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5"/>
  </p:notesMasterIdLst>
  <p:handoutMasterIdLst>
    <p:handoutMasterId r:id="rId226"/>
  </p:handoutMasterIdLst>
  <p:sldIdLst>
    <p:sldId id="468" r:id="rId2"/>
    <p:sldId id="693" r:id="rId3"/>
    <p:sldId id="481" r:id="rId4"/>
    <p:sldId id="585" r:id="rId5"/>
    <p:sldId id="689" r:id="rId6"/>
    <p:sldId id="490" r:id="rId7"/>
    <p:sldId id="484" r:id="rId8"/>
    <p:sldId id="488" r:id="rId9"/>
    <p:sldId id="725" r:id="rId10"/>
    <p:sldId id="726" r:id="rId11"/>
    <p:sldId id="708" r:id="rId12"/>
    <p:sldId id="709" r:id="rId13"/>
    <p:sldId id="710" r:id="rId14"/>
    <p:sldId id="711" r:id="rId15"/>
    <p:sldId id="712" r:id="rId16"/>
    <p:sldId id="713" r:id="rId17"/>
    <p:sldId id="714" r:id="rId18"/>
    <p:sldId id="715" r:id="rId19"/>
    <p:sldId id="716" r:id="rId20"/>
    <p:sldId id="718" r:id="rId21"/>
    <p:sldId id="853" r:id="rId22"/>
    <p:sldId id="721" r:id="rId23"/>
    <p:sldId id="722" r:id="rId24"/>
    <p:sldId id="723" r:id="rId25"/>
    <p:sldId id="724" r:id="rId26"/>
    <p:sldId id="772" r:id="rId27"/>
    <p:sldId id="493" r:id="rId28"/>
    <p:sldId id="491" r:id="rId29"/>
    <p:sldId id="496" r:id="rId30"/>
    <p:sldId id="498" r:id="rId31"/>
    <p:sldId id="304" r:id="rId32"/>
    <p:sldId id="584" r:id="rId33"/>
    <p:sldId id="499" r:id="rId34"/>
    <p:sldId id="509" r:id="rId35"/>
    <p:sldId id="501" r:id="rId36"/>
    <p:sldId id="778" r:id="rId37"/>
    <p:sldId id="775" r:id="rId38"/>
    <p:sldId id="855" r:id="rId39"/>
    <p:sldId id="776" r:id="rId40"/>
    <p:sldId id="774" r:id="rId41"/>
    <p:sldId id="594" r:id="rId42"/>
    <p:sldId id="691" r:id="rId43"/>
    <p:sldId id="856" r:id="rId44"/>
    <p:sldId id="857" r:id="rId45"/>
    <p:sldId id="858" r:id="rId46"/>
    <p:sldId id="859" r:id="rId47"/>
    <p:sldId id="860" r:id="rId48"/>
    <p:sldId id="861" r:id="rId49"/>
    <p:sldId id="862" r:id="rId50"/>
    <p:sldId id="863" r:id="rId51"/>
    <p:sldId id="864" r:id="rId52"/>
    <p:sldId id="865" r:id="rId53"/>
    <p:sldId id="866" r:id="rId54"/>
    <p:sldId id="867" r:id="rId55"/>
    <p:sldId id="868" r:id="rId56"/>
    <p:sldId id="869" r:id="rId57"/>
    <p:sldId id="696" r:id="rId58"/>
    <p:sldId id="583" r:id="rId59"/>
    <p:sldId id="529" r:id="rId60"/>
    <p:sldId id="560" r:id="rId61"/>
    <p:sldId id="539" r:id="rId62"/>
    <p:sldId id="540" r:id="rId63"/>
    <p:sldId id="542" r:id="rId64"/>
    <p:sldId id="541" r:id="rId65"/>
    <p:sldId id="604" r:id="rId66"/>
    <p:sldId id="543" r:id="rId67"/>
    <p:sldId id="544" r:id="rId68"/>
    <p:sldId id="545" r:id="rId69"/>
    <p:sldId id="546" r:id="rId70"/>
    <p:sldId id="573" r:id="rId71"/>
    <p:sldId id="557" r:id="rId72"/>
    <p:sldId id="574" r:id="rId73"/>
    <p:sldId id="548" r:id="rId74"/>
    <p:sldId id="549" r:id="rId75"/>
    <p:sldId id="568" r:id="rId76"/>
    <p:sldId id="705" r:id="rId77"/>
    <p:sldId id="697" r:id="rId78"/>
    <p:sldId id="698" r:id="rId79"/>
    <p:sldId id="563" r:id="rId80"/>
    <p:sldId id="575" r:id="rId81"/>
    <p:sldId id="729" r:id="rId82"/>
    <p:sldId id="730" r:id="rId83"/>
    <p:sldId id="731" r:id="rId84"/>
    <p:sldId id="564" r:id="rId85"/>
    <p:sldId id="732" r:id="rId86"/>
    <p:sldId id="744" r:id="rId87"/>
    <p:sldId id="733" r:id="rId88"/>
    <p:sldId id="734" r:id="rId89"/>
    <p:sldId id="735" r:id="rId90"/>
    <p:sldId id="736" r:id="rId91"/>
    <p:sldId id="737" r:id="rId92"/>
    <p:sldId id="738" r:id="rId93"/>
    <p:sldId id="739" r:id="rId94"/>
    <p:sldId id="740" r:id="rId95"/>
    <p:sldId id="741" r:id="rId96"/>
    <p:sldId id="742" r:id="rId97"/>
    <p:sldId id="743" r:id="rId98"/>
    <p:sldId id="565" r:id="rId99"/>
    <p:sldId id="745" r:id="rId100"/>
    <p:sldId id="746" r:id="rId101"/>
    <p:sldId id="755" r:id="rId102"/>
    <p:sldId id="756" r:id="rId103"/>
    <p:sldId id="747" r:id="rId104"/>
    <p:sldId id="757" r:id="rId105"/>
    <p:sldId id="748" r:id="rId106"/>
    <p:sldId id="749" r:id="rId107"/>
    <p:sldId id="750" r:id="rId108"/>
    <p:sldId id="758" r:id="rId109"/>
    <p:sldId id="751" r:id="rId110"/>
    <p:sldId id="759" r:id="rId111"/>
    <p:sldId id="752" r:id="rId112"/>
    <p:sldId id="760" r:id="rId113"/>
    <p:sldId id="753" r:id="rId114"/>
    <p:sldId id="761" r:id="rId115"/>
    <p:sldId id="754" r:id="rId116"/>
    <p:sldId id="566" r:id="rId117"/>
    <p:sldId id="762" r:id="rId118"/>
    <p:sldId id="567" r:id="rId119"/>
    <p:sldId id="570" r:id="rId120"/>
    <p:sldId id="571" r:id="rId121"/>
    <p:sldId id="572" r:id="rId122"/>
    <p:sldId id="531" r:id="rId123"/>
    <p:sldId id="707" r:id="rId124"/>
    <p:sldId id="655" r:id="rId125"/>
    <p:sldId id="700" r:id="rId126"/>
    <p:sldId id="870" r:id="rId127"/>
    <p:sldId id="871" r:id="rId128"/>
    <p:sldId id="872" r:id="rId129"/>
    <p:sldId id="873" r:id="rId130"/>
    <p:sldId id="874" r:id="rId131"/>
    <p:sldId id="875" r:id="rId132"/>
    <p:sldId id="876" r:id="rId133"/>
    <p:sldId id="877" r:id="rId134"/>
    <p:sldId id="878" r:id="rId135"/>
    <p:sldId id="879" r:id="rId136"/>
    <p:sldId id="880" r:id="rId137"/>
    <p:sldId id="881" r:id="rId138"/>
    <p:sldId id="882" r:id="rId139"/>
    <p:sldId id="883" r:id="rId140"/>
    <p:sldId id="884" r:id="rId141"/>
    <p:sldId id="885" r:id="rId142"/>
    <p:sldId id="886" r:id="rId143"/>
    <p:sldId id="887" r:id="rId144"/>
    <p:sldId id="888" r:id="rId145"/>
    <p:sldId id="889" r:id="rId146"/>
    <p:sldId id="890" r:id="rId147"/>
    <p:sldId id="891" r:id="rId148"/>
    <p:sldId id="892" r:id="rId149"/>
    <p:sldId id="893" r:id="rId150"/>
    <p:sldId id="894" r:id="rId151"/>
    <p:sldId id="895" r:id="rId152"/>
    <p:sldId id="896" r:id="rId153"/>
    <p:sldId id="897" r:id="rId154"/>
    <p:sldId id="898" r:id="rId155"/>
    <p:sldId id="899" r:id="rId156"/>
    <p:sldId id="900" r:id="rId157"/>
    <p:sldId id="901" r:id="rId158"/>
    <p:sldId id="551" r:id="rId159"/>
    <p:sldId id="532" r:id="rId160"/>
    <p:sldId id="530" r:id="rId161"/>
    <p:sldId id="773" r:id="rId162"/>
    <p:sldId id="598" r:id="rId163"/>
    <p:sldId id="596" r:id="rId164"/>
    <p:sldId id="763" r:id="rId165"/>
    <p:sldId id="764" r:id="rId166"/>
    <p:sldId id="765" r:id="rId167"/>
    <p:sldId id="766" r:id="rId168"/>
    <p:sldId id="767" r:id="rId169"/>
    <p:sldId id="768" r:id="rId170"/>
    <p:sldId id="769" r:id="rId171"/>
    <p:sldId id="770" r:id="rId172"/>
    <p:sldId id="771" r:id="rId173"/>
    <p:sldId id="590" r:id="rId174"/>
    <p:sldId id="592" r:id="rId175"/>
    <p:sldId id="657" r:id="rId176"/>
    <p:sldId id="601" r:id="rId177"/>
    <p:sldId id="854" r:id="rId178"/>
    <p:sldId id="706" r:id="rId179"/>
    <p:sldId id="525" r:id="rId180"/>
    <p:sldId id="823" r:id="rId181"/>
    <p:sldId id="699" r:id="rId182"/>
    <p:sldId id="902" r:id="rId183"/>
    <p:sldId id="903" r:id="rId184"/>
    <p:sldId id="904" r:id="rId185"/>
    <p:sldId id="905" r:id="rId186"/>
    <p:sldId id="906" r:id="rId187"/>
    <p:sldId id="907" r:id="rId188"/>
    <p:sldId id="908" r:id="rId189"/>
    <p:sldId id="909" r:id="rId190"/>
    <p:sldId id="910" r:id="rId191"/>
    <p:sldId id="911" r:id="rId192"/>
    <p:sldId id="912" r:id="rId193"/>
    <p:sldId id="913" r:id="rId194"/>
    <p:sldId id="914" r:id="rId195"/>
    <p:sldId id="915" r:id="rId196"/>
    <p:sldId id="916" r:id="rId197"/>
    <p:sldId id="917" r:id="rId198"/>
    <p:sldId id="918" r:id="rId199"/>
    <p:sldId id="919" r:id="rId200"/>
    <p:sldId id="920" r:id="rId201"/>
    <p:sldId id="921" r:id="rId202"/>
    <p:sldId id="922" r:id="rId203"/>
    <p:sldId id="923" r:id="rId204"/>
    <p:sldId id="924" r:id="rId205"/>
    <p:sldId id="925" r:id="rId206"/>
    <p:sldId id="926" r:id="rId207"/>
    <p:sldId id="927" r:id="rId208"/>
    <p:sldId id="928" r:id="rId209"/>
    <p:sldId id="929" r:id="rId210"/>
    <p:sldId id="930" r:id="rId211"/>
    <p:sldId id="931" r:id="rId212"/>
    <p:sldId id="932" r:id="rId213"/>
    <p:sldId id="933" r:id="rId214"/>
    <p:sldId id="588" r:id="rId215"/>
    <p:sldId id="472" r:id="rId216"/>
    <p:sldId id="609" r:id="rId217"/>
    <p:sldId id="611" r:id="rId218"/>
    <p:sldId id="619" r:id="rId219"/>
    <p:sldId id="637" r:id="rId220"/>
    <p:sldId id="622" r:id="rId221"/>
    <p:sldId id="636" r:id="rId222"/>
    <p:sldId id="474" r:id="rId223"/>
    <p:sldId id="639" r:id="rId224"/>
  </p:sldIdLst>
  <p:sldSz cx="12192000" cy="6858000"/>
  <p:notesSz cx="6797675" cy="987425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an Brkic" initials="IB" lastIdx="1" clrIdx="0"/>
  <p:cmAuthor id="1" name="Mila Marinkovic" initials="MM" lastIdx="0" clrIdx="1">
    <p:extLst>
      <p:ext uri="{19B8F6BF-5375-455C-9EA6-DF929625EA0E}">
        <p15:presenceInfo xmlns:p15="http://schemas.microsoft.com/office/powerpoint/2012/main" userId="ce8ca225325b65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73" d="100"/>
          <a:sy n="73" d="100"/>
        </p:scale>
        <p:origin x="534" y="78"/>
      </p:cViewPr>
      <p:guideLst>
        <p:guide orient="horz" pos="2160"/>
        <p:guide pos="3840"/>
      </p:guideLst>
    </p:cSldViewPr>
  </p:slideViewPr>
  <p:notesTextViewPr>
    <p:cViewPr>
      <p:scale>
        <a:sx n="1" d="1"/>
        <a:sy n="1" d="1"/>
      </p:scale>
      <p:origin x="0" y="0"/>
    </p:cViewPr>
  </p:notesTextViewPr>
  <p:sorterViewPr>
    <p:cViewPr>
      <p:scale>
        <a:sx n="100" d="100"/>
        <a:sy n="100" d="100"/>
      </p:scale>
      <p:origin x="0" y="-124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commentAuthors" Target="commentAuthor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viewProps" Target="view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C71BE-ACF3-4DFC-AE13-8D94002918F1}" type="doc">
      <dgm:prSet loTypeId="urn:microsoft.com/office/officeart/2005/8/layout/equation2" loCatId="process" qsTypeId="urn:microsoft.com/office/officeart/2005/8/quickstyle/simple1" qsCatId="simple" csTypeId="urn:microsoft.com/office/officeart/2005/8/colors/colorful2" csCatId="colorful" phldr="1"/>
      <dgm:spPr/>
    </dgm:pt>
    <dgm:pt modelId="{9CAA1642-8DF3-4E98-B496-993487FF3A05}">
      <dgm:prSet phldrT="[Metin]"/>
      <dgm:spPr/>
      <dgm:t>
        <a:bodyPr/>
        <a:lstStyle/>
        <a:p>
          <a:r>
            <a:rPr lang="en-US" noProof="0" dirty="0"/>
            <a:t>Direct Cost</a:t>
          </a:r>
        </a:p>
      </dgm:t>
    </dgm:pt>
    <dgm:pt modelId="{A808D24C-A9F1-4708-97AF-5A020D642536}" type="parTrans" cxnId="{44030389-1EC9-426A-80A8-C71DF7420520}">
      <dgm:prSet/>
      <dgm:spPr/>
      <dgm:t>
        <a:bodyPr/>
        <a:lstStyle/>
        <a:p>
          <a:endParaRPr lang="en-US"/>
        </a:p>
      </dgm:t>
    </dgm:pt>
    <dgm:pt modelId="{E82FBC2B-A66E-4B72-BB49-5FE2F3EA930B}" type="sibTrans" cxnId="{44030389-1EC9-426A-80A8-C71DF7420520}">
      <dgm:prSet/>
      <dgm:spPr/>
      <dgm:t>
        <a:bodyPr/>
        <a:lstStyle/>
        <a:p>
          <a:endParaRPr lang="en-US"/>
        </a:p>
      </dgm:t>
    </dgm:pt>
    <dgm:pt modelId="{1259257C-AFF6-4A32-9978-8262718DA262}">
      <dgm:prSet phldrT="[Metin]"/>
      <dgm:spPr/>
      <dgm:t>
        <a:bodyPr/>
        <a:lstStyle/>
        <a:p>
          <a:r>
            <a:rPr lang="en-GB" noProof="0" dirty="0"/>
            <a:t>Indirect Cost</a:t>
          </a:r>
        </a:p>
      </dgm:t>
    </dgm:pt>
    <dgm:pt modelId="{557BA441-215F-4A89-9279-484682405BD8}" type="parTrans" cxnId="{E4092987-1BEF-431C-BDC0-0E9F3ACB7EDA}">
      <dgm:prSet/>
      <dgm:spPr/>
      <dgm:t>
        <a:bodyPr/>
        <a:lstStyle/>
        <a:p>
          <a:endParaRPr lang="en-US"/>
        </a:p>
      </dgm:t>
    </dgm:pt>
    <dgm:pt modelId="{D0ACF5CC-F490-4599-A97D-F4CAADCCF304}" type="sibTrans" cxnId="{E4092987-1BEF-431C-BDC0-0E9F3ACB7EDA}">
      <dgm:prSet/>
      <dgm:spPr/>
      <dgm:t>
        <a:bodyPr/>
        <a:lstStyle/>
        <a:p>
          <a:endParaRPr lang="en-US"/>
        </a:p>
      </dgm:t>
    </dgm:pt>
    <dgm:pt modelId="{EA958C95-1270-4B7E-BC9D-0EDE855A5219}">
      <dgm:prSet phldrT="[Metin]"/>
      <dgm:spPr/>
      <dgm:t>
        <a:bodyPr/>
        <a:lstStyle/>
        <a:p>
          <a:r>
            <a:rPr lang="en-GB" noProof="0" dirty="0"/>
            <a:t>Project Cost</a:t>
          </a:r>
          <a:r>
            <a:rPr lang="tr-TR" noProof="0" dirty="0"/>
            <a:t> </a:t>
          </a:r>
          <a:endParaRPr lang="en-GB" noProof="0" dirty="0"/>
        </a:p>
      </dgm:t>
    </dgm:pt>
    <dgm:pt modelId="{4F49C4D5-C88F-491C-B392-E5C61ED603F5}" type="parTrans" cxnId="{A71C82EF-032B-4881-86D3-19CD4CC26943}">
      <dgm:prSet/>
      <dgm:spPr/>
      <dgm:t>
        <a:bodyPr/>
        <a:lstStyle/>
        <a:p>
          <a:endParaRPr lang="en-US"/>
        </a:p>
      </dgm:t>
    </dgm:pt>
    <dgm:pt modelId="{A570F76B-EF3D-45E2-8806-3EE96F24B724}" type="sibTrans" cxnId="{A71C82EF-032B-4881-86D3-19CD4CC26943}">
      <dgm:prSet/>
      <dgm:spPr/>
      <dgm:t>
        <a:bodyPr/>
        <a:lstStyle/>
        <a:p>
          <a:endParaRPr lang="en-US"/>
        </a:p>
      </dgm:t>
    </dgm:pt>
    <dgm:pt modelId="{0D83E425-CD27-4A13-AFA8-A18441F60BDC}" type="pres">
      <dgm:prSet presAssocID="{16FC71BE-ACF3-4DFC-AE13-8D94002918F1}" presName="Name0" presStyleCnt="0">
        <dgm:presLayoutVars>
          <dgm:dir/>
          <dgm:resizeHandles val="exact"/>
        </dgm:presLayoutVars>
      </dgm:prSet>
      <dgm:spPr/>
    </dgm:pt>
    <dgm:pt modelId="{A7948A13-C31B-4DD4-99AA-9B781D94E285}" type="pres">
      <dgm:prSet presAssocID="{16FC71BE-ACF3-4DFC-AE13-8D94002918F1}" presName="vNodes" presStyleCnt="0"/>
      <dgm:spPr/>
    </dgm:pt>
    <dgm:pt modelId="{0BC5C189-0108-43B2-8680-8B98674627D2}" type="pres">
      <dgm:prSet presAssocID="{9CAA1642-8DF3-4E98-B496-993487FF3A05}" presName="node" presStyleLbl="node1" presStyleIdx="0" presStyleCnt="3">
        <dgm:presLayoutVars>
          <dgm:bulletEnabled val="1"/>
        </dgm:presLayoutVars>
      </dgm:prSet>
      <dgm:spPr/>
      <dgm:t>
        <a:bodyPr/>
        <a:lstStyle/>
        <a:p>
          <a:endParaRPr lang="en-US"/>
        </a:p>
      </dgm:t>
    </dgm:pt>
    <dgm:pt modelId="{FC938282-0112-4940-B84A-139C0F84BC32}" type="pres">
      <dgm:prSet presAssocID="{E82FBC2B-A66E-4B72-BB49-5FE2F3EA930B}" presName="spacerT" presStyleCnt="0"/>
      <dgm:spPr/>
    </dgm:pt>
    <dgm:pt modelId="{7C8BF542-485C-4357-9D44-6FF187169492}" type="pres">
      <dgm:prSet presAssocID="{E82FBC2B-A66E-4B72-BB49-5FE2F3EA930B}" presName="sibTrans" presStyleLbl="sibTrans2D1" presStyleIdx="0" presStyleCnt="2"/>
      <dgm:spPr/>
      <dgm:t>
        <a:bodyPr/>
        <a:lstStyle/>
        <a:p>
          <a:endParaRPr lang="en-US"/>
        </a:p>
      </dgm:t>
    </dgm:pt>
    <dgm:pt modelId="{841D412F-EFA2-40DC-93A9-C700EAC67CFA}" type="pres">
      <dgm:prSet presAssocID="{E82FBC2B-A66E-4B72-BB49-5FE2F3EA930B}" presName="spacerB" presStyleCnt="0"/>
      <dgm:spPr/>
    </dgm:pt>
    <dgm:pt modelId="{CE4B1843-217E-46C3-A0B1-789823906BEA}" type="pres">
      <dgm:prSet presAssocID="{1259257C-AFF6-4A32-9978-8262718DA262}" presName="node" presStyleLbl="node1" presStyleIdx="1" presStyleCnt="3">
        <dgm:presLayoutVars>
          <dgm:bulletEnabled val="1"/>
        </dgm:presLayoutVars>
      </dgm:prSet>
      <dgm:spPr/>
      <dgm:t>
        <a:bodyPr/>
        <a:lstStyle/>
        <a:p>
          <a:endParaRPr lang="en-US"/>
        </a:p>
      </dgm:t>
    </dgm:pt>
    <dgm:pt modelId="{D26E6A65-52F5-44C3-8462-70EEF23FF835}" type="pres">
      <dgm:prSet presAssocID="{16FC71BE-ACF3-4DFC-AE13-8D94002918F1}" presName="sibTransLast" presStyleLbl="sibTrans2D1" presStyleIdx="1" presStyleCnt="2"/>
      <dgm:spPr/>
      <dgm:t>
        <a:bodyPr/>
        <a:lstStyle/>
        <a:p>
          <a:endParaRPr lang="en-US"/>
        </a:p>
      </dgm:t>
    </dgm:pt>
    <dgm:pt modelId="{FC3B20AC-72EF-48BC-A697-EEB9BC132676}" type="pres">
      <dgm:prSet presAssocID="{16FC71BE-ACF3-4DFC-AE13-8D94002918F1}" presName="connectorText" presStyleLbl="sibTrans2D1" presStyleIdx="1" presStyleCnt="2"/>
      <dgm:spPr/>
      <dgm:t>
        <a:bodyPr/>
        <a:lstStyle/>
        <a:p>
          <a:endParaRPr lang="en-US"/>
        </a:p>
      </dgm:t>
    </dgm:pt>
    <dgm:pt modelId="{15D21D9D-70F0-4EF0-9BF0-CB407B2DBA3D}" type="pres">
      <dgm:prSet presAssocID="{16FC71BE-ACF3-4DFC-AE13-8D94002918F1}" presName="lastNode" presStyleLbl="node1" presStyleIdx="2" presStyleCnt="3">
        <dgm:presLayoutVars>
          <dgm:bulletEnabled val="1"/>
        </dgm:presLayoutVars>
      </dgm:prSet>
      <dgm:spPr/>
      <dgm:t>
        <a:bodyPr/>
        <a:lstStyle/>
        <a:p>
          <a:endParaRPr lang="en-US"/>
        </a:p>
      </dgm:t>
    </dgm:pt>
  </dgm:ptLst>
  <dgm:cxnLst>
    <dgm:cxn modelId="{A71C82EF-032B-4881-86D3-19CD4CC26943}" srcId="{16FC71BE-ACF3-4DFC-AE13-8D94002918F1}" destId="{EA958C95-1270-4B7E-BC9D-0EDE855A5219}" srcOrd="2" destOrd="0" parTransId="{4F49C4D5-C88F-491C-B392-E5C61ED603F5}" sibTransId="{A570F76B-EF3D-45E2-8806-3EE96F24B724}"/>
    <dgm:cxn modelId="{F9499268-656D-4295-BA39-96358A53338B}" type="presOf" srcId="{1259257C-AFF6-4A32-9978-8262718DA262}" destId="{CE4B1843-217E-46C3-A0B1-789823906BEA}" srcOrd="0" destOrd="0" presId="urn:microsoft.com/office/officeart/2005/8/layout/equation2"/>
    <dgm:cxn modelId="{8767D74F-1A4A-41FE-81DD-A4F392C26C42}" type="presOf" srcId="{16FC71BE-ACF3-4DFC-AE13-8D94002918F1}" destId="{0D83E425-CD27-4A13-AFA8-A18441F60BDC}" srcOrd="0" destOrd="0" presId="urn:microsoft.com/office/officeart/2005/8/layout/equation2"/>
    <dgm:cxn modelId="{E3B0C76A-9FE0-4A6E-A4AF-47E85B327E69}" type="presOf" srcId="{D0ACF5CC-F490-4599-A97D-F4CAADCCF304}" destId="{FC3B20AC-72EF-48BC-A697-EEB9BC132676}" srcOrd="1" destOrd="0" presId="urn:microsoft.com/office/officeart/2005/8/layout/equation2"/>
    <dgm:cxn modelId="{56AC98EA-7624-4598-8779-8468A7C20E49}" type="presOf" srcId="{EA958C95-1270-4B7E-BC9D-0EDE855A5219}" destId="{15D21D9D-70F0-4EF0-9BF0-CB407B2DBA3D}" srcOrd="0" destOrd="0" presId="urn:microsoft.com/office/officeart/2005/8/layout/equation2"/>
    <dgm:cxn modelId="{E4092987-1BEF-431C-BDC0-0E9F3ACB7EDA}" srcId="{16FC71BE-ACF3-4DFC-AE13-8D94002918F1}" destId="{1259257C-AFF6-4A32-9978-8262718DA262}" srcOrd="1" destOrd="0" parTransId="{557BA441-215F-4A89-9279-484682405BD8}" sibTransId="{D0ACF5CC-F490-4599-A97D-F4CAADCCF304}"/>
    <dgm:cxn modelId="{44030389-1EC9-426A-80A8-C71DF7420520}" srcId="{16FC71BE-ACF3-4DFC-AE13-8D94002918F1}" destId="{9CAA1642-8DF3-4E98-B496-993487FF3A05}" srcOrd="0" destOrd="0" parTransId="{A808D24C-A9F1-4708-97AF-5A020D642536}" sibTransId="{E82FBC2B-A66E-4B72-BB49-5FE2F3EA930B}"/>
    <dgm:cxn modelId="{389D5443-A689-443F-91F5-F13698A224E1}" type="presOf" srcId="{D0ACF5CC-F490-4599-A97D-F4CAADCCF304}" destId="{D26E6A65-52F5-44C3-8462-70EEF23FF835}" srcOrd="0" destOrd="0" presId="urn:microsoft.com/office/officeart/2005/8/layout/equation2"/>
    <dgm:cxn modelId="{200CC1CD-EE7D-48F2-9349-3F10E6CFB42E}" type="presOf" srcId="{9CAA1642-8DF3-4E98-B496-993487FF3A05}" destId="{0BC5C189-0108-43B2-8680-8B98674627D2}" srcOrd="0" destOrd="0" presId="urn:microsoft.com/office/officeart/2005/8/layout/equation2"/>
    <dgm:cxn modelId="{8656C355-78D7-4E73-A59A-1BDE7391DFA0}" type="presOf" srcId="{E82FBC2B-A66E-4B72-BB49-5FE2F3EA930B}" destId="{7C8BF542-485C-4357-9D44-6FF187169492}" srcOrd="0" destOrd="0" presId="urn:microsoft.com/office/officeart/2005/8/layout/equation2"/>
    <dgm:cxn modelId="{A1C7D6F8-BACC-4615-A32F-2170BFBB1163}" type="presParOf" srcId="{0D83E425-CD27-4A13-AFA8-A18441F60BDC}" destId="{A7948A13-C31B-4DD4-99AA-9B781D94E285}" srcOrd="0" destOrd="0" presId="urn:microsoft.com/office/officeart/2005/8/layout/equation2"/>
    <dgm:cxn modelId="{5ED848DA-6C54-4723-B4A8-6038AD93983B}" type="presParOf" srcId="{A7948A13-C31B-4DD4-99AA-9B781D94E285}" destId="{0BC5C189-0108-43B2-8680-8B98674627D2}" srcOrd="0" destOrd="0" presId="urn:microsoft.com/office/officeart/2005/8/layout/equation2"/>
    <dgm:cxn modelId="{FDAE61E6-2D82-424B-BBFA-F4BAB447562D}" type="presParOf" srcId="{A7948A13-C31B-4DD4-99AA-9B781D94E285}" destId="{FC938282-0112-4940-B84A-139C0F84BC32}" srcOrd="1" destOrd="0" presId="urn:microsoft.com/office/officeart/2005/8/layout/equation2"/>
    <dgm:cxn modelId="{30B1BE40-9684-4840-B2A7-00AD8EAE4824}" type="presParOf" srcId="{A7948A13-C31B-4DD4-99AA-9B781D94E285}" destId="{7C8BF542-485C-4357-9D44-6FF187169492}" srcOrd="2" destOrd="0" presId="urn:microsoft.com/office/officeart/2005/8/layout/equation2"/>
    <dgm:cxn modelId="{B4ECCD9B-173D-4CB1-B6C3-8C110455983C}" type="presParOf" srcId="{A7948A13-C31B-4DD4-99AA-9B781D94E285}" destId="{841D412F-EFA2-40DC-93A9-C700EAC67CFA}" srcOrd="3" destOrd="0" presId="urn:microsoft.com/office/officeart/2005/8/layout/equation2"/>
    <dgm:cxn modelId="{499F5F2D-4B52-4AA7-B8CF-3DA9132284D0}" type="presParOf" srcId="{A7948A13-C31B-4DD4-99AA-9B781D94E285}" destId="{CE4B1843-217E-46C3-A0B1-789823906BEA}" srcOrd="4" destOrd="0" presId="urn:microsoft.com/office/officeart/2005/8/layout/equation2"/>
    <dgm:cxn modelId="{5E4F80AF-752F-4186-A446-5518CA665D5D}" type="presParOf" srcId="{0D83E425-CD27-4A13-AFA8-A18441F60BDC}" destId="{D26E6A65-52F5-44C3-8462-70EEF23FF835}" srcOrd="1" destOrd="0" presId="urn:microsoft.com/office/officeart/2005/8/layout/equation2"/>
    <dgm:cxn modelId="{A249A83C-BAC9-4A06-BDFE-F480D778F89C}" type="presParOf" srcId="{D26E6A65-52F5-44C3-8462-70EEF23FF835}" destId="{FC3B20AC-72EF-48BC-A697-EEB9BC132676}" srcOrd="0" destOrd="0" presId="urn:microsoft.com/office/officeart/2005/8/layout/equation2"/>
    <dgm:cxn modelId="{F7E80F5C-D2FC-4782-80C5-294CE6241303}" type="presParOf" srcId="{0D83E425-CD27-4A13-AFA8-A18441F60BDC}" destId="{15D21D9D-70F0-4EF0-9BF0-CB407B2DBA3D}"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23DBEA-324E-4D7F-9876-D94CF1BA35C1}" type="doc">
      <dgm:prSet loTypeId="urn:microsoft.com/office/officeart/2005/8/layout/cycle7" loCatId="cycle" qsTypeId="urn:microsoft.com/office/officeart/2005/8/quickstyle/simple1" qsCatId="simple" csTypeId="urn:microsoft.com/office/officeart/2005/8/colors/accent2_1" csCatId="accent2" phldr="1"/>
      <dgm:spPr/>
      <dgm:t>
        <a:bodyPr/>
        <a:lstStyle/>
        <a:p>
          <a:endParaRPr lang="en-US"/>
        </a:p>
      </dgm:t>
    </dgm:pt>
    <dgm:pt modelId="{6983F202-6CE0-48AF-9E66-1696A65DA76B}">
      <dgm:prSet phldrT="[Metin]"/>
      <dgm:spPr/>
      <dgm:t>
        <a:bodyPr/>
        <a:lstStyle/>
        <a:p>
          <a:r>
            <a:rPr lang="en-GB" noProof="0" dirty="0"/>
            <a:t>Project Coordinator </a:t>
          </a:r>
        </a:p>
      </dgm:t>
    </dgm:pt>
    <dgm:pt modelId="{63999EB3-D5A3-4062-939F-B67FC13D3EE8}" type="parTrans" cxnId="{A4F03146-72E0-47E2-96D1-82D05CB48B80}">
      <dgm:prSet/>
      <dgm:spPr/>
      <dgm:t>
        <a:bodyPr/>
        <a:lstStyle/>
        <a:p>
          <a:endParaRPr lang="en-US"/>
        </a:p>
      </dgm:t>
    </dgm:pt>
    <dgm:pt modelId="{37B51335-40ED-4E6C-9B1F-DE8B9F14C0AE}" type="sibTrans" cxnId="{A4F03146-72E0-47E2-96D1-82D05CB48B80}">
      <dgm:prSet/>
      <dgm:spPr>
        <a:solidFill>
          <a:schemeClr val="accent1">
            <a:lumMod val="20000"/>
            <a:lumOff val="80000"/>
          </a:schemeClr>
        </a:solidFill>
        <a:ln>
          <a:solidFill>
            <a:schemeClr val="accent4">
              <a:lumMod val="75000"/>
            </a:schemeClr>
          </a:solidFill>
        </a:ln>
      </dgm:spPr>
      <dgm:t>
        <a:bodyPr/>
        <a:lstStyle/>
        <a:p>
          <a:endParaRPr lang="en-US"/>
        </a:p>
      </dgm:t>
    </dgm:pt>
    <dgm:pt modelId="{D6AD6B9D-C544-40A6-BA88-947404259E09}">
      <dgm:prSet phldrT="[Metin]"/>
      <dgm:spPr/>
      <dgm:t>
        <a:bodyPr/>
        <a:lstStyle/>
        <a:p>
          <a:r>
            <a:rPr lang="tr-TR" dirty="0"/>
            <a:t>Partner</a:t>
          </a:r>
          <a:endParaRPr lang="en-US" dirty="0"/>
        </a:p>
      </dgm:t>
    </dgm:pt>
    <dgm:pt modelId="{1C65478A-A71B-43C0-A03A-4174ED57F5D5}" type="parTrans" cxnId="{49EB12B3-8DA0-4B32-B67C-5C54BD777E31}">
      <dgm:prSet/>
      <dgm:spPr/>
      <dgm:t>
        <a:bodyPr/>
        <a:lstStyle/>
        <a:p>
          <a:endParaRPr lang="en-US"/>
        </a:p>
      </dgm:t>
    </dgm:pt>
    <dgm:pt modelId="{A60342E6-CAA9-4438-9B85-6BD010D55B8D}" type="sibTrans" cxnId="{49EB12B3-8DA0-4B32-B67C-5C54BD777E31}">
      <dgm:prSet/>
      <dgm:spPr>
        <a:solidFill>
          <a:schemeClr val="accent1">
            <a:lumMod val="20000"/>
            <a:lumOff val="80000"/>
          </a:schemeClr>
        </a:solidFill>
        <a:ln>
          <a:solidFill>
            <a:schemeClr val="accent4">
              <a:lumMod val="75000"/>
            </a:schemeClr>
          </a:solidFill>
        </a:ln>
      </dgm:spPr>
      <dgm:t>
        <a:bodyPr/>
        <a:lstStyle/>
        <a:p>
          <a:endParaRPr lang="en-US"/>
        </a:p>
      </dgm:t>
    </dgm:pt>
    <dgm:pt modelId="{C38C4976-64CB-4719-A338-C47CC590ED7B}">
      <dgm:prSet phldrT="[Metin]"/>
      <dgm:spPr/>
      <dgm:t>
        <a:bodyPr/>
        <a:lstStyle/>
        <a:p>
          <a:r>
            <a:rPr lang="tr-TR" dirty="0"/>
            <a:t>Partner </a:t>
          </a:r>
          <a:endParaRPr lang="en-US" dirty="0"/>
        </a:p>
      </dgm:t>
    </dgm:pt>
    <dgm:pt modelId="{B675320D-E51C-45D9-9230-3D5A389ADA32}" type="parTrans" cxnId="{2D78ACE1-43C3-496A-B26F-D62F5D9B9545}">
      <dgm:prSet/>
      <dgm:spPr/>
      <dgm:t>
        <a:bodyPr/>
        <a:lstStyle/>
        <a:p>
          <a:endParaRPr lang="en-US"/>
        </a:p>
      </dgm:t>
    </dgm:pt>
    <dgm:pt modelId="{8EE9C6F0-AEB9-4289-BDB5-ACF686155E71}" type="sibTrans" cxnId="{2D78ACE1-43C3-496A-B26F-D62F5D9B9545}">
      <dgm:prSet/>
      <dgm:spPr>
        <a:solidFill>
          <a:schemeClr val="accent1">
            <a:lumMod val="20000"/>
            <a:lumOff val="80000"/>
          </a:schemeClr>
        </a:solidFill>
        <a:ln>
          <a:solidFill>
            <a:schemeClr val="accent4">
              <a:lumMod val="75000"/>
            </a:schemeClr>
          </a:solidFill>
        </a:ln>
      </dgm:spPr>
      <dgm:t>
        <a:bodyPr/>
        <a:lstStyle/>
        <a:p>
          <a:endParaRPr lang="en-US"/>
        </a:p>
      </dgm:t>
    </dgm:pt>
    <dgm:pt modelId="{291B20C9-8085-40FC-989C-AC5785202B3F}" type="pres">
      <dgm:prSet presAssocID="{2523DBEA-324E-4D7F-9876-D94CF1BA35C1}" presName="Name0" presStyleCnt="0">
        <dgm:presLayoutVars>
          <dgm:dir/>
          <dgm:resizeHandles val="exact"/>
        </dgm:presLayoutVars>
      </dgm:prSet>
      <dgm:spPr/>
      <dgm:t>
        <a:bodyPr/>
        <a:lstStyle/>
        <a:p>
          <a:endParaRPr lang="en-US"/>
        </a:p>
      </dgm:t>
    </dgm:pt>
    <dgm:pt modelId="{9D05AD63-2E57-42D6-A3CB-837AA5E876A5}" type="pres">
      <dgm:prSet presAssocID="{6983F202-6CE0-48AF-9E66-1696A65DA76B}" presName="node" presStyleLbl="node1" presStyleIdx="0" presStyleCnt="3" custRadScaleRad="91663" custRadScaleInc="-821">
        <dgm:presLayoutVars>
          <dgm:bulletEnabled val="1"/>
        </dgm:presLayoutVars>
      </dgm:prSet>
      <dgm:spPr/>
      <dgm:t>
        <a:bodyPr/>
        <a:lstStyle/>
        <a:p>
          <a:endParaRPr lang="en-US"/>
        </a:p>
      </dgm:t>
    </dgm:pt>
    <dgm:pt modelId="{E5544FD7-27FA-4A8D-BFA6-4714A68A685B}" type="pres">
      <dgm:prSet presAssocID="{37B51335-40ED-4E6C-9B1F-DE8B9F14C0AE}" presName="sibTrans" presStyleLbl="sibTrans2D1" presStyleIdx="0" presStyleCnt="3"/>
      <dgm:spPr/>
      <dgm:t>
        <a:bodyPr/>
        <a:lstStyle/>
        <a:p>
          <a:endParaRPr lang="en-US"/>
        </a:p>
      </dgm:t>
    </dgm:pt>
    <dgm:pt modelId="{CC37D3E2-67FB-4F21-B2EC-1837F9C98BFB}" type="pres">
      <dgm:prSet presAssocID="{37B51335-40ED-4E6C-9B1F-DE8B9F14C0AE}" presName="connectorText" presStyleLbl="sibTrans2D1" presStyleIdx="0" presStyleCnt="3"/>
      <dgm:spPr/>
      <dgm:t>
        <a:bodyPr/>
        <a:lstStyle/>
        <a:p>
          <a:endParaRPr lang="en-US"/>
        </a:p>
      </dgm:t>
    </dgm:pt>
    <dgm:pt modelId="{316E6BE3-2241-4186-8735-FFFE5CB5B016}" type="pres">
      <dgm:prSet presAssocID="{D6AD6B9D-C544-40A6-BA88-947404259E09}" presName="node" presStyleLbl="node1" presStyleIdx="1" presStyleCnt="3">
        <dgm:presLayoutVars>
          <dgm:bulletEnabled val="1"/>
        </dgm:presLayoutVars>
      </dgm:prSet>
      <dgm:spPr/>
      <dgm:t>
        <a:bodyPr/>
        <a:lstStyle/>
        <a:p>
          <a:endParaRPr lang="en-US"/>
        </a:p>
      </dgm:t>
    </dgm:pt>
    <dgm:pt modelId="{CD40B02B-FA54-446E-82E4-C838FFAA555F}" type="pres">
      <dgm:prSet presAssocID="{A60342E6-CAA9-4438-9B85-6BD010D55B8D}" presName="sibTrans" presStyleLbl="sibTrans2D1" presStyleIdx="1" presStyleCnt="3"/>
      <dgm:spPr/>
      <dgm:t>
        <a:bodyPr/>
        <a:lstStyle/>
        <a:p>
          <a:endParaRPr lang="en-US"/>
        </a:p>
      </dgm:t>
    </dgm:pt>
    <dgm:pt modelId="{E88FA5B5-18BE-4F4F-B7F8-045B7AD39F44}" type="pres">
      <dgm:prSet presAssocID="{A60342E6-CAA9-4438-9B85-6BD010D55B8D}" presName="connectorText" presStyleLbl="sibTrans2D1" presStyleIdx="1" presStyleCnt="3"/>
      <dgm:spPr/>
      <dgm:t>
        <a:bodyPr/>
        <a:lstStyle/>
        <a:p>
          <a:endParaRPr lang="en-US"/>
        </a:p>
      </dgm:t>
    </dgm:pt>
    <dgm:pt modelId="{0BC1F5AB-B3C6-45BF-9B6B-BE9274BBAB61}" type="pres">
      <dgm:prSet presAssocID="{C38C4976-64CB-4719-A338-C47CC590ED7B}" presName="node" presStyleLbl="node1" presStyleIdx="2" presStyleCnt="3">
        <dgm:presLayoutVars>
          <dgm:bulletEnabled val="1"/>
        </dgm:presLayoutVars>
      </dgm:prSet>
      <dgm:spPr/>
      <dgm:t>
        <a:bodyPr/>
        <a:lstStyle/>
        <a:p>
          <a:endParaRPr lang="en-US"/>
        </a:p>
      </dgm:t>
    </dgm:pt>
    <dgm:pt modelId="{466E75F5-9034-4898-BD7C-07C4D6C1EF30}" type="pres">
      <dgm:prSet presAssocID="{8EE9C6F0-AEB9-4289-BDB5-ACF686155E71}" presName="sibTrans" presStyleLbl="sibTrans2D1" presStyleIdx="2" presStyleCnt="3"/>
      <dgm:spPr/>
      <dgm:t>
        <a:bodyPr/>
        <a:lstStyle/>
        <a:p>
          <a:endParaRPr lang="en-US"/>
        </a:p>
      </dgm:t>
    </dgm:pt>
    <dgm:pt modelId="{B67432BC-87DB-45F0-9222-E9E4287926F2}" type="pres">
      <dgm:prSet presAssocID="{8EE9C6F0-AEB9-4289-BDB5-ACF686155E71}" presName="connectorText" presStyleLbl="sibTrans2D1" presStyleIdx="2" presStyleCnt="3"/>
      <dgm:spPr/>
      <dgm:t>
        <a:bodyPr/>
        <a:lstStyle/>
        <a:p>
          <a:endParaRPr lang="en-US"/>
        </a:p>
      </dgm:t>
    </dgm:pt>
  </dgm:ptLst>
  <dgm:cxnLst>
    <dgm:cxn modelId="{42F7B677-EE82-44B9-AC7A-CB74843972A3}" type="presOf" srcId="{C38C4976-64CB-4719-A338-C47CC590ED7B}" destId="{0BC1F5AB-B3C6-45BF-9B6B-BE9274BBAB61}" srcOrd="0" destOrd="0" presId="urn:microsoft.com/office/officeart/2005/8/layout/cycle7"/>
    <dgm:cxn modelId="{BB3FA342-8976-49CB-BA2E-0E07766364EE}" type="presOf" srcId="{37B51335-40ED-4E6C-9B1F-DE8B9F14C0AE}" destId="{E5544FD7-27FA-4A8D-BFA6-4714A68A685B}" srcOrd="0" destOrd="0" presId="urn:microsoft.com/office/officeart/2005/8/layout/cycle7"/>
    <dgm:cxn modelId="{2D78ACE1-43C3-496A-B26F-D62F5D9B9545}" srcId="{2523DBEA-324E-4D7F-9876-D94CF1BA35C1}" destId="{C38C4976-64CB-4719-A338-C47CC590ED7B}" srcOrd="2" destOrd="0" parTransId="{B675320D-E51C-45D9-9230-3D5A389ADA32}" sibTransId="{8EE9C6F0-AEB9-4289-BDB5-ACF686155E71}"/>
    <dgm:cxn modelId="{D02A9958-6750-40EC-9F09-C97F07E789E9}" type="presOf" srcId="{2523DBEA-324E-4D7F-9876-D94CF1BA35C1}" destId="{291B20C9-8085-40FC-989C-AC5785202B3F}" srcOrd="0" destOrd="0" presId="urn:microsoft.com/office/officeart/2005/8/layout/cycle7"/>
    <dgm:cxn modelId="{A4F03146-72E0-47E2-96D1-82D05CB48B80}" srcId="{2523DBEA-324E-4D7F-9876-D94CF1BA35C1}" destId="{6983F202-6CE0-48AF-9E66-1696A65DA76B}" srcOrd="0" destOrd="0" parTransId="{63999EB3-D5A3-4062-939F-B67FC13D3EE8}" sibTransId="{37B51335-40ED-4E6C-9B1F-DE8B9F14C0AE}"/>
    <dgm:cxn modelId="{1814E498-5740-4376-A701-602EB3734426}" type="presOf" srcId="{A60342E6-CAA9-4438-9B85-6BD010D55B8D}" destId="{E88FA5B5-18BE-4F4F-B7F8-045B7AD39F44}" srcOrd="1" destOrd="0" presId="urn:microsoft.com/office/officeart/2005/8/layout/cycle7"/>
    <dgm:cxn modelId="{0037CB9D-6E35-4ABD-BE6A-09178B0BC289}" type="presOf" srcId="{6983F202-6CE0-48AF-9E66-1696A65DA76B}" destId="{9D05AD63-2E57-42D6-A3CB-837AA5E876A5}" srcOrd="0" destOrd="0" presId="urn:microsoft.com/office/officeart/2005/8/layout/cycle7"/>
    <dgm:cxn modelId="{A3C4B882-F609-4D4D-8327-356C187917BF}" type="presOf" srcId="{8EE9C6F0-AEB9-4289-BDB5-ACF686155E71}" destId="{B67432BC-87DB-45F0-9222-E9E4287926F2}" srcOrd="1" destOrd="0" presId="urn:microsoft.com/office/officeart/2005/8/layout/cycle7"/>
    <dgm:cxn modelId="{78538430-AD08-4714-8732-54DD2B156D90}" type="presOf" srcId="{8EE9C6F0-AEB9-4289-BDB5-ACF686155E71}" destId="{466E75F5-9034-4898-BD7C-07C4D6C1EF30}" srcOrd="0" destOrd="0" presId="urn:microsoft.com/office/officeart/2005/8/layout/cycle7"/>
    <dgm:cxn modelId="{631E30E3-9FAC-4CF4-B303-9741F36AA618}" type="presOf" srcId="{A60342E6-CAA9-4438-9B85-6BD010D55B8D}" destId="{CD40B02B-FA54-446E-82E4-C838FFAA555F}" srcOrd="0" destOrd="0" presId="urn:microsoft.com/office/officeart/2005/8/layout/cycle7"/>
    <dgm:cxn modelId="{49EB12B3-8DA0-4B32-B67C-5C54BD777E31}" srcId="{2523DBEA-324E-4D7F-9876-D94CF1BA35C1}" destId="{D6AD6B9D-C544-40A6-BA88-947404259E09}" srcOrd="1" destOrd="0" parTransId="{1C65478A-A71B-43C0-A03A-4174ED57F5D5}" sibTransId="{A60342E6-CAA9-4438-9B85-6BD010D55B8D}"/>
    <dgm:cxn modelId="{9AA552CC-8EB7-4FF1-8BC7-1082EC3C4D99}" type="presOf" srcId="{D6AD6B9D-C544-40A6-BA88-947404259E09}" destId="{316E6BE3-2241-4186-8735-FFFE5CB5B016}" srcOrd="0" destOrd="0" presId="urn:microsoft.com/office/officeart/2005/8/layout/cycle7"/>
    <dgm:cxn modelId="{E08FB8F1-B5B5-4FD3-951F-DD35EE1DFAE8}" type="presOf" srcId="{37B51335-40ED-4E6C-9B1F-DE8B9F14C0AE}" destId="{CC37D3E2-67FB-4F21-B2EC-1837F9C98BFB}" srcOrd="1" destOrd="0" presId="urn:microsoft.com/office/officeart/2005/8/layout/cycle7"/>
    <dgm:cxn modelId="{327C5D47-0133-437F-8E13-63F9370E0C5B}" type="presParOf" srcId="{291B20C9-8085-40FC-989C-AC5785202B3F}" destId="{9D05AD63-2E57-42D6-A3CB-837AA5E876A5}" srcOrd="0" destOrd="0" presId="urn:microsoft.com/office/officeart/2005/8/layout/cycle7"/>
    <dgm:cxn modelId="{1F0BD7AC-87A9-48CD-8799-B3C79A9948FA}" type="presParOf" srcId="{291B20C9-8085-40FC-989C-AC5785202B3F}" destId="{E5544FD7-27FA-4A8D-BFA6-4714A68A685B}" srcOrd="1" destOrd="0" presId="urn:microsoft.com/office/officeart/2005/8/layout/cycle7"/>
    <dgm:cxn modelId="{61D0B063-0C9D-4EFD-A9C5-40E953252035}" type="presParOf" srcId="{E5544FD7-27FA-4A8D-BFA6-4714A68A685B}" destId="{CC37D3E2-67FB-4F21-B2EC-1837F9C98BFB}" srcOrd="0" destOrd="0" presId="urn:microsoft.com/office/officeart/2005/8/layout/cycle7"/>
    <dgm:cxn modelId="{CDD45D82-CA84-4727-BB20-6FC789E0F2F2}" type="presParOf" srcId="{291B20C9-8085-40FC-989C-AC5785202B3F}" destId="{316E6BE3-2241-4186-8735-FFFE5CB5B016}" srcOrd="2" destOrd="0" presId="urn:microsoft.com/office/officeart/2005/8/layout/cycle7"/>
    <dgm:cxn modelId="{15DDD98A-D81B-4CAF-BE7C-9568552D3B9B}" type="presParOf" srcId="{291B20C9-8085-40FC-989C-AC5785202B3F}" destId="{CD40B02B-FA54-446E-82E4-C838FFAA555F}" srcOrd="3" destOrd="0" presId="urn:microsoft.com/office/officeart/2005/8/layout/cycle7"/>
    <dgm:cxn modelId="{CE5E2740-9713-430D-B8DE-1E03DB55BE1D}" type="presParOf" srcId="{CD40B02B-FA54-446E-82E4-C838FFAA555F}" destId="{E88FA5B5-18BE-4F4F-B7F8-045B7AD39F44}" srcOrd="0" destOrd="0" presId="urn:microsoft.com/office/officeart/2005/8/layout/cycle7"/>
    <dgm:cxn modelId="{3FD58BB5-3554-4CF3-9601-0D5C1B42DD52}" type="presParOf" srcId="{291B20C9-8085-40FC-989C-AC5785202B3F}" destId="{0BC1F5AB-B3C6-45BF-9B6B-BE9274BBAB61}" srcOrd="4" destOrd="0" presId="urn:microsoft.com/office/officeart/2005/8/layout/cycle7"/>
    <dgm:cxn modelId="{D90A9536-2988-4A64-859F-6FF9CA162C68}" type="presParOf" srcId="{291B20C9-8085-40FC-989C-AC5785202B3F}" destId="{466E75F5-9034-4898-BD7C-07C4D6C1EF30}" srcOrd="5" destOrd="0" presId="urn:microsoft.com/office/officeart/2005/8/layout/cycle7"/>
    <dgm:cxn modelId="{00D1CBDE-1AC8-4E6E-B5CD-DBF43509ED7C}" type="presParOf" srcId="{466E75F5-9034-4898-BD7C-07C4D6C1EF30}" destId="{B67432BC-87DB-45F0-9222-E9E4287926F2}" srcOrd="0" destOrd="0" presId="urn:microsoft.com/office/officeart/2005/8/layout/cycle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FD3B08-37E7-467C-9E44-90F71613BB98}" type="doc">
      <dgm:prSet loTypeId="urn:microsoft.com/office/officeart/2005/8/layout/equation1" loCatId="process" qsTypeId="urn:microsoft.com/office/officeart/2005/8/quickstyle/simple1" qsCatId="simple" csTypeId="urn:microsoft.com/office/officeart/2005/8/colors/colorful3" csCatId="colorful" phldr="1"/>
      <dgm:spPr/>
    </dgm:pt>
    <dgm:pt modelId="{B1F8F9AC-5FB0-485C-92F9-7A811F5098BC}">
      <dgm:prSet phldrT="[Metin]"/>
      <dgm:spPr/>
      <dgm:t>
        <a:bodyPr/>
        <a:lstStyle/>
        <a:p>
          <a:r>
            <a:rPr lang="tr-TR" dirty="0"/>
            <a:t>PM </a:t>
          </a:r>
          <a:r>
            <a:rPr lang="en-GB" noProof="0" dirty="0"/>
            <a:t>Amount</a:t>
          </a:r>
          <a:r>
            <a:rPr lang="tr-TR" dirty="0"/>
            <a:t> </a:t>
          </a:r>
          <a:endParaRPr lang="en-US" dirty="0"/>
        </a:p>
      </dgm:t>
    </dgm:pt>
    <dgm:pt modelId="{FE62A28A-2E9F-413B-909E-8BB203E079F5}" type="parTrans" cxnId="{B6571B75-3BEB-4172-8F3B-DA6333D42D99}">
      <dgm:prSet/>
      <dgm:spPr/>
      <dgm:t>
        <a:bodyPr/>
        <a:lstStyle/>
        <a:p>
          <a:endParaRPr lang="en-US"/>
        </a:p>
      </dgm:t>
    </dgm:pt>
    <dgm:pt modelId="{F23396C0-C4F9-4825-B6C5-36222D3C543C}" type="sibTrans" cxnId="{B6571B75-3BEB-4172-8F3B-DA6333D42D99}">
      <dgm:prSet/>
      <dgm:spPr/>
      <dgm:t>
        <a:bodyPr/>
        <a:lstStyle/>
        <a:p>
          <a:endParaRPr lang="en-US"/>
        </a:p>
      </dgm:t>
    </dgm:pt>
    <dgm:pt modelId="{7238FF7C-CEB3-4C4F-9634-F93B8D9DA030}">
      <dgm:prSet phldrT="[Metin]"/>
      <dgm:spPr/>
      <dgm:t>
        <a:bodyPr/>
        <a:lstStyle/>
        <a:p>
          <a:r>
            <a:rPr lang="tr-TR" dirty="0"/>
            <a:t>PM Rate</a:t>
          </a:r>
          <a:endParaRPr lang="en-US" dirty="0"/>
        </a:p>
      </dgm:t>
    </dgm:pt>
    <dgm:pt modelId="{F89FC63C-F4E2-4143-AB35-7D3DD28E4204}" type="parTrans" cxnId="{A7514350-94AA-4797-94C3-C70FDD986737}">
      <dgm:prSet/>
      <dgm:spPr/>
      <dgm:t>
        <a:bodyPr/>
        <a:lstStyle/>
        <a:p>
          <a:endParaRPr lang="en-US"/>
        </a:p>
      </dgm:t>
    </dgm:pt>
    <dgm:pt modelId="{A1B2105F-F9E6-47D2-B5DB-19EF9FD40103}" type="sibTrans" cxnId="{A7514350-94AA-4797-94C3-C70FDD986737}">
      <dgm:prSet/>
      <dgm:spPr/>
      <dgm:t>
        <a:bodyPr/>
        <a:lstStyle/>
        <a:p>
          <a:endParaRPr lang="en-US"/>
        </a:p>
      </dgm:t>
    </dgm:pt>
    <dgm:pt modelId="{BA99B3F7-116A-4857-8F0D-1857EFA35934}">
      <dgm:prSet phldrT="[Metin]"/>
      <dgm:spPr/>
      <dgm:t>
        <a:bodyPr/>
        <a:lstStyle/>
        <a:p>
          <a:r>
            <a:rPr lang="en-GB" noProof="0" dirty="0"/>
            <a:t>Personnel Cost </a:t>
          </a:r>
        </a:p>
      </dgm:t>
    </dgm:pt>
    <dgm:pt modelId="{DB5B1C98-68E9-4AA6-980F-0750F2A84CF2}" type="parTrans" cxnId="{3813686E-70BC-4816-888D-A6336ED90EAA}">
      <dgm:prSet/>
      <dgm:spPr/>
      <dgm:t>
        <a:bodyPr/>
        <a:lstStyle/>
        <a:p>
          <a:endParaRPr lang="en-US"/>
        </a:p>
      </dgm:t>
    </dgm:pt>
    <dgm:pt modelId="{A9AB138D-5274-4195-9041-4D37540CB689}" type="sibTrans" cxnId="{3813686E-70BC-4816-888D-A6336ED90EAA}">
      <dgm:prSet/>
      <dgm:spPr/>
      <dgm:t>
        <a:bodyPr/>
        <a:lstStyle/>
        <a:p>
          <a:endParaRPr lang="en-US"/>
        </a:p>
      </dgm:t>
    </dgm:pt>
    <dgm:pt modelId="{A2580577-9EA9-43B6-8D9E-9A0598F10846}" type="pres">
      <dgm:prSet presAssocID="{FCFD3B08-37E7-467C-9E44-90F71613BB98}" presName="linearFlow" presStyleCnt="0">
        <dgm:presLayoutVars>
          <dgm:dir/>
          <dgm:resizeHandles val="exact"/>
        </dgm:presLayoutVars>
      </dgm:prSet>
      <dgm:spPr/>
    </dgm:pt>
    <dgm:pt modelId="{EB81D22F-E95A-4A4E-87D2-4A642D606BD1}" type="pres">
      <dgm:prSet presAssocID="{B1F8F9AC-5FB0-485C-92F9-7A811F5098BC}" presName="node" presStyleLbl="node1" presStyleIdx="0" presStyleCnt="3">
        <dgm:presLayoutVars>
          <dgm:bulletEnabled val="1"/>
        </dgm:presLayoutVars>
      </dgm:prSet>
      <dgm:spPr/>
      <dgm:t>
        <a:bodyPr/>
        <a:lstStyle/>
        <a:p>
          <a:endParaRPr lang="en-US"/>
        </a:p>
      </dgm:t>
    </dgm:pt>
    <dgm:pt modelId="{C2CF188A-BD32-465C-87B7-5164709096ED}" type="pres">
      <dgm:prSet presAssocID="{F23396C0-C4F9-4825-B6C5-36222D3C543C}" presName="spacerL" presStyleCnt="0"/>
      <dgm:spPr/>
    </dgm:pt>
    <dgm:pt modelId="{10F7ADB9-F0A4-42FD-956A-F11ABF12BC86}" type="pres">
      <dgm:prSet presAssocID="{F23396C0-C4F9-4825-B6C5-36222D3C543C}" presName="sibTrans" presStyleLbl="sibTrans2D1" presStyleIdx="0" presStyleCnt="2"/>
      <dgm:spPr>
        <a:prstGeom prst="mathMultiply">
          <a:avLst/>
        </a:prstGeom>
      </dgm:spPr>
      <dgm:t>
        <a:bodyPr/>
        <a:lstStyle/>
        <a:p>
          <a:endParaRPr lang="en-US"/>
        </a:p>
      </dgm:t>
    </dgm:pt>
    <dgm:pt modelId="{7CAA7BBF-806D-4DB7-94CB-7EBBBCA86306}" type="pres">
      <dgm:prSet presAssocID="{F23396C0-C4F9-4825-B6C5-36222D3C543C}" presName="spacerR" presStyleCnt="0"/>
      <dgm:spPr/>
    </dgm:pt>
    <dgm:pt modelId="{1A98C519-FB53-4377-AF5F-1BE9B238A453}" type="pres">
      <dgm:prSet presAssocID="{7238FF7C-CEB3-4C4F-9634-F93B8D9DA030}" presName="node" presStyleLbl="node1" presStyleIdx="1" presStyleCnt="3">
        <dgm:presLayoutVars>
          <dgm:bulletEnabled val="1"/>
        </dgm:presLayoutVars>
      </dgm:prSet>
      <dgm:spPr/>
      <dgm:t>
        <a:bodyPr/>
        <a:lstStyle/>
        <a:p>
          <a:endParaRPr lang="en-US"/>
        </a:p>
      </dgm:t>
    </dgm:pt>
    <dgm:pt modelId="{4A851393-D88E-457E-BAEC-157E9412FEDD}" type="pres">
      <dgm:prSet presAssocID="{A1B2105F-F9E6-47D2-B5DB-19EF9FD40103}" presName="spacerL" presStyleCnt="0"/>
      <dgm:spPr/>
    </dgm:pt>
    <dgm:pt modelId="{BA9A86B2-3071-4E58-8AEC-8FF7C867DD9B}" type="pres">
      <dgm:prSet presAssocID="{A1B2105F-F9E6-47D2-B5DB-19EF9FD40103}" presName="sibTrans" presStyleLbl="sibTrans2D1" presStyleIdx="1" presStyleCnt="2"/>
      <dgm:spPr/>
      <dgm:t>
        <a:bodyPr/>
        <a:lstStyle/>
        <a:p>
          <a:endParaRPr lang="en-US"/>
        </a:p>
      </dgm:t>
    </dgm:pt>
    <dgm:pt modelId="{870695F8-E90B-4BCF-935E-0CCD3B3463A9}" type="pres">
      <dgm:prSet presAssocID="{A1B2105F-F9E6-47D2-B5DB-19EF9FD40103}" presName="spacerR" presStyleCnt="0"/>
      <dgm:spPr/>
    </dgm:pt>
    <dgm:pt modelId="{A7E052B5-998D-4006-9780-AE555E624DF7}" type="pres">
      <dgm:prSet presAssocID="{BA99B3F7-116A-4857-8F0D-1857EFA35934}" presName="node" presStyleLbl="node1" presStyleIdx="2" presStyleCnt="3">
        <dgm:presLayoutVars>
          <dgm:bulletEnabled val="1"/>
        </dgm:presLayoutVars>
      </dgm:prSet>
      <dgm:spPr/>
      <dgm:t>
        <a:bodyPr/>
        <a:lstStyle/>
        <a:p>
          <a:endParaRPr lang="en-US"/>
        </a:p>
      </dgm:t>
    </dgm:pt>
  </dgm:ptLst>
  <dgm:cxnLst>
    <dgm:cxn modelId="{3813686E-70BC-4816-888D-A6336ED90EAA}" srcId="{FCFD3B08-37E7-467C-9E44-90F71613BB98}" destId="{BA99B3F7-116A-4857-8F0D-1857EFA35934}" srcOrd="2" destOrd="0" parTransId="{DB5B1C98-68E9-4AA6-980F-0750F2A84CF2}" sibTransId="{A9AB138D-5274-4195-9041-4D37540CB689}"/>
    <dgm:cxn modelId="{1F608ABF-10A9-46EA-B661-962590C7CFE6}" type="presOf" srcId="{F23396C0-C4F9-4825-B6C5-36222D3C543C}" destId="{10F7ADB9-F0A4-42FD-956A-F11ABF12BC86}" srcOrd="0" destOrd="0" presId="urn:microsoft.com/office/officeart/2005/8/layout/equation1"/>
    <dgm:cxn modelId="{CD920B8D-4FFF-4FD9-8181-FC7BA0FE2F46}" type="presOf" srcId="{BA99B3F7-116A-4857-8F0D-1857EFA35934}" destId="{A7E052B5-998D-4006-9780-AE555E624DF7}" srcOrd="0" destOrd="0" presId="urn:microsoft.com/office/officeart/2005/8/layout/equation1"/>
    <dgm:cxn modelId="{A7514350-94AA-4797-94C3-C70FDD986737}" srcId="{FCFD3B08-37E7-467C-9E44-90F71613BB98}" destId="{7238FF7C-CEB3-4C4F-9634-F93B8D9DA030}" srcOrd="1" destOrd="0" parTransId="{F89FC63C-F4E2-4143-AB35-7D3DD28E4204}" sibTransId="{A1B2105F-F9E6-47D2-B5DB-19EF9FD40103}"/>
    <dgm:cxn modelId="{E5FC79AF-7FAA-4AFE-9F80-5E1158D5401E}" type="presOf" srcId="{FCFD3B08-37E7-467C-9E44-90F71613BB98}" destId="{A2580577-9EA9-43B6-8D9E-9A0598F10846}" srcOrd="0" destOrd="0" presId="urn:microsoft.com/office/officeart/2005/8/layout/equation1"/>
    <dgm:cxn modelId="{5CB94C2F-8DF4-42A9-8A64-C76A8A0BDF19}" type="presOf" srcId="{B1F8F9AC-5FB0-485C-92F9-7A811F5098BC}" destId="{EB81D22F-E95A-4A4E-87D2-4A642D606BD1}" srcOrd="0" destOrd="0" presId="urn:microsoft.com/office/officeart/2005/8/layout/equation1"/>
    <dgm:cxn modelId="{EC96D69B-87A2-43E6-AECB-D2BAB4460F6E}" type="presOf" srcId="{7238FF7C-CEB3-4C4F-9634-F93B8D9DA030}" destId="{1A98C519-FB53-4377-AF5F-1BE9B238A453}" srcOrd="0" destOrd="0" presId="urn:microsoft.com/office/officeart/2005/8/layout/equation1"/>
    <dgm:cxn modelId="{B6571B75-3BEB-4172-8F3B-DA6333D42D99}" srcId="{FCFD3B08-37E7-467C-9E44-90F71613BB98}" destId="{B1F8F9AC-5FB0-485C-92F9-7A811F5098BC}" srcOrd="0" destOrd="0" parTransId="{FE62A28A-2E9F-413B-909E-8BB203E079F5}" sibTransId="{F23396C0-C4F9-4825-B6C5-36222D3C543C}"/>
    <dgm:cxn modelId="{31A50C0B-1D9A-4AAB-8006-EBDE98EBEE87}" type="presOf" srcId="{A1B2105F-F9E6-47D2-B5DB-19EF9FD40103}" destId="{BA9A86B2-3071-4E58-8AEC-8FF7C867DD9B}" srcOrd="0" destOrd="0" presId="urn:microsoft.com/office/officeart/2005/8/layout/equation1"/>
    <dgm:cxn modelId="{88782602-C9FD-4C21-93E3-AEA9009850CD}" type="presParOf" srcId="{A2580577-9EA9-43B6-8D9E-9A0598F10846}" destId="{EB81D22F-E95A-4A4E-87D2-4A642D606BD1}" srcOrd="0" destOrd="0" presId="urn:microsoft.com/office/officeart/2005/8/layout/equation1"/>
    <dgm:cxn modelId="{0F48BCDD-DB96-44C1-8AAD-F7DCE21A88B7}" type="presParOf" srcId="{A2580577-9EA9-43B6-8D9E-9A0598F10846}" destId="{C2CF188A-BD32-465C-87B7-5164709096ED}" srcOrd="1" destOrd="0" presId="urn:microsoft.com/office/officeart/2005/8/layout/equation1"/>
    <dgm:cxn modelId="{E427298F-46BE-4CF3-9F37-6EB65A4EDEDC}" type="presParOf" srcId="{A2580577-9EA9-43B6-8D9E-9A0598F10846}" destId="{10F7ADB9-F0A4-42FD-956A-F11ABF12BC86}" srcOrd="2" destOrd="0" presId="urn:microsoft.com/office/officeart/2005/8/layout/equation1"/>
    <dgm:cxn modelId="{590DACD7-4473-4C02-A2D9-417C68EC3219}" type="presParOf" srcId="{A2580577-9EA9-43B6-8D9E-9A0598F10846}" destId="{7CAA7BBF-806D-4DB7-94CB-7EBBBCA86306}" srcOrd="3" destOrd="0" presId="urn:microsoft.com/office/officeart/2005/8/layout/equation1"/>
    <dgm:cxn modelId="{4943E84C-E40C-42B5-842F-7F3CE3D9FB94}" type="presParOf" srcId="{A2580577-9EA9-43B6-8D9E-9A0598F10846}" destId="{1A98C519-FB53-4377-AF5F-1BE9B238A453}" srcOrd="4" destOrd="0" presId="urn:microsoft.com/office/officeart/2005/8/layout/equation1"/>
    <dgm:cxn modelId="{530F9EF3-B31F-49A8-916E-F9C5F7C6C8C3}" type="presParOf" srcId="{A2580577-9EA9-43B6-8D9E-9A0598F10846}" destId="{4A851393-D88E-457E-BAEC-157E9412FEDD}" srcOrd="5" destOrd="0" presId="urn:microsoft.com/office/officeart/2005/8/layout/equation1"/>
    <dgm:cxn modelId="{96CD7310-188B-4648-BDA2-877A958BD53D}" type="presParOf" srcId="{A2580577-9EA9-43B6-8D9E-9A0598F10846}" destId="{BA9A86B2-3071-4E58-8AEC-8FF7C867DD9B}" srcOrd="6" destOrd="0" presId="urn:microsoft.com/office/officeart/2005/8/layout/equation1"/>
    <dgm:cxn modelId="{4FAA8649-C626-4696-A791-ADB33EB0F9D3}" type="presParOf" srcId="{A2580577-9EA9-43B6-8D9E-9A0598F10846}" destId="{870695F8-E90B-4BCF-935E-0CCD3B3463A9}" srcOrd="7" destOrd="0" presId="urn:microsoft.com/office/officeart/2005/8/layout/equation1"/>
    <dgm:cxn modelId="{BEBB9DD0-7692-425C-8D95-E0AACB86C32E}" type="presParOf" srcId="{A2580577-9EA9-43B6-8D9E-9A0598F10846}" destId="{A7E052B5-998D-4006-9780-AE555E624DF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8399FD-EBA8-4361-A299-53649B1FA24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fr-FR"/>
        </a:p>
      </dgm:t>
    </dgm:pt>
    <dgm:pt modelId="{2F521B49-D4D3-4C84-ADB7-0EFD754BAD50}">
      <dgm:prSet phldrT="[Texte]" custT="1">
        <dgm:style>
          <a:lnRef idx="1">
            <a:schemeClr val="accent1"/>
          </a:lnRef>
          <a:fillRef idx="2">
            <a:schemeClr val="accent1"/>
          </a:fillRef>
          <a:effectRef idx="1">
            <a:schemeClr val="accent1"/>
          </a:effectRef>
          <a:fontRef idx="minor">
            <a:schemeClr val="dk1"/>
          </a:fontRef>
        </dgm:style>
      </dgm:prSet>
      <dgm:spPr>
        <a:effectLst>
          <a:innerShdw blurRad="63500" dist="50800">
            <a:prstClr val="black">
              <a:alpha val="50000"/>
            </a:prstClr>
          </a:innerShdw>
        </a:effectLst>
      </dgm:spPr>
      <dgm:t>
        <a:bodyPr/>
        <a:lstStyle/>
        <a:p>
          <a:r>
            <a:rPr lang="fr-FR" sz="2000" b="0" dirty="0" smtClean="0">
              <a:solidFill>
                <a:srgbClr val="002060"/>
              </a:solidFill>
            </a:rPr>
            <a:t>1 720</a:t>
          </a:r>
          <a:endParaRPr lang="fr-FR" sz="2000" b="0" dirty="0">
            <a:solidFill>
              <a:srgbClr val="002060"/>
            </a:solidFill>
          </a:endParaRPr>
        </a:p>
      </dgm:t>
    </dgm:pt>
    <dgm:pt modelId="{7104667A-F7F9-4EC1-A3AE-50A8AEF541FA}" type="parTrans" cxnId="{262B13F2-C9D4-47D1-BD19-C8F00F5760C8}">
      <dgm:prSet/>
      <dgm:spPr/>
      <dgm:t>
        <a:bodyPr/>
        <a:lstStyle/>
        <a:p>
          <a:endParaRPr lang="fr-FR"/>
        </a:p>
      </dgm:t>
    </dgm:pt>
    <dgm:pt modelId="{8EA5168F-3FBF-473C-84AD-507402947A4B}" type="sibTrans" cxnId="{262B13F2-C9D4-47D1-BD19-C8F00F5760C8}">
      <dgm:prSet/>
      <dgm:spPr/>
      <dgm:t>
        <a:bodyPr/>
        <a:lstStyle/>
        <a:p>
          <a:endParaRPr lang="fr-FR"/>
        </a:p>
      </dgm:t>
    </dgm:pt>
    <dgm:pt modelId="{C5CFF5B2-0370-4D69-A8F3-9D4E1561D588}">
      <dgm:prSet phldrT="[Texte]" custT="1">
        <dgm:style>
          <a:lnRef idx="2">
            <a:schemeClr val="accent1"/>
          </a:lnRef>
          <a:fillRef idx="1">
            <a:schemeClr val="lt1"/>
          </a:fillRef>
          <a:effectRef idx="0">
            <a:schemeClr val="accent1"/>
          </a:effectRef>
          <a:fontRef idx="minor">
            <a:schemeClr val="dk1"/>
          </a:fontRef>
        </dgm:style>
      </dgm:prSet>
      <dgm:spPr/>
      <dgm:t>
        <a:bodyPr/>
        <a:lstStyle/>
        <a:p>
          <a:pPr algn="ctr"/>
          <a:r>
            <a:rPr lang="en-US" sz="1400" b="1" dirty="0" smtClean="0">
              <a:solidFill>
                <a:srgbClr val="002060"/>
              </a:solidFill>
            </a:rPr>
            <a:t>Fixed for full-time employees (and pro-rata for employees working part-time).</a:t>
          </a:r>
          <a:r>
            <a:rPr lang="en-US" sz="1400" dirty="0" smtClean="0">
              <a:solidFill>
                <a:srgbClr val="002060"/>
              </a:solidFill>
            </a:rPr>
            <a:t>  </a:t>
          </a:r>
          <a:r>
            <a:rPr lang="en-US" sz="1400" dirty="0" smtClean="0"/>
            <a:t>    </a:t>
          </a:r>
          <a:endParaRPr lang="fr-FR" sz="1400" dirty="0"/>
        </a:p>
      </dgm:t>
    </dgm:pt>
    <dgm:pt modelId="{1CA93FE1-B032-4C50-94F1-61EC35B769E5}" type="parTrans" cxnId="{FFAF0E77-D335-4B73-96F9-4A715D485112}">
      <dgm:prSet/>
      <dgm:spPr/>
      <dgm:t>
        <a:bodyPr/>
        <a:lstStyle/>
        <a:p>
          <a:endParaRPr lang="fr-FR"/>
        </a:p>
      </dgm:t>
    </dgm:pt>
    <dgm:pt modelId="{C0683D2B-1860-4231-8181-EDF6CA3AD5AC}" type="sibTrans" cxnId="{FFAF0E77-D335-4B73-96F9-4A715D485112}">
      <dgm:prSet/>
      <dgm:spPr/>
      <dgm:t>
        <a:bodyPr/>
        <a:lstStyle/>
        <a:p>
          <a:endParaRPr lang="fr-FR"/>
        </a:p>
      </dgm:t>
    </dgm:pt>
    <dgm:pt modelId="{D9B608B6-5519-4854-B8CE-747FBDAB96CA}">
      <dgm:prSet phldrT="[Texte]" custT="1">
        <dgm:style>
          <a:lnRef idx="2">
            <a:schemeClr val="accent1"/>
          </a:lnRef>
          <a:fillRef idx="1">
            <a:schemeClr val="lt1"/>
          </a:fillRef>
          <a:effectRef idx="0">
            <a:schemeClr val="accent1"/>
          </a:effectRef>
          <a:fontRef idx="minor">
            <a:schemeClr val="dk1"/>
          </a:fontRef>
        </dgm:style>
      </dgm:prSet>
      <dgm:spPr/>
      <dgm:t>
        <a:bodyPr/>
        <a:lstStyle/>
        <a:p>
          <a:pPr algn="ctr"/>
          <a:r>
            <a:rPr lang="en-GB" sz="1400" b="1" noProof="0" dirty="0" smtClean="0">
              <a:solidFill>
                <a:srgbClr val="002060"/>
              </a:solidFill>
            </a:rPr>
            <a:t>Formula: annual workable hours of the employee + overtime - absences</a:t>
          </a:r>
          <a:endParaRPr lang="fr-FR" sz="1400" b="1" dirty="0">
            <a:solidFill>
              <a:srgbClr val="002060"/>
            </a:solidFill>
          </a:endParaRPr>
        </a:p>
      </dgm:t>
    </dgm:pt>
    <dgm:pt modelId="{2BE3057F-7CBD-4B0E-BF01-132773E45F71}" type="parTrans" cxnId="{02FCAD8D-5532-4A59-8008-B2ED99A0C36B}">
      <dgm:prSet/>
      <dgm:spPr/>
      <dgm:t>
        <a:bodyPr/>
        <a:lstStyle/>
        <a:p>
          <a:endParaRPr lang="fr-FR"/>
        </a:p>
      </dgm:t>
    </dgm:pt>
    <dgm:pt modelId="{363AAE68-C14C-4296-A4A9-D3A1ECC531D4}" type="sibTrans" cxnId="{02FCAD8D-5532-4A59-8008-B2ED99A0C36B}">
      <dgm:prSet/>
      <dgm:spPr/>
      <dgm:t>
        <a:bodyPr/>
        <a:lstStyle/>
        <a:p>
          <a:endParaRPr lang="fr-FR"/>
        </a:p>
      </dgm:t>
    </dgm:pt>
    <dgm:pt modelId="{03523B79-B87C-4AD1-91CD-CBE4BDC90D86}">
      <dgm:prSet phldrT="[Texte]" custT="1">
        <dgm:style>
          <a:lnRef idx="2">
            <a:schemeClr val="accent1"/>
          </a:lnRef>
          <a:fillRef idx="1">
            <a:schemeClr val="lt1"/>
          </a:fillRef>
          <a:effectRef idx="0">
            <a:schemeClr val="accent1"/>
          </a:effectRef>
          <a:fontRef idx="minor">
            <a:schemeClr val="dk1"/>
          </a:fontRef>
        </dgm:style>
      </dgm:prSet>
      <dgm:spPr/>
      <dgm:t>
        <a:bodyPr/>
        <a:lstStyle/>
        <a:p>
          <a:pPr algn="ctr"/>
          <a:r>
            <a:rPr lang="en-US" sz="1400" b="1" dirty="0" smtClean="0">
              <a:solidFill>
                <a:srgbClr val="002060"/>
              </a:solidFill>
            </a:rPr>
            <a:t>Annual workable hours</a:t>
          </a:r>
          <a:r>
            <a:rPr lang="en-US" sz="1400" dirty="0" smtClean="0">
              <a:solidFill>
                <a:srgbClr val="002060"/>
              </a:solidFill>
            </a:rPr>
            <a:t>’           - employment contract of the person concerned </a:t>
          </a:r>
          <a:r>
            <a:rPr lang="en-US" sz="1400" b="1" dirty="0" smtClean="0">
              <a:solidFill>
                <a:srgbClr val="002060"/>
              </a:solidFill>
            </a:rPr>
            <a:t>or</a:t>
          </a:r>
        </a:p>
        <a:p>
          <a:pPr algn="ctr"/>
          <a:r>
            <a:rPr lang="en-US" sz="1400" dirty="0" smtClean="0">
              <a:solidFill>
                <a:srgbClr val="002060"/>
              </a:solidFill>
            </a:rPr>
            <a:t>-</a:t>
          </a:r>
          <a:r>
            <a:rPr lang="fr-FR" sz="1400" dirty="0" smtClean="0">
              <a:solidFill>
                <a:srgbClr val="002060"/>
              </a:solidFill>
            </a:rPr>
            <a:t>applicable collective labour agreement </a:t>
          </a:r>
          <a:r>
            <a:rPr lang="fr-FR" sz="1400" b="1" dirty="0" smtClean="0">
              <a:solidFill>
                <a:srgbClr val="002060"/>
              </a:solidFill>
            </a:rPr>
            <a:t>or</a:t>
          </a:r>
          <a:r>
            <a:rPr lang="fr-FR" sz="1400" dirty="0" smtClean="0">
              <a:solidFill>
                <a:srgbClr val="002060"/>
              </a:solidFill>
            </a:rPr>
            <a:t> </a:t>
          </a:r>
          <a:r>
            <a:rPr lang="en-US" sz="1400" dirty="0" smtClean="0">
              <a:solidFill>
                <a:srgbClr val="002060"/>
              </a:solidFill>
            </a:rPr>
            <a:t>national law on working time</a:t>
          </a:r>
          <a:endParaRPr lang="fr-FR" sz="1400" dirty="0">
            <a:solidFill>
              <a:srgbClr val="002060"/>
            </a:solidFill>
          </a:endParaRPr>
        </a:p>
      </dgm:t>
    </dgm:pt>
    <dgm:pt modelId="{7FC2C1E1-7AF8-43B5-84CB-81BB1B25D79B}" type="parTrans" cxnId="{D407192C-2089-45E2-8883-7B6502E033F7}">
      <dgm:prSet/>
      <dgm:spPr/>
      <dgm:t>
        <a:bodyPr/>
        <a:lstStyle/>
        <a:p>
          <a:endParaRPr lang="fr-FR"/>
        </a:p>
      </dgm:t>
    </dgm:pt>
    <dgm:pt modelId="{01CF9563-53DE-485F-94A7-C58D72622EAF}" type="sibTrans" cxnId="{D407192C-2089-45E2-8883-7B6502E033F7}">
      <dgm:prSet/>
      <dgm:spPr/>
      <dgm:t>
        <a:bodyPr/>
        <a:lstStyle/>
        <a:p>
          <a:endParaRPr lang="fr-FR"/>
        </a:p>
      </dgm:t>
    </dgm:pt>
    <dgm:pt modelId="{9873F0DA-B81E-463D-BA32-DE8FA9DCF89E}">
      <dgm:prSet phldrT="[Texte]" custT="1">
        <dgm:style>
          <a:lnRef idx="1">
            <a:schemeClr val="accent1"/>
          </a:lnRef>
          <a:fillRef idx="2">
            <a:schemeClr val="accent1"/>
          </a:fillRef>
          <a:effectRef idx="1">
            <a:schemeClr val="accent1"/>
          </a:effectRef>
          <a:fontRef idx="minor">
            <a:schemeClr val="dk1"/>
          </a:fontRef>
        </dgm:style>
      </dgm:prSet>
      <dgm:spPr>
        <a:effectLst>
          <a:innerShdw blurRad="63500" dist="50800">
            <a:prstClr val="black">
              <a:alpha val="50000"/>
            </a:prstClr>
          </a:innerShdw>
        </a:effectLst>
      </dgm:spPr>
      <dgm:t>
        <a:bodyPr/>
        <a:lstStyle/>
        <a:p>
          <a:r>
            <a:rPr lang="fr-FR" sz="2000" b="0" dirty="0" err="1" smtClean="0">
              <a:solidFill>
                <a:srgbClr val="002060"/>
              </a:solidFill>
            </a:rPr>
            <a:t>Individual</a:t>
          </a:r>
          <a:r>
            <a:rPr lang="fr-FR" sz="2000" b="0" dirty="0" smtClean="0">
              <a:solidFill>
                <a:srgbClr val="002060"/>
              </a:solidFill>
            </a:rPr>
            <a:t> </a:t>
          </a:r>
          <a:r>
            <a:rPr lang="fr-FR" sz="2000" b="0" dirty="0" err="1" smtClean="0">
              <a:solidFill>
                <a:srgbClr val="002060"/>
              </a:solidFill>
            </a:rPr>
            <a:t>annual</a:t>
          </a:r>
          <a:r>
            <a:rPr lang="fr-FR" sz="2000" b="0" dirty="0" smtClean="0">
              <a:solidFill>
                <a:srgbClr val="002060"/>
              </a:solidFill>
            </a:rPr>
            <a:t> productive </a:t>
          </a:r>
          <a:r>
            <a:rPr lang="fr-FR" sz="2000" b="0" dirty="0" err="1" smtClean="0">
              <a:solidFill>
                <a:srgbClr val="002060"/>
              </a:solidFill>
            </a:rPr>
            <a:t>hours</a:t>
          </a:r>
          <a:endParaRPr lang="fr-FR" sz="2000" b="0" dirty="0">
            <a:solidFill>
              <a:srgbClr val="002060"/>
            </a:solidFill>
          </a:endParaRPr>
        </a:p>
      </dgm:t>
    </dgm:pt>
    <dgm:pt modelId="{FF3E500D-404B-43C5-8ED2-75EA1EEE33B2}" type="sibTrans" cxnId="{DB572266-D47B-439E-AFFC-8AFB2CF2CF35}">
      <dgm:prSet/>
      <dgm:spPr/>
      <dgm:t>
        <a:bodyPr/>
        <a:lstStyle/>
        <a:p>
          <a:endParaRPr lang="fr-FR"/>
        </a:p>
      </dgm:t>
    </dgm:pt>
    <dgm:pt modelId="{FB4EB009-0419-4487-8632-0EE5C6435304}" type="parTrans" cxnId="{DB572266-D47B-439E-AFFC-8AFB2CF2CF35}">
      <dgm:prSet/>
      <dgm:spPr/>
      <dgm:t>
        <a:bodyPr/>
        <a:lstStyle/>
        <a:p>
          <a:endParaRPr lang="fr-FR"/>
        </a:p>
      </dgm:t>
    </dgm:pt>
    <dgm:pt modelId="{9345F12B-862D-44F1-A8B4-872FC1F3DCF4}">
      <dgm:prSet phldrT="[Texte]" custT="1">
        <dgm:style>
          <a:lnRef idx="1">
            <a:schemeClr val="accent1"/>
          </a:lnRef>
          <a:fillRef idx="2">
            <a:schemeClr val="accent1"/>
          </a:fillRef>
          <a:effectRef idx="1">
            <a:schemeClr val="accent1"/>
          </a:effectRef>
          <a:fontRef idx="minor">
            <a:schemeClr val="dk1"/>
          </a:fontRef>
        </dgm:style>
      </dgm:prSet>
      <dgm:spPr>
        <a:effectLst>
          <a:innerShdw blurRad="63500" dist="50800">
            <a:prstClr val="black">
              <a:alpha val="50000"/>
            </a:prstClr>
          </a:innerShdw>
        </a:effectLst>
      </dgm:spPr>
      <dgm:t>
        <a:bodyPr/>
        <a:lstStyle/>
        <a:p>
          <a:r>
            <a:rPr lang="fr-FR" sz="2000" b="0" dirty="0" smtClean="0">
              <a:solidFill>
                <a:srgbClr val="002060"/>
              </a:solidFill>
            </a:rPr>
            <a:t>Standard </a:t>
          </a:r>
          <a:r>
            <a:rPr lang="fr-FR" sz="2000" b="0" dirty="0" err="1" smtClean="0">
              <a:solidFill>
                <a:srgbClr val="002060"/>
              </a:solidFill>
            </a:rPr>
            <a:t>annual</a:t>
          </a:r>
          <a:r>
            <a:rPr lang="fr-FR" sz="2000" b="0" dirty="0" smtClean="0">
              <a:solidFill>
                <a:srgbClr val="002060"/>
              </a:solidFill>
            </a:rPr>
            <a:t> productive </a:t>
          </a:r>
          <a:r>
            <a:rPr lang="fr-FR" sz="2000" b="0" dirty="0" err="1" smtClean="0">
              <a:solidFill>
                <a:srgbClr val="002060"/>
              </a:solidFill>
            </a:rPr>
            <a:t>hours</a:t>
          </a:r>
          <a:endParaRPr lang="fr-FR" sz="2000" b="0" dirty="0">
            <a:solidFill>
              <a:srgbClr val="002060"/>
            </a:solidFill>
          </a:endParaRPr>
        </a:p>
      </dgm:t>
    </dgm:pt>
    <dgm:pt modelId="{52A39277-D4DF-4538-B5B9-F1E029ED8E9E}" type="sibTrans" cxnId="{786E7493-A6AC-4BAC-ABBD-D7FC31E05AFC}">
      <dgm:prSet/>
      <dgm:spPr/>
      <dgm:t>
        <a:bodyPr/>
        <a:lstStyle/>
        <a:p>
          <a:endParaRPr lang="fr-FR"/>
        </a:p>
      </dgm:t>
    </dgm:pt>
    <dgm:pt modelId="{A0A8F376-DB4F-4032-98D3-2D65BA77E88B}" type="parTrans" cxnId="{786E7493-A6AC-4BAC-ABBD-D7FC31E05AFC}">
      <dgm:prSet/>
      <dgm:spPr/>
      <dgm:t>
        <a:bodyPr/>
        <a:lstStyle/>
        <a:p>
          <a:endParaRPr lang="fr-FR"/>
        </a:p>
      </dgm:t>
    </dgm:pt>
    <dgm:pt modelId="{BFA37436-5494-4064-8515-61E924271969}">
      <dgm:prSet phldrT="[Texte]" custT="1">
        <dgm:style>
          <a:lnRef idx="2">
            <a:schemeClr val="accent1"/>
          </a:lnRef>
          <a:fillRef idx="1">
            <a:schemeClr val="lt1"/>
          </a:fillRef>
          <a:effectRef idx="0">
            <a:schemeClr val="accent1"/>
          </a:effectRef>
          <a:fontRef idx="minor">
            <a:schemeClr val="dk1"/>
          </a:fontRef>
        </dgm:style>
      </dgm:prSet>
      <dgm:spPr/>
      <dgm:t>
        <a:bodyPr/>
        <a:lstStyle/>
        <a:p>
          <a:r>
            <a:rPr lang="en-US" sz="1400" b="1" dirty="0" smtClean="0">
              <a:solidFill>
                <a:srgbClr val="002060"/>
              </a:solidFill>
            </a:rPr>
            <a:t>Generally applied by the beneficiary for its personnel, in accordance with its usual cost accounting practices </a:t>
          </a:r>
          <a:endParaRPr lang="fr-FR" sz="1400" b="1" dirty="0">
            <a:solidFill>
              <a:srgbClr val="002060"/>
            </a:solidFill>
          </a:endParaRPr>
        </a:p>
      </dgm:t>
    </dgm:pt>
    <dgm:pt modelId="{39A16A3D-E98B-47A9-92A3-36063CF4FF52}" type="parTrans" cxnId="{88D056D3-77F4-4589-92A6-57950D4244FD}">
      <dgm:prSet/>
      <dgm:spPr/>
      <dgm:t>
        <a:bodyPr/>
        <a:lstStyle/>
        <a:p>
          <a:endParaRPr lang="fr-FR"/>
        </a:p>
      </dgm:t>
    </dgm:pt>
    <dgm:pt modelId="{58D8D82D-0FEE-4220-BF90-470F1BC53354}" type="sibTrans" cxnId="{88D056D3-77F4-4589-92A6-57950D4244FD}">
      <dgm:prSet/>
      <dgm:spPr/>
      <dgm:t>
        <a:bodyPr/>
        <a:lstStyle/>
        <a:p>
          <a:endParaRPr lang="fr-FR"/>
        </a:p>
      </dgm:t>
    </dgm:pt>
    <dgm:pt modelId="{9B264927-B00C-46F5-ADF2-F118A1CCEFD8}">
      <dgm:prSet phldrT="[Texte]" custT="1">
        <dgm:style>
          <a:lnRef idx="2">
            <a:schemeClr val="accent1"/>
          </a:lnRef>
          <a:fillRef idx="1">
            <a:schemeClr val="lt1"/>
          </a:fillRef>
          <a:effectRef idx="0">
            <a:schemeClr val="accent1"/>
          </a:effectRef>
          <a:fontRef idx="minor">
            <a:schemeClr val="dk1"/>
          </a:fontRef>
        </dgm:style>
      </dgm:prSet>
      <dgm:spPr/>
      <dgm:t>
        <a:bodyPr/>
        <a:lstStyle/>
        <a:p>
          <a:pPr algn="ctr"/>
          <a:r>
            <a:rPr lang="en-US" sz="1300" dirty="0" smtClean="0">
              <a:solidFill>
                <a:srgbClr val="002060"/>
              </a:solidFill>
            </a:rPr>
            <a:t>The method of calculation is consistently/ Accord. National legislation/ The number of standard annual productive hours is </a:t>
          </a:r>
          <a:r>
            <a:rPr lang="en-US" sz="1300" b="1" dirty="0" smtClean="0">
              <a:solidFill>
                <a:srgbClr val="002060"/>
              </a:solidFill>
            </a:rPr>
            <a:t>at least 90% of ‘standard annual workable hours</a:t>
          </a:r>
          <a:r>
            <a:rPr lang="en-US" sz="1300" dirty="0" smtClean="0"/>
            <a:t>’.</a:t>
          </a:r>
          <a:endParaRPr lang="fr-FR" sz="1300" dirty="0"/>
        </a:p>
      </dgm:t>
    </dgm:pt>
    <dgm:pt modelId="{FD0C8172-1E70-4C40-A812-9C61B6DCB3E4}" type="parTrans" cxnId="{EF7AE8FB-5040-4BB5-AADE-C4C771A9279A}">
      <dgm:prSet/>
      <dgm:spPr/>
      <dgm:t>
        <a:bodyPr/>
        <a:lstStyle/>
        <a:p>
          <a:endParaRPr lang="fr-FR"/>
        </a:p>
      </dgm:t>
    </dgm:pt>
    <dgm:pt modelId="{B71AFB08-8565-426C-AF07-784A6D41984C}" type="sibTrans" cxnId="{EF7AE8FB-5040-4BB5-AADE-C4C771A9279A}">
      <dgm:prSet/>
      <dgm:spPr/>
      <dgm:t>
        <a:bodyPr/>
        <a:lstStyle/>
        <a:p>
          <a:endParaRPr lang="fr-FR"/>
        </a:p>
      </dgm:t>
    </dgm:pt>
    <dgm:pt modelId="{769CD37D-B338-46A2-9342-288E348DDCEC}">
      <dgm:prSet phldrT="[Texte]" custT="1">
        <dgm:style>
          <a:lnRef idx="2">
            <a:schemeClr val="accent1"/>
          </a:lnRef>
          <a:fillRef idx="1">
            <a:schemeClr val="lt1"/>
          </a:fillRef>
          <a:effectRef idx="0">
            <a:schemeClr val="accent1"/>
          </a:effectRef>
          <a:fontRef idx="minor">
            <a:schemeClr val="dk1"/>
          </a:fontRef>
        </dgm:style>
      </dgm:prSet>
      <dgm:spPr/>
      <dgm:t>
        <a:bodyPr/>
        <a:lstStyle/>
        <a:p>
          <a:pPr algn="ctr"/>
          <a:r>
            <a:rPr lang="en-US" sz="1400" dirty="0" smtClean="0">
              <a:solidFill>
                <a:srgbClr val="002060"/>
              </a:solidFill>
            </a:rPr>
            <a:t>Can be used in all cases; any beneficiary can use this option         </a:t>
          </a:r>
          <a:endParaRPr lang="fr-FR" sz="1400" dirty="0">
            <a:solidFill>
              <a:srgbClr val="002060"/>
            </a:solidFill>
          </a:endParaRPr>
        </a:p>
      </dgm:t>
    </dgm:pt>
    <dgm:pt modelId="{472E9E22-B523-4514-BF33-026F23F44BC7}" type="parTrans" cxnId="{384A9192-F78E-4C55-A249-052EB802E606}">
      <dgm:prSet/>
      <dgm:spPr/>
      <dgm:t>
        <a:bodyPr/>
        <a:lstStyle/>
        <a:p>
          <a:endParaRPr lang="fr-FR"/>
        </a:p>
      </dgm:t>
    </dgm:pt>
    <dgm:pt modelId="{C7454E88-8A9F-48B5-A413-28A0EB63455B}" type="sibTrans" cxnId="{384A9192-F78E-4C55-A249-052EB802E606}">
      <dgm:prSet/>
      <dgm:spPr/>
      <dgm:t>
        <a:bodyPr/>
        <a:lstStyle/>
        <a:p>
          <a:endParaRPr lang="fr-FR"/>
        </a:p>
      </dgm:t>
    </dgm:pt>
    <dgm:pt modelId="{F7ACB9C4-C806-40F9-82F9-455B41C72500}" type="pres">
      <dgm:prSet presAssocID="{6E8399FD-EBA8-4361-A299-53649B1FA24B}" presName="diagram" presStyleCnt="0">
        <dgm:presLayoutVars>
          <dgm:chPref val="1"/>
          <dgm:dir/>
          <dgm:animOne val="branch"/>
          <dgm:animLvl val="lvl"/>
          <dgm:resizeHandles/>
        </dgm:presLayoutVars>
      </dgm:prSet>
      <dgm:spPr/>
      <dgm:t>
        <a:bodyPr/>
        <a:lstStyle/>
        <a:p>
          <a:endParaRPr lang="fr-FR"/>
        </a:p>
      </dgm:t>
    </dgm:pt>
    <dgm:pt modelId="{C9D6244B-0A4B-4044-AC86-47E842ED535B}" type="pres">
      <dgm:prSet presAssocID="{2F521B49-D4D3-4C84-ADB7-0EFD754BAD50}" presName="root" presStyleCnt="0"/>
      <dgm:spPr/>
    </dgm:pt>
    <dgm:pt modelId="{79AAF2B7-57D8-4DDB-869B-CB7103DB8800}" type="pres">
      <dgm:prSet presAssocID="{2F521B49-D4D3-4C84-ADB7-0EFD754BAD50}" presName="rootComposite" presStyleCnt="0"/>
      <dgm:spPr/>
    </dgm:pt>
    <dgm:pt modelId="{FBC07FB4-4F12-4C63-B291-406942BA8D1F}" type="pres">
      <dgm:prSet presAssocID="{2F521B49-D4D3-4C84-ADB7-0EFD754BAD50}" presName="rootText" presStyleLbl="node1" presStyleIdx="0" presStyleCnt="3" custScaleY="65852"/>
      <dgm:spPr/>
      <dgm:t>
        <a:bodyPr/>
        <a:lstStyle/>
        <a:p>
          <a:endParaRPr lang="fr-FR"/>
        </a:p>
      </dgm:t>
    </dgm:pt>
    <dgm:pt modelId="{8D350820-E18D-4105-8465-8FCA0B1114E9}" type="pres">
      <dgm:prSet presAssocID="{2F521B49-D4D3-4C84-ADB7-0EFD754BAD50}" presName="rootConnector" presStyleLbl="node1" presStyleIdx="0" presStyleCnt="3"/>
      <dgm:spPr/>
      <dgm:t>
        <a:bodyPr/>
        <a:lstStyle/>
        <a:p>
          <a:endParaRPr lang="fr-FR"/>
        </a:p>
      </dgm:t>
    </dgm:pt>
    <dgm:pt modelId="{4C159BB9-6395-4FFC-AD64-96A70F7EDDDE}" type="pres">
      <dgm:prSet presAssocID="{2F521B49-D4D3-4C84-ADB7-0EFD754BAD50}" presName="childShape" presStyleCnt="0"/>
      <dgm:spPr/>
    </dgm:pt>
    <dgm:pt modelId="{6DA6101D-35E6-464B-A963-A1DB659425BF}" type="pres">
      <dgm:prSet presAssocID="{1CA93FE1-B032-4C50-94F1-61EC35B769E5}" presName="Name13" presStyleLbl="parChTrans1D2" presStyleIdx="0" presStyleCnt="6"/>
      <dgm:spPr/>
      <dgm:t>
        <a:bodyPr/>
        <a:lstStyle/>
        <a:p>
          <a:endParaRPr lang="fr-FR"/>
        </a:p>
      </dgm:t>
    </dgm:pt>
    <dgm:pt modelId="{F4B1F7DD-5F0D-4350-86DA-E555CB9D735D}" type="pres">
      <dgm:prSet presAssocID="{C5CFF5B2-0370-4D69-A8F3-9D4E1561D588}" presName="childText" presStyleLbl="bgAcc1" presStyleIdx="0" presStyleCnt="6" custScaleY="108297" custLinFactNeighborX="-5358" custLinFactNeighborY="5514">
        <dgm:presLayoutVars>
          <dgm:bulletEnabled val="1"/>
        </dgm:presLayoutVars>
      </dgm:prSet>
      <dgm:spPr/>
      <dgm:t>
        <a:bodyPr/>
        <a:lstStyle/>
        <a:p>
          <a:endParaRPr lang="fr-FR"/>
        </a:p>
      </dgm:t>
    </dgm:pt>
    <dgm:pt modelId="{7EECA0DB-5C18-4788-A3C7-D1FA81D8B113}" type="pres">
      <dgm:prSet presAssocID="{472E9E22-B523-4514-BF33-026F23F44BC7}" presName="Name13" presStyleLbl="parChTrans1D2" presStyleIdx="1" presStyleCnt="6"/>
      <dgm:spPr/>
      <dgm:t>
        <a:bodyPr/>
        <a:lstStyle/>
        <a:p>
          <a:endParaRPr lang="fr-FR"/>
        </a:p>
      </dgm:t>
    </dgm:pt>
    <dgm:pt modelId="{91CA1CF9-B188-4498-888B-5CEE398E1FC3}" type="pres">
      <dgm:prSet presAssocID="{769CD37D-B338-46A2-9342-288E348DDCEC}" presName="childText" presStyleLbl="bgAcc1" presStyleIdx="1" presStyleCnt="6" custLinFactNeighborX="-2536" custLinFactNeighborY="42865">
        <dgm:presLayoutVars>
          <dgm:bulletEnabled val="1"/>
        </dgm:presLayoutVars>
      </dgm:prSet>
      <dgm:spPr/>
      <dgm:t>
        <a:bodyPr/>
        <a:lstStyle/>
        <a:p>
          <a:endParaRPr lang="fr-FR"/>
        </a:p>
      </dgm:t>
    </dgm:pt>
    <dgm:pt modelId="{A2E87D2E-7685-4453-8B0F-D5AD4857A282}" type="pres">
      <dgm:prSet presAssocID="{9873F0DA-B81E-463D-BA32-DE8FA9DCF89E}" presName="root" presStyleCnt="0"/>
      <dgm:spPr/>
    </dgm:pt>
    <dgm:pt modelId="{785B2EC2-E2C6-4A58-ABEB-E2185587F089}" type="pres">
      <dgm:prSet presAssocID="{9873F0DA-B81E-463D-BA32-DE8FA9DCF89E}" presName="rootComposite" presStyleCnt="0"/>
      <dgm:spPr/>
    </dgm:pt>
    <dgm:pt modelId="{B70B6CA7-03A2-4718-97F9-2EC097A48863}" type="pres">
      <dgm:prSet presAssocID="{9873F0DA-B81E-463D-BA32-DE8FA9DCF89E}" presName="rootText" presStyleLbl="node1" presStyleIdx="1" presStyleCnt="3" custScaleY="65852" custLinFactNeighborX="836" custLinFactNeighborY="2221"/>
      <dgm:spPr/>
      <dgm:t>
        <a:bodyPr/>
        <a:lstStyle/>
        <a:p>
          <a:endParaRPr lang="fr-FR"/>
        </a:p>
      </dgm:t>
    </dgm:pt>
    <dgm:pt modelId="{F0284C91-D5EB-4637-87EA-3FF1FDC9563E}" type="pres">
      <dgm:prSet presAssocID="{9873F0DA-B81E-463D-BA32-DE8FA9DCF89E}" presName="rootConnector" presStyleLbl="node1" presStyleIdx="1" presStyleCnt="3"/>
      <dgm:spPr/>
      <dgm:t>
        <a:bodyPr/>
        <a:lstStyle/>
        <a:p>
          <a:endParaRPr lang="fr-FR"/>
        </a:p>
      </dgm:t>
    </dgm:pt>
    <dgm:pt modelId="{DBA50BBE-997E-4727-9D7C-FB9B6947B1C1}" type="pres">
      <dgm:prSet presAssocID="{9873F0DA-B81E-463D-BA32-DE8FA9DCF89E}" presName="childShape" presStyleCnt="0"/>
      <dgm:spPr/>
    </dgm:pt>
    <dgm:pt modelId="{58B58B73-4195-4D8D-AF02-3B2DFEB2285F}" type="pres">
      <dgm:prSet presAssocID="{2BE3057F-7CBD-4B0E-BF01-132773E45F71}" presName="Name13" presStyleLbl="parChTrans1D2" presStyleIdx="2" presStyleCnt="6"/>
      <dgm:spPr/>
      <dgm:t>
        <a:bodyPr/>
        <a:lstStyle/>
        <a:p>
          <a:endParaRPr lang="fr-FR"/>
        </a:p>
      </dgm:t>
    </dgm:pt>
    <dgm:pt modelId="{B36381F9-09AD-4F4F-80C9-734E1B5229F2}" type="pres">
      <dgm:prSet presAssocID="{D9B608B6-5519-4854-B8CE-747FBDAB96CA}" presName="childText" presStyleLbl="bgAcc1" presStyleIdx="2" presStyleCnt="6" custScaleX="106763" custScaleY="112015">
        <dgm:presLayoutVars>
          <dgm:bulletEnabled val="1"/>
        </dgm:presLayoutVars>
      </dgm:prSet>
      <dgm:spPr/>
      <dgm:t>
        <a:bodyPr/>
        <a:lstStyle/>
        <a:p>
          <a:endParaRPr lang="fr-FR"/>
        </a:p>
      </dgm:t>
    </dgm:pt>
    <dgm:pt modelId="{903E7AD4-CCA3-4F2A-991C-30CCCF3F402B}" type="pres">
      <dgm:prSet presAssocID="{7FC2C1E1-7AF8-43B5-84CB-81BB1B25D79B}" presName="Name13" presStyleLbl="parChTrans1D2" presStyleIdx="3" presStyleCnt="6"/>
      <dgm:spPr/>
      <dgm:t>
        <a:bodyPr/>
        <a:lstStyle/>
        <a:p>
          <a:endParaRPr lang="fr-FR"/>
        </a:p>
      </dgm:t>
    </dgm:pt>
    <dgm:pt modelId="{1A586D67-414A-44CE-8330-96C3A0FF96BA}" type="pres">
      <dgm:prSet presAssocID="{03523B79-B87C-4AD1-91CD-CBE4BDC90D86}" presName="childText" presStyleLbl="bgAcc1" presStyleIdx="3" presStyleCnt="6" custScaleX="107658" custScaleY="142268" custLinFactNeighborX="2861" custLinFactNeighborY="20673">
        <dgm:presLayoutVars>
          <dgm:bulletEnabled val="1"/>
        </dgm:presLayoutVars>
      </dgm:prSet>
      <dgm:spPr/>
      <dgm:t>
        <a:bodyPr/>
        <a:lstStyle/>
        <a:p>
          <a:endParaRPr lang="fr-FR"/>
        </a:p>
      </dgm:t>
    </dgm:pt>
    <dgm:pt modelId="{09877BA9-1826-4E48-9EC4-010DB529F156}" type="pres">
      <dgm:prSet presAssocID="{9345F12B-862D-44F1-A8B4-872FC1F3DCF4}" presName="root" presStyleCnt="0"/>
      <dgm:spPr/>
    </dgm:pt>
    <dgm:pt modelId="{8353195E-39EB-4E2B-A1C8-E3BE81FB27ED}" type="pres">
      <dgm:prSet presAssocID="{9345F12B-862D-44F1-A8B4-872FC1F3DCF4}" presName="rootComposite" presStyleCnt="0"/>
      <dgm:spPr/>
    </dgm:pt>
    <dgm:pt modelId="{F891028F-D1D5-48B7-8580-C6694DFAB1A9}" type="pres">
      <dgm:prSet presAssocID="{9345F12B-862D-44F1-A8B4-872FC1F3DCF4}" presName="rootText" presStyleLbl="node1" presStyleIdx="2" presStyleCnt="3" custScaleY="65845"/>
      <dgm:spPr/>
      <dgm:t>
        <a:bodyPr/>
        <a:lstStyle/>
        <a:p>
          <a:endParaRPr lang="fr-FR"/>
        </a:p>
      </dgm:t>
    </dgm:pt>
    <dgm:pt modelId="{8EE2BD22-919F-4AE4-8B25-C97A4641DF17}" type="pres">
      <dgm:prSet presAssocID="{9345F12B-862D-44F1-A8B4-872FC1F3DCF4}" presName="rootConnector" presStyleLbl="node1" presStyleIdx="2" presStyleCnt="3"/>
      <dgm:spPr/>
      <dgm:t>
        <a:bodyPr/>
        <a:lstStyle/>
        <a:p>
          <a:endParaRPr lang="fr-FR"/>
        </a:p>
      </dgm:t>
    </dgm:pt>
    <dgm:pt modelId="{62CF5656-85E7-4ED7-89F5-25BDF0CCC798}" type="pres">
      <dgm:prSet presAssocID="{9345F12B-862D-44F1-A8B4-872FC1F3DCF4}" presName="childShape" presStyleCnt="0"/>
      <dgm:spPr/>
    </dgm:pt>
    <dgm:pt modelId="{0B68CC2E-B0E8-42D6-A189-CEE0A115EDE6}" type="pres">
      <dgm:prSet presAssocID="{39A16A3D-E98B-47A9-92A3-36063CF4FF52}" presName="Name13" presStyleLbl="parChTrans1D2" presStyleIdx="4" presStyleCnt="6"/>
      <dgm:spPr/>
      <dgm:t>
        <a:bodyPr/>
        <a:lstStyle/>
        <a:p>
          <a:endParaRPr lang="fr-FR"/>
        </a:p>
      </dgm:t>
    </dgm:pt>
    <dgm:pt modelId="{76665058-4CDB-4C95-8B96-8C4CB9967825}" type="pres">
      <dgm:prSet presAssocID="{BFA37436-5494-4064-8515-61E924271969}" presName="childText" presStyleLbl="bgAcc1" presStyleIdx="4" presStyleCnt="6" custScaleY="132468">
        <dgm:presLayoutVars>
          <dgm:bulletEnabled val="1"/>
        </dgm:presLayoutVars>
      </dgm:prSet>
      <dgm:spPr/>
      <dgm:t>
        <a:bodyPr/>
        <a:lstStyle/>
        <a:p>
          <a:endParaRPr lang="fr-FR"/>
        </a:p>
      </dgm:t>
    </dgm:pt>
    <dgm:pt modelId="{B5237252-EB9C-4C52-84CA-57B7A98D4E6F}" type="pres">
      <dgm:prSet presAssocID="{FD0C8172-1E70-4C40-A812-9C61B6DCB3E4}" presName="Name13" presStyleLbl="parChTrans1D2" presStyleIdx="5" presStyleCnt="6"/>
      <dgm:spPr/>
      <dgm:t>
        <a:bodyPr/>
        <a:lstStyle/>
        <a:p>
          <a:endParaRPr lang="fr-FR"/>
        </a:p>
      </dgm:t>
    </dgm:pt>
    <dgm:pt modelId="{BC5EE2A3-0E69-473B-9747-FE8D9A4F2DB1}" type="pres">
      <dgm:prSet presAssocID="{9B264927-B00C-46F5-ADF2-F118A1CCEFD8}" presName="childText" presStyleLbl="bgAcc1" presStyleIdx="5" presStyleCnt="6" custScaleY="160110" custLinFactNeighborY="-12089">
        <dgm:presLayoutVars>
          <dgm:bulletEnabled val="1"/>
        </dgm:presLayoutVars>
      </dgm:prSet>
      <dgm:spPr/>
      <dgm:t>
        <a:bodyPr/>
        <a:lstStyle/>
        <a:p>
          <a:endParaRPr lang="fr-FR"/>
        </a:p>
      </dgm:t>
    </dgm:pt>
  </dgm:ptLst>
  <dgm:cxnLst>
    <dgm:cxn modelId="{8D20008B-2330-4C6D-A6F5-D668ABA8854D}" type="presOf" srcId="{9873F0DA-B81E-463D-BA32-DE8FA9DCF89E}" destId="{F0284C91-D5EB-4637-87EA-3FF1FDC9563E}" srcOrd="1" destOrd="0" presId="urn:microsoft.com/office/officeart/2005/8/layout/hierarchy3"/>
    <dgm:cxn modelId="{8AA5FBA6-A13F-4129-91B3-B3D325A6BAEB}" type="presOf" srcId="{9345F12B-862D-44F1-A8B4-872FC1F3DCF4}" destId="{8EE2BD22-919F-4AE4-8B25-C97A4641DF17}" srcOrd="1" destOrd="0" presId="urn:microsoft.com/office/officeart/2005/8/layout/hierarchy3"/>
    <dgm:cxn modelId="{EF7AE8FB-5040-4BB5-AADE-C4C771A9279A}" srcId="{9345F12B-862D-44F1-A8B4-872FC1F3DCF4}" destId="{9B264927-B00C-46F5-ADF2-F118A1CCEFD8}" srcOrd="1" destOrd="0" parTransId="{FD0C8172-1E70-4C40-A812-9C61B6DCB3E4}" sibTransId="{B71AFB08-8565-426C-AF07-784A6D41984C}"/>
    <dgm:cxn modelId="{786E7493-A6AC-4BAC-ABBD-D7FC31E05AFC}" srcId="{6E8399FD-EBA8-4361-A299-53649B1FA24B}" destId="{9345F12B-862D-44F1-A8B4-872FC1F3DCF4}" srcOrd="2" destOrd="0" parTransId="{A0A8F376-DB4F-4032-98D3-2D65BA77E88B}" sibTransId="{52A39277-D4DF-4538-B5B9-F1E029ED8E9E}"/>
    <dgm:cxn modelId="{DB572266-D47B-439E-AFFC-8AFB2CF2CF35}" srcId="{6E8399FD-EBA8-4361-A299-53649B1FA24B}" destId="{9873F0DA-B81E-463D-BA32-DE8FA9DCF89E}" srcOrd="1" destOrd="0" parTransId="{FB4EB009-0419-4487-8632-0EE5C6435304}" sibTransId="{FF3E500D-404B-43C5-8ED2-75EA1EEE33B2}"/>
    <dgm:cxn modelId="{E6AFF6FA-E26A-4CA4-BBFF-04DCD7A7BAC9}" type="presOf" srcId="{9873F0DA-B81E-463D-BA32-DE8FA9DCF89E}" destId="{B70B6CA7-03A2-4718-97F9-2EC097A48863}" srcOrd="0" destOrd="0" presId="urn:microsoft.com/office/officeart/2005/8/layout/hierarchy3"/>
    <dgm:cxn modelId="{906985ED-68A6-4E47-918B-5E895439ADFA}" type="presOf" srcId="{9B264927-B00C-46F5-ADF2-F118A1CCEFD8}" destId="{BC5EE2A3-0E69-473B-9747-FE8D9A4F2DB1}" srcOrd="0" destOrd="0" presId="urn:microsoft.com/office/officeart/2005/8/layout/hierarchy3"/>
    <dgm:cxn modelId="{30C19D08-C485-4207-BB29-FDCE426D6949}" type="presOf" srcId="{472E9E22-B523-4514-BF33-026F23F44BC7}" destId="{7EECA0DB-5C18-4788-A3C7-D1FA81D8B113}" srcOrd="0" destOrd="0" presId="urn:microsoft.com/office/officeart/2005/8/layout/hierarchy3"/>
    <dgm:cxn modelId="{1D646336-3D90-4018-B68B-04B08D27E474}" type="presOf" srcId="{03523B79-B87C-4AD1-91CD-CBE4BDC90D86}" destId="{1A586D67-414A-44CE-8330-96C3A0FF96BA}" srcOrd="0" destOrd="0" presId="urn:microsoft.com/office/officeart/2005/8/layout/hierarchy3"/>
    <dgm:cxn modelId="{DE932BCD-9F89-46C8-AABB-F07E714CCC48}" type="presOf" srcId="{FD0C8172-1E70-4C40-A812-9C61B6DCB3E4}" destId="{B5237252-EB9C-4C52-84CA-57B7A98D4E6F}" srcOrd="0" destOrd="0" presId="urn:microsoft.com/office/officeart/2005/8/layout/hierarchy3"/>
    <dgm:cxn modelId="{57A171E3-1108-48E2-9E20-9F1CCD8858C5}" type="presOf" srcId="{1CA93FE1-B032-4C50-94F1-61EC35B769E5}" destId="{6DA6101D-35E6-464B-A963-A1DB659425BF}" srcOrd="0" destOrd="0" presId="urn:microsoft.com/office/officeart/2005/8/layout/hierarchy3"/>
    <dgm:cxn modelId="{FFAF0E77-D335-4B73-96F9-4A715D485112}" srcId="{2F521B49-D4D3-4C84-ADB7-0EFD754BAD50}" destId="{C5CFF5B2-0370-4D69-A8F3-9D4E1561D588}" srcOrd="0" destOrd="0" parTransId="{1CA93FE1-B032-4C50-94F1-61EC35B769E5}" sibTransId="{C0683D2B-1860-4231-8181-EDF6CA3AD5AC}"/>
    <dgm:cxn modelId="{9758B172-4B94-4A40-A348-25B31DA8D075}" type="presOf" srcId="{7FC2C1E1-7AF8-43B5-84CB-81BB1B25D79B}" destId="{903E7AD4-CCA3-4F2A-991C-30CCCF3F402B}" srcOrd="0" destOrd="0" presId="urn:microsoft.com/office/officeart/2005/8/layout/hierarchy3"/>
    <dgm:cxn modelId="{262B13F2-C9D4-47D1-BD19-C8F00F5760C8}" srcId="{6E8399FD-EBA8-4361-A299-53649B1FA24B}" destId="{2F521B49-D4D3-4C84-ADB7-0EFD754BAD50}" srcOrd="0" destOrd="0" parTransId="{7104667A-F7F9-4EC1-A3AE-50A8AEF541FA}" sibTransId="{8EA5168F-3FBF-473C-84AD-507402947A4B}"/>
    <dgm:cxn modelId="{C7BC6609-5D1C-4167-A5EF-C091682366ED}" type="presOf" srcId="{769CD37D-B338-46A2-9342-288E348DDCEC}" destId="{91CA1CF9-B188-4498-888B-5CEE398E1FC3}" srcOrd="0" destOrd="0" presId="urn:microsoft.com/office/officeart/2005/8/layout/hierarchy3"/>
    <dgm:cxn modelId="{93315F8E-F8C6-451C-AF4E-B82AD899996E}" type="presOf" srcId="{C5CFF5B2-0370-4D69-A8F3-9D4E1561D588}" destId="{F4B1F7DD-5F0D-4350-86DA-E555CB9D735D}" srcOrd="0" destOrd="0" presId="urn:microsoft.com/office/officeart/2005/8/layout/hierarchy3"/>
    <dgm:cxn modelId="{418FA7BF-1082-4245-B15E-EDC212B4F072}" type="presOf" srcId="{2BE3057F-7CBD-4B0E-BF01-132773E45F71}" destId="{58B58B73-4195-4D8D-AF02-3B2DFEB2285F}" srcOrd="0" destOrd="0" presId="urn:microsoft.com/office/officeart/2005/8/layout/hierarchy3"/>
    <dgm:cxn modelId="{02FCAD8D-5532-4A59-8008-B2ED99A0C36B}" srcId="{9873F0DA-B81E-463D-BA32-DE8FA9DCF89E}" destId="{D9B608B6-5519-4854-B8CE-747FBDAB96CA}" srcOrd="0" destOrd="0" parTransId="{2BE3057F-7CBD-4B0E-BF01-132773E45F71}" sibTransId="{363AAE68-C14C-4296-A4A9-D3A1ECC531D4}"/>
    <dgm:cxn modelId="{850770B7-E1FF-4B94-B55D-1FB095F63817}" type="presOf" srcId="{9345F12B-862D-44F1-A8B4-872FC1F3DCF4}" destId="{F891028F-D1D5-48B7-8580-C6694DFAB1A9}" srcOrd="0" destOrd="0" presId="urn:microsoft.com/office/officeart/2005/8/layout/hierarchy3"/>
    <dgm:cxn modelId="{88D056D3-77F4-4589-92A6-57950D4244FD}" srcId="{9345F12B-862D-44F1-A8B4-872FC1F3DCF4}" destId="{BFA37436-5494-4064-8515-61E924271969}" srcOrd="0" destOrd="0" parTransId="{39A16A3D-E98B-47A9-92A3-36063CF4FF52}" sibTransId="{58D8D82D-0FEE-4220-BF90-470F1BC53354}"/>
    <dgm:cxn modelId="{4A32D33A-AB3D-4C6F-94DB-3E98AB7B8D50}" type="presOf" srcId="{BFA37436-5494-4064-8515-61E924271969}" destId="{76665058-4CDB-4C95-8B96-8C4CB9967825}" srcOrd="0" destOrd="0" presId="urn:microsoft.com/office/officeart/2005/8/layout/hierarchy3"/>
    <dgm:cxn modelId="{E7451FA0-56CD-4FEB-AB48-4F37A1B69FB0}" type="presOf" srcId="{D9B608B6-5519-4854-B8CE-747FBDAB96CA}" destId="{B36381F9-09AD-4F4F-80C9-734E1B5229F2}" srcOrd="0" destOrd="0" presId="urn:microsoft.com/office/officeart/2005/8/layout/hierarchy3"/>
    <dgm:cxn modelId="{59D0F073-1B0B-473E-A153-A108BCD04B28}" type="presOf" srcId="{2F521B49-D4D3-4C84-ADB7-0EFD754BAD50}" destId="{8D350820-E18D-4105-8465-8FCA0B1114E9}" srcOrd="1" destOrd="0" presId="urn:microsoft.com/office/officeart/2005/8/layout/hierarchy3"/>
    <dgm:cxn modelId="{1F9DA8C9-019F-4EEC-9F96-EEB5A058F68D}" type="presOf" srcId="{6E8399FD-EBA8-4361-A299-53649B1FA24B}" destId="{F7ACB9C4-C806-40F9-82F9-455B41C72500}" srcOrd="0" destOrd="0" presId="urn:microsoft.com/office/officeart/2005/8/layout/hierarchy3"/>
    <dgm:cxn modelId="{F5FD4DD5-312D-4EEA-BD83-B92A85BCC192}" type="presOf" srcId="{39A16A3D-E98B-47A9-92A3-36063CF4FF52}" destId="{0B68CC2E-B0E8-42D6-A189-CEE0A115EDE6}" srcOrd="0" destOrd="0" presId="urn:microsoft.com/office/officeart/2005/8/layout/hierarchy3"/>
    <dgm:cxn modelId="{ACB6EB12-D6E6-4DA3-AB9B-7946606FD4E8}" type="presOf" srcId="{2F521B49-D4D3-4C84-ADB7-0EFD754BAD50}" destId="{FBC07FB4-4F12-4C63-B291-406942BA8D1F}" srcOrd="0" destOrd="0" presId="urn:microsoft.com/office/officeart/2005/8/layout/hierarchy3"/>
    <dgm:cxn modelId="{384A9192-F78E-4C55-A249-052EB802E606}" srcId="{2F521B49-D4D3-4C84-ADB7-0EFD754BAD50}" destId="{769CD37D-B338-46A2-9342-288E348DDCEC}" srcOrd="1" destOrd="0" parTransId="{472E9E22-B523-4514-BF33-026F23F44BC7}" sibTransId="{C7454E88-8A9F-48B5-A413-28A0EB63455B}"/>
    <dgm:cxn modelId="{D407192C-2089-45E2-8883-7B6502E033F7}" srcId="{9873F0DA-B81E-463D-BA32-DE8FA9DCF89E}" destId="{03523B79-B87C-4AD1-91CD-CBE4BDC90D86}" srcOrd="1" destOrd="0" parTransId="{7FC2C1E1-7AF8-43B5-84CB-81BB1B25D79B}" sibTransId="{01CF9563-53DE-485F-94A7-C58D72622EAF}"/>
    <dgm:cxn modelId="{F16BB907-79D8-45CB-AD34-8CCCE90EC9AB}" type="presParOf" srcId="{F7ACB9C4-C806-40F9-82F9-455B41C72500}" destId="{C9D6244B-0A4B-4044-AC86-47E842ED535B}" srcOrd="0" destOrd="0" presId="urn:microsoft.com/office/officeart/2005/8/layout/hierarchy3"/>
    <dgm:cxn modelId="{E88E96A9-3E53-461A-8C4E-92D923844E3E}" type="presParOf" srcId="{C9D6244B-0A4B-4044-AC86-47E842ED535B}" destId="{79AAF2B7-57D8-4DDB-869B-CB7103DB8800}" srcOrd="0" destOrd="0" presId="urn:microsoft.com/office/officeart/2005/8/layout/hierarchy3"/>
    <dgm:cxn modelId="{336947A2-518B-4CB0-AC0A-6525610A3459}" type="presParOf" srcId="{79AAF2B7-57D8-4DDB-869B-CB7103DB8800}" destId="{FBC07FB4-4F12-4C63-B291-406942BA8D1F}" srcOrd="0" destOrd="0" presId="urn:microsoft.com/office/officeart/2005/8/layout/hierarchy3"/>
    <dgm:cxn modelId="{1637C4A9-20C8-4740-BF15-0BDCBBD377CC}" type="presParOf" srcId="{79AAF2B7-57D8-4DDB-869B-CB7103DB8800}" destId="{8D350820-E18D-4105-8465-8FCA0B1114E9}" srcOrd="1" destOrd="0" presId="urn:microsoft.com/office/officeart/2005/8/layout/hierarchy3"/>
    <dgm:cxn modelId="{701543BF-95CE-45A0-BB4B-267A0D7B44D0}" type="presParOf" srcId="{C9D6244B-0A4B-4044-AC86-47E842ED535B}" destId="{4C159BB9-6395-4FFC-AD64-96A70F7EDDDE}" srcOrd="1" destOrd="0" presId="urn:microsoft.com/office/officeart/2005/8/layout/hierarchy3"/>
    <dgm:cxn modelId="{880F9598-35F5-450B-909C-6146B2D7A831}" type="presParOf" srcId="{4C159BB9-6395-4FFC-AD64-96A70F7EDDDE}" destId="{6DA6101D-35E6-464B-A963-A1DB659425BF}" srcOrd="0" destOrd="0" presId="urn:microsoft.com/office/officeart/2005/8/layout/hierarchy3"/>
    <dgm:cxn modelId="{03B55716-965E-41B8-B02F-0056F38B453D}" type="presParOf" srcId="{4C159BB9-6395-4FFC-AD64-96A70F7EDDDE}" destId="{F4B1F7DD-5F0D-4350-86DA-E555CB9D735D}" srcOrd="1" destOrd="0" presId="urn:microsoft.com/office/officeart/2005/8/layout/hierarchy3"/>
    <dgm:cxn modelId="{186E939B-EDFE-4B14-80B5-49B7AEB26829}" type="presParOf" srcId="{4C159BB9-6395-4FFC-AD64-96A70F7EDDDE}" destId="{7EECA0DB-5C18-4788-A3C7-D1FA81D8B113}" srcOrd="2" destOrd="0" presId="urn:microsoft.com/office/officeart/2005/8/layout/hierarchy3"/>
    <dgm:cxn modelId="{544B2280-095E-4647-B7A9-CA6ED90C7770}" type="presParOf" srcId="{4C159BB9-6395-4FFC-AD64-96A70F7EDDDE}" destId="{91CA1CF9-B188-4498-888B-5CEE398E1FC3}" srcOrd="3" destOrd="0" presId="urn:microsoft.com/office/officeart/2005/8/layout/hierarchy3"/>
    <dgm:cxn modelId="{D9476F58-F085-4D02-B6D1-98E5AF86F22F}" type="presParOf" srcId="{F7ACB9C4-C806-40F9-82F9-455B41C72500}" destId="{A2E87D2E-7685-4453-8B0F-D5AD4857A282}" srcOrd="1" destOrd="0" presId="urn:microsoft.com/office/officeart/2005/8/layout/hierarchy3"/>
    <dgm:cxn modelId="{74B396BA-92C9-4106-A75C-6E680BAAA51E}" type="presParOf" srcId="{A2E87D2E-7685-4453-8B0F-D5AD4857A282}" destId="{785B2EC2-E2C6-4A58-ABEB-E2185587F089}" srcOrd="0" destOrd="0" presId="urn:microsoft.com/office/officeart/2005/8/layout/hierarchy3"/>
    <dgm:cxn modelId="{7CE712C6-16A0-4EA1-9F87-BCFDC977411E}" type="presParOf" srcId="{785B2EC2-E2C6-4A58-ABEB-E2185587F089}" destId="{B70B6CA7-03A2-4718-97F9-2EC097A48863}" srcOrd="0" destOrd="0" presId="urn:microsoft.com/office/officeart/2005/8/layout/hierarchy3"/>
    <dgm:cxn modelId="{E9E14D8F-21EC-4A0A-880C-6908B0A030EA}" type="presParOf" srcId="{785B2EC2-E2C6-4A58-ABEB-E2185587F089}" destId="{F0284C91-D5EB-4637-87EA-3FF1FDC9563E}" srcOrd="1" destOrd="0" presId="urn:microsoft.com/office/officeart/2005/8/layout/hierarchy3"/>
    <dgm:cxn modelId="{F76D4F44-BD2E-43F2-B088-2C5B01C460EC}" type="presParOf" srcId="{A2E87D2E-7685-4453-8B0F-D5AD4857A282}" destId="{DBA50BBE-997E-4727-9D7C-FB9B6947B1C1}" srcOrd="1" destOrd="0" presId="urn:microsoft.com/office/officeart/2005/8/layout/hierarchy3"/>
    <dgm:cxn modelId="{99899450-27D7-40EC-944B-E85A0D4509F5}" type="presParOf" srcId="{DBA50BBE-997E-4727-9D7C-FB9B6947B1C1}" destId="{58B58B73-4195-4D8D-AF02-3B2DFEB2285F}" srcOrd="0" destOrd="0" presId="urn:microsoft.com/office/officeart/2005/8/layout/hierarchy3"/>
    <dgm:cxn modelId="{9DA93843-0E86-4608-AEA0-E0A30295164F}" type="presParOf" srcId="{DBA50BBE-997E-4727-9D7C-FB9B6947B1C1}" destId="{B36381F9-09AD-4F4F-80C9-734E1B5229F2}" srcOrd="1" destOrd="0" presId="urn:microsoft.com/office/officeart/2005/8/layout/hierarchy3"/>
    <dgm:cxn modelId="{20ABC466-8275-47F8-9D82-31B242D73BDE}" type="presParOf" srcId="{DBA50BBE-997E-4727-9D7C-FB9B6947B1C1}" destId="{903E7AD4-CCA3-4F2A-991C-30CCCF3F402B}" srcOrd="2" destOrd="0" presId="urn:microsoft.com/office/officeart/2005/8/layout/hierarchy3"/>
    <dgm:cxn modelId="{2D7DA724-BB33-4401-B8A5-D59CE693C535}" type="presParOf" srcId="{DBA50BBE-997E-4727-9D7C-FB9B6947B1C1}" destId="{1A586D67-414A-44CE-8330-96C3A0FF96BA}" srcOrd="3" destOrd="0" presId="urn:microsoft.com/office/officeart/2005/8/layout/hierarchy3"/>
    <dgm:cxn modelId="{F8D45CD8-0EF2-4199-8198-0E15F30F384C}" type="presParOf" srcId="{F7ACB9C4-C806-40F9-82F9-455B41C72500}" destId="{09877BA9-1826-4E48-9EC4-010DB529F156}" srcOrd="2" destOrd="0" presId="urn:microsoft.com/office/officeart/2005/8/layout/hierarchy3"/>
    <dgm:cxn modelId="{5B88B636-98B0-4892-87F9-20BF95A760E8}" type="presParOf" srcId="{09877BA9-1826-4E48-9EC4-010DB529F156}" destId="{8353195E-39EB-4E2B-A1C8-E3BE81FB27ED}" srcOrd="0" destOrd="0" presId="urn:microsoft.com/office/officeart/2005/8/layout/hierarchy3"/>
    <dgm:cxn modelId="{5F55E2A8-F3F7-49D5-AA1E-9230EE163AEE}" type="presParOf" srcId="{8353195E-39EB-4E2B-A1C8-E3BE81FB27ED}" destId="{F891028F-D1D5-48B7-8580-C6694DFAB1A9}" srcOrd="0" destOrd="0" presId="urn:microsoft.com/office/officeart/2005/8/layout/hierarchy3"/>
    <dgm:cxn modelId="{E737BF79-E9C4-47E3-9D28-FF36921862D4}" type="presParOf" srcId="{8353195E-39EB-4E2B-A1C8-E3BE81FB27ED}" destId="{8EE2BD22-919F-4AE4-8B25-C97A4641DF17}" srcOrd="1" destOrd="0" presId="urn:microsoft.com/office/officeart/2005/8/layout/hierarchy3"/>
    <dgm:cxn modelId="{D9198274-EDB3-46BC-8140-CF5C35F586C2}" type="presParOf" srcId="{09877BA9-1826-4E48-9EC4-010DB529F156}" destId="{62CF5656-85E7-4ED7-89F5-25BDF0CCC798}" srcOrd="1" destOrd="0" presId="urn:microsoft.com/office/officeart/2005/8/layout/hierarchy3"/>
    <dgm:cxn modelId="{CC64C764-22D4-4468-9437-6A7B9D75E36B}" type="presParOf" srcId="{62CF5656-85E7-4ED7-89F5-25BDF0CCC798}" destId="{0B68CC2E-B0E8-42D6-A189-CEE0A115EDE6}" srcOrd="0" destOrd="0" presId="urn:microsoft.com/office/officeart/2005/8/layout/hierarchy3"/>
    <dgm:cxn modelId="{D4CA35BD-F6A1-43F1-96F9-FD88C4306981}" type="presParOf" srcId="{62CF5656-85E7-4ED7-89F5-25BDF0CCC798}" destId="{76665058-4CDB-4C95-8B96-8C4CB9967825}" srcOrd="1" destOrd="0" presId="urn:microsoft.com/office/officeart/2005/8/layout/hierarchy3"/>
    <dgm:cxn modelId="{73469BA6-4644-4452-88A4-3138E2FCD66B}" type="presParOf" srcId="{62CF5656-85E7-4ED7-89F5-25BDF0CCC798}" destId="{B5237252-EB9C-4C52-84CA-57B7A98D4E6F}" srcOrd="2" destOrd="0" presId="urn:microsoft.com/office/officeart/2005/8/layout/hierarchy3"/>
    <dgm:cxn modelId="{CC132FFD-1C7D-41A1-89EE-6A45281B9855}" type="presParOf" srcId="{62CF5656-85E7-4ED7-89F5-25BDF0CCC798}" destId="{BC5EE2A3-0E69-473B-9747-FE8D9A4F2DB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9BC675-82A4-4C7F-A4E1-567AB365D126}" type="doc">
      <dgm:prSet loTypeId="urn:microsoft.com/office/officeart/2005/8/layout/radial6" loCatId="cycle" qsTypeId="urn:microsoft.com/office/officeart/2005/8/quickstyle/simple1" qsCatId="simple" csTypeId="urn:microsoft.com/office/officeart/2005/8/colors/accent2_1" csCatId="accent2" phldr="1"/>
      <dgm:spPr/>
      <dgm:t>
        <a:bodyPr/>
        <a:lstStyle/>
        <a:p>
          <a:endParaRPr lang="en-US"/>
        </a:p>
      </dgm:t>
    </dgm:pt>
    <dgm:pt modelId="{5D5C7D49-CF80-4DB6-926D-17ED9BF17C05}">
      <dgm:prSet phldrT="[Metin]"/>
      <dgm:spPr/>
      <dgm:t>
        <a:bodyPr/>
        <a:lstStyle/>
        <a:p>
          <a:r>
            <a:rPr lang="en-US" noProof="0" dirty="0"/>
            <a:t>Other Direct Costs</a:t>
          </a:r>
        </a:p>
      </dgm:t>
    </dgm:pt>
    <dgm:pt modelId="{A20AE12A-47E9-4EF0-B2D4-BC5C07C50CA2}" type="parTrans" cxnId="{17CE136D-15E2-4B51-BB9A-6C1902ED548B}">
      <dgm:prSet/>
      <dgm:spPr/>
      <dgm:t>
        <a:bodyPr/>
        <a:lstStyle/>
        <a:p>
          <a:endParaRPr lang="en-US"/>
        </a:p>
      </dgm:t>
    </dgm:pt>
    <dgm:pt modelId="{5ABE1F10-9F58-42EB-B1A8-098DF2A0AFF0}" type="sibTrans" cxnId="{17CE136D-15E2-4B51-BB9A-6C1902ED548B}">
      <dgm:prSet/>
      <dgm:spPr/>
      <dgm:t>
        <a:bodyPr/>
        <a:lstStyle/>
        <a:p>
          <a:endParaRPr lang="en-US"/>
        </a:p>
      </dgm:t>
    </dgm:pt>
    <dgm:pt modelId="{439C4AF9-E662-4A25-8F2E-6DC847D3200A}">
      <dgm:prSet phldrT="[Metin]"/>
      <dgm:spPr/>
      <dgm:t>
        <a:bodyPr/>
        <a:lstStyle/>
        <a:p>
          <a:r>
            <a:rPr lang="tr-TR" dirty="0"/>
            <a:t>Travel</a:t>
          </a:r>
          <a:endParaRPr lang="en-US" dirty="0"/>
        </a:p>
      </dgm:t>
    </dgm:pt>
    <dgm:pt modelId="{3B92C18C-D0ED-4F3E-B5EF-282D06B94567}" type="parTrans" cxnId="{CE73FA39-DF13-406C-BABA-F5EA7722E400}">
      <dgm:prSet/>
      <dgm:spPr/>
      <dgm:t>
        <a:bodyPr/>
        <a:lstStyle/>
        <a:p>
          <a:endParaRPr lang="en-US"/>
        </a:p>
      </dgm:t>
    </dgm:pt>
    <dgm:pt modelId="{7F20EE1B-CD6A-40A6-BDF0-7567084351CC}" type="sibTrans" cxnId="{CE73FA39-DF13-406C-BABA-F5EA7722E400}">
      <dgm:prSet/>
      <dgm:spPr/>
      <dgm:t>
        <a:bodyPr/>
        <a:lstStyle/>
        <a:p>
          <a:endParaRPr lang="en-US"/>
        </a:p>
      </dgm:t>
    </dgm:pt>
    <dgm:pt modelId="{A36F82F4-801C-4657-A0AF-0842A39C6620}">
      <dgm:prSet phldrT="[Metin]"/>
      <dgm:spPr/>
      <dgm:t>
        <a:bodyPr/>
        <a:lstStyle/>
        <a:p>
          <a:r>
            <a:rPr lang="en-GB" noProof="0" dirty="0"/>
            <a:t>Purchase of Goods and Services</a:t>
          </a:r>
        </a:p>
      </dgm:t>
    </dgm:pt>
    <dgm:pt modelId="{112BC79F-DABC-4CD3-A71D-0FAADDE720DD}" type="parTrans" cxnId="{DFC72012-198D-4EB6-A0E5-F33FCF956C39}">
      <dgm:prSet/>
      <dgm:spPr/>
      <dgm:t>
        <a:bodyPr/>
        <a:lstStyle/>
        <a:p>
          <a:endParaRPr lang="en-US"/>
        </a:p>
      </dgm:t>
    </dgm:pt>
    <dgm:pt modelId="{16212B50-A0E9-4933-9284-2A08ABEE4154}" type="sibTrans" cxnId="{DFC72012-198D-4EB6-A0E5-F33FCF956C39}">
      <dgm:prSet/>
      <dgm:spPr/>
      <dgm:t>
        <a:bodyPr/>
        <a:lstStyle/>
        <a:p>
          <a:endParaRPr lang="en-US"/>
        </a:p>
      </dgm:t>
    </dgm:pt>
    <dgm:pt modelId="{7FCEB5AB-7800-4B2A-A878-4EE92E7EE4F2}">
      <dgm:prSet phldrT="[Metin]"/>
      <dgm:spPr/>
      <dgm:t>
        <a:bodyPr/>
        <a:lstStyle/>
        <a:p>
          <a:r>
            <a:rPr lang="tr-TR" noProof="0" dirty="0" err="1"/>
            <a:t>Equipment</a:t>
          </a:r>
          <a:endParaRPr lang="tr-TR" noProof="0" dirty="0"/>
        </a:p>
      </dgm:t>
    </dgm:pt>
    <dgm:pt modelId="{A9094F3A-AAF4-4F2B-BC2E-4E85646512AC}" type="parTrans" cxnId="{24FB7FEC-9A53-4FCC-947A-38004CCD7A08}">
      <dgm:prSet/>
      <dgm:spPr/>
      <dgm:t>
        <a:bodyPr/>
        <a:lstStyle/>
        <a:p>
          <a:endParaRPr lang="en-US"/>
        </a:p>
      </dgm:t>
    </dgm:pt>
    <dgm:pt modelId="{327890BF-DA0E-42EA-883D-31A8976A1998}" type="sibTrans" cxnId="{24FB7FEC-9A53-4FCC-947A-38004CCD7A08}">
      <dgm:prSet/>
      <dgm:spPr/>
      <dgm:t>
        <a:bodyPr/>
        <a:lstStyle/>
        <a:p>
          <a:endParaRPr lang="en-US"/>
        </a:p>
      </dgm:t>
    </dgm:pt>
    <dgm:pt modelId="{E5F515F5-B5F8-41F4-B8AE-A0AB4269DC1E}" type="pres">
      <dgm:prSet presAssocID="{049BC675-82A4-4C7F-A4E1-567AB365D126}" presName="Name0" presStyleCnt="0">
        <dgm:presLayoutVars>
          <dgm:chMax val="1"/>
          <dgm:dir/>
          <dgm:animLvl val="ctr"/>
          <dgm:resizeHandles val="exact"/>
        </dgm:presLayoutVars>
      </dgm:prSet>
      <dgm:spPr/>
      <dgm:t>
        <a:bodyPr/>
        <a:lstStyle/>
        <a:p>
          <a:endParaRPr lang="en-US"/>
        </a:p>
      </dgm:t>
    </dgm:pt>
    <dgm:pt modelId="{182E53E5-E26E-4525-811B-BC49F8FDCF60}" type="pres">
      <dgm:prSet presAssocID="{5D5C7D49-CF80-4DB6-926D-17ED9BF17C05}" presName="centerShape" presStyleLbl="node0" presStyleIdx="0" presStyleCnt="1"/>
      <dgm:spPr/>
      <dgm:t>
        <a:bodyPr/>
        <a:lstStyle/>
        <a:p>
          <a:endParaRPr lang="en-US"/>
        </a:p>
      </dgm:t>
    </dgm:pt>
    <dgm:pt modelId="{4B73272C-F644-442C-B0D3-C31CDD0BB9E0}" type="pres">
      <dgm:prSet presAssocID="{439C4AF9-E662-4A25-8F2E-6DC847D3200A}" presName="node" presStyleLbl="node1" presStyleIdx="0" presStyleCnt="3">
        <dgm:presLayoutVars>
          <dgm:bulletEnabled val="1"/>
        </dgm:presLayoutVars>
      </dgm:prSet>
      <dgm:spPr/>
      <dgm:t>
        <a:bodyPr/>
        <a:lstStyle/>
        <a:p>
          <a:endParaRPr lang="en-US"/>
        </a:p>
      </dgm:t>
    </dgm:pt>
    <dgm:pt modelId="{92818099-7CF3-4F0B-B230-A283099D75FB}" type="pres">
      <dgm:prSet presAssocID="{439C4AF9-E662-4A25-8F2E-6DC847D3200A}" presName="dummy" presStyleCnt="0"/>
      <dgm:spPr/>
    </dgm:pt>
    <dgm:pt modelId="{D19C6DED-2F7B-49B1-A983-897573CBB166}" type="pres">
      <dgm:prSet presAssocID="{7F20EE1B-CD6A-40A6-BDF0-7567084351CC}" presName="sibTrans" presStyleLbl="sibTrans2D1" presStyleIdx="0" presStyleCnt="3"/>
      <dgm:spPr/>
      <dgm:t>
        <a:bodyPr/>
        <a:lstStyle/>
        <a:p>
          <a:endParaRPr lang="en-US"/>
        </a:p>
      </dgm:t>
    </dgm:pt>
    <dgm:pt modelId="{43EBE32A-BF84-4612-97B3-16AF0BC9566E}" type="pres">
      <dgm:prSet presAssocID="{A36F82F4-801C-4657-A0AF-0842A39C6620}" presName="node" presStyleLbl="node1" presStyleIdx="1" presStyleCnt="3">
        <dgm:presLayoutVars>
          <dgm:bulletEnabled val="1"/>
        </dgm:presLayoutVars>
      </dgm:prSet>
      <dgm:spPr/>
      <dgm:t>
        <a:bodyPr/>
        <a:lstStyle/>
        <a:p>
          <a:endParaRPr lang="en-US"/>
        </a:p>
      </dgm:t>
    </dgm:pt>
    <dgm:pt modelId="{B2ADFAAA-8C3E-436E-B7B0-64D002303D40}" type="pres">
      <dgm:prSet presAssocID="{A36F82F4-801C-4657-A0AF-0842A39C6620}" presName="dummy" presStyleCnt="0"/>
      <dgm:spPr/>
    </dgm:pt>
    <dgm:pt modelId="{7A547B71-38E8-478A-8BB9-74C5DC57BFA1}" type="pres">
      <dgm:prSet presAssocID="{16212B50-A0E9-4933-9284-2A08ABEE4154}" presName="sibTrans" presStyleLbl="sibTrans2D1" presStyleIdx="1" presStyleCnt="3"/>
      <dgm:spPr/>
      <dgm:t>
        <a:bodyPr/>
        <a:lstStyle/>
        <a:p>
          <a:endParaRPr lang="en-US"/>
        </a:p>
      </dgm:t>
    </dgm:pt>
    <dgm:pt modelId="{0545873F-1211-4D86-B916-678E23D6B16D}" type="pres">
      <dgm:prSet presAssocID="{7FCEB5AB-7800-4B2A-A878-4EE92E7EE4F2}" presName="node" presStyleLbl="node1" presStyleIdx="2" presStyleCnt="3">
        <dgm:presLayoutVars>
          <dgm:bulletEnabled val="1"/>
        </dgm:presLayoutVars>
      </dgm:prSet>
      <dgm:spPr/>
      <dgm:t>
        <a:bodyPr/>
        <a:lstStyle/>
        <a:p>
          <a:endParaRPr lang="en-US"/>
        </a:p>
      </dgm:t>
    </dgm:pt>
    <dgm:pt modelId="{FCB9D046-FE9F-4FE7-9D24-AB04CC31E9D3}" type="pres">
      <dgm:prSet presAssocID="{7FCEB5AB-7800-4B2A-A878-4EE92E7EE4F2}" presName="dummy" presStyleCnt="0"/>
      <dgm:spPr/>
    </dgm:pt>
    <dgm:pt modelId="{C7C0D757-F0F9-4C8E-9C0F-84F8660C9EF8}" type="pres">
      <dgm:prSet presAssocID="{327890BF-DA0E-42EA-883D-31A8976A1998}" presName="sibTrans" presStyleLbl="sibTrans2D1" presStyleIdx="2" presStyleCnt="3"/>
      <dgm:spPr/>
      <dgm:t>
        <a:bodyPr/>
        <a:lstStyle/>
        <a:p>
          <a:endParaRPr lang="en-US"/>
        </a:p>
      </dgm:t>
    </dgm:pt>
  </dgm:ptLst>
  <dgm:cxnLst>
    <dgm:cxn modelId="{CE73FA39-DF13-406C-BABA-F5EA7722E400}" srcId="{5D5C7D49-CF80-4DB6-926D-17ED9BF17C05}" destId="{439C4AF9-E662-4A25-8F2E-6DC847D3200A}" srcOrd="0" destOrd="0" parTransId="{3B92C18C-D0ED-4F3E-B5EF-282D06B94567}" sibTransId="{7F20EE1B-CD6A-40A6-BDF0-7567084351CC}"/>
    <dgm:cxn modelId="{24FB7FEC-9A53-4FCC-947A-38004CCD7A08}" srcId="{5D5C7D49-CF80-4DB6-926D-17ED9BF17C05}" destId="{7FCEB5AB-7800-4B2A-A878-4EE92E7EE4F2}" srcOrd="2" destOrd="0" parTransId="{A9094F3A-AAF4-4F2B-BC2E-4E85646512AC}" sibTransId="{327890BF-DA0E-42EA-883D-31A8976A1998}"/>
    <dgm:cxn modelId="{40EB418F-2309-4304-AEB1-41C48FE2672D}" type="presOf" srcId="{327890BF-DA0E-42EA-883D-31A8976A1998}" destId="{C7C0D757-F0F9-4C8E-9C0F-84F8660C9EF8}" srcOrd="0" destOrd="0" presId="urn:microsoft.com/office/officeart/2005/8/layout/radial6"/>
    <dgm:cxn modelId="{9A7BFB0B-BB30-44C4-8349-71D4D0F181D7}" type="presOf" srcId="{439C4AF9-E662-4A25-8F2E-6DC847D3200A}" destId="{4B73272C-F644-442C-B0D3-C31CDD0BB9E0}" srcOrd="0" destOrd="0" presId="urn:microsoft.com/office/officeart/2005/8/layout/radial6"/>
    <dgm:cxn modelId="{35CA4BA9-A475-4912-8C39-916D4174F762}" type="presOf" srcId="{049BC675-82A4-4C7F-A4E1-567AB365D126}" destId="{E5F515F5-B5F8-41F4-B8AE-A0AB4269DC1E}" srcOrd="0" destOrd="0" presId="urn:microsoft.com/office/officeart/2005/8/layout/radial6"/>
    <dgm:cxn modelId="{C988CE75-2BBF-4B51-BE65-3F1268A5ABCD}" type="presOf" srcId="{A36F82F4-801C-4657-A0AF-0842A39C6620}" destId="{43EBE32A-BF84-4612-97B3-16AF0BC9566E}" srcOrd="0" destOrd="0" presId="urn:microsoft.com/office/officeart/2005/8/layout/radial6"/>
    <dgm:cxn modelId="{AB16BB54-4554-4382-B4F6-F4D0B2E531D9}" type="presOf" srcId="{7F20EE1B-CD6A-40A6-BDF0-7567084351CC}" destId="{D19C6DED-2F7B-49B1-A983-897573CBB166}" srcOrd="0" destOrd="0" presId="urn:microsoft.com/office/officeart/2005/8/layout/radial6"/>
    <dgm:cxn modelId="{17CE136D-15E2-4B51-BB9A-6C1902ED548B}" srcId="{049BC675-82A4-4C7F-A4E1-567AB365D126}" destId="{5D5C7D49-CF80-4DB6-926D-17ED9BF17C05}" srcOrd="0" destOrd="0" parTransId="{A20AE12A-47E9-4EF0-B2D4-BC5C07C50CA2}" sibTransId="{5ABE1F10-9F58-42EB-B1A8-098DF2A0AFF0}"/>
    <dgm:cxn modelId="{19354872-8218-4253-8912-ED501140D1BB}" type="presOf" srcId="{7FCEB5AB-7800-4B2A-A878-4EE92E7EE4F2}" destId="{0545873F-1211-4D86-B916-678E23D6B16D}" srcOrd="0" destOrd="0" presId="urn:microsoft.com/office/officeart/2005/8/layout/radial6"/>
    <dgm:cxn modelId="{ADB10F5D-8E6E-46FD-811E-9A4ED50128D0}" type="presOf" srcId="{16212B50-A0E9-4933-9284-2A08ABEE4154}" destId="{7A547B71-38E8-478A-8BB9-74C5DC57BFA1}" srcOrd="0" destOrd="0" presId="urn:microsoft.com/office/officeart/2005/8/layout/radial6"/>
    <dgm:cxn modelId="{7A2D0BD0-4164-49A9-808B-454B5823C702}" type="presOf" srcId="{5D5C7D49-CF80-4DB6-926D-17ED9BF17C05}" destId="{182E53E5-E26E-4525-811B-BC49F8FDCF60}" srcOrd="0" destOrd="0" presId="urn:microsoft.com/office/officeart/2005/8/layout/radial6"/>
    <dgm:cxn modelId="{DFC72012-198D-4EB6-A0E5-F33FCF956C39}" srcId="{5D5C7D49-CF80-4DB6-926D-17ED9BF17C05}" destId="{A36F82F4-801C-4657-A0AF-0842A39C6620}" srcOrd="1" destOrd="0" parTransId="{112BC79F-DABC-4CD3-A71D-0FAADDE720DD}" sibTransId="{16212B50-A0E9-4933-9284-2A08ABEE4154}"/>
    <dgm:cxn modelId="{303D3461-EE0D-4016-88EF-2FBD92920DD4}" type="presParOf" srcId="{E5F515F5-B5F8-41F4-B8AE-A0AB4269DC1E}" destId="{182E53E5-E26E-4525-811B-BC49F8FDCF60}" srcOrd="0" destOrd="0" presId="urn:microsoft.com/office/officeart/2005/8/layout/radial6"/>
    <dgm:cxn modelId="{E80A0C3B-59D8-4FFD-B4FB-943F2123F3C9}" type="presParOf" srcId="{E5F515F5-B5F8-41F4-B8AE-A0AB4269DC1E}" destId="{4B73272C-F644-442C-B0D3-C31CDD0BB9E0}" srcOrd="1" destOrd="0" presId="urn:microsoft.com/office/officeart/2005/8/layout/radial6"/>
    <dgm:cxn modelId="{61DA4D3E-3D2F-4693-BC22-DDFF7D6E0148}" type="presParOf" srcId="{E5F515F5-B5F8-41F4-B8AE-A0AB4269DC1E}" destId="{92818099-7CF3-4F0B-B230-A283099D75FB}" srcOrd="2" destOrd="0" presId="urn:microsoft.com/office/officeart/2005/8/layout/radial6"/>
    <dgm:cxn modelId="{50057D69-011F-4297-86ED-4FBCFB56E702}" type="presParOf" srcId="{E5F515F5-B5F8-41F4-B8AE-A0AB4269DC1E}" destId="{D19C6DED-2F7B-49B1-A983-897573CBB166}" srcOrd="3" destOrd="0" presId="urn:microsoft.com/office/officeart/2005/8/layout/radial6"/>
    <dgm:cxn modelId="{CA1C1310-9FCF-4354-BC54-393821325155}" type="presParOf" srcId="{E5F515F5-B5F8-41F4-B8AE-A0AB4269DC1E}" destId="{43EBE32A-BF84-4612-97B3-16AF0BC9566E}" srcOrd="4" destOrd="0" presId="urn:microsoft.com/office/officeart/2005/8/layout/radial6"/>
    <dgm:cxn modelId="{4BD29309-D991-4790-BEF7-23BD66E92BDD}" type="presParOf" srcId="{E5F515F5-B5F8-41F4-B8AE-A0AB4269DC1E}" destId="{B2ADFAAA-8C3E-436E-B7B0-64D002303D40}" srcOrd="5" destOrd="0" presId="urn:microsoft.com/office/officeart/2005/8/layout/radial6"/>
    <dgm:cxn modelId="{A0313471-83AE-442A-BC01-E79BB92060C3}" type="presParOf" srcId="{E5F515F5-B5F8-41F4-B8AE-A0AB4269DC1E}" destId="{7A547B71-38E8-478A-8BB9-74C5DC57BFA1}" srcOrd="6" destOrd="0" presId="urn:microsoft.com/office/officeart/2005/8/layout/radial6"/>
    <dgm:cxn modelId="{00FA88E6-AD4B-4ABA-A6D1-945B254C0063}" type="presParOf" srcId="{E5F515F5-B5F8-41F4-B8AE-A0AB4269DC1E}" destId="{0545873F-1211-4D86-B916-678E23D6B16D}" srcOrd="7" destOrd="0" presId="urn:microsoft.com/office/officeart/2005/8/layout/radial6"/>
    <dgm:cxn modelId="{72C4A3B5-2C00-4F2F-8A37-4D82F023A03A}" type="presParOf" srcId="{E5F515F5-B5F8-41F4-B8AE-A0AB4269DC1E}" destId="{FCB9D046-FE9F-4FE7-9D24-AB04CC31E9D3}" srcOrd="8" destOrd="0" presId="urn:microsoft.com/office/officeart/2005/8/layout/radial6"/>
    <dgm:cxn modelId="{67B8D2B6-B00C-414E-A0A8-158DF7308085}" type="presParOf" srcId="{E5F515F5-B5F8-41F4-B8AE-A0AB4269DC1E}" destId="{C7C0D757-F0F9-4C8E-9C0F-84F8660C9EF8}"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FD3B08-37E7-467C-9E44-90F71613BB98}" type="doc">
      <dgm:prSet loTypeId="urn:microsoft.com/office/officeart/2005/8/layout/equation1" loCatId="process" qsTypeId="urn:microsoft.com/office/officeart/2005/8/quickstyle/simple1" qsCatId="simple" csTypeId="urn:microsoft.com/office/officeart/2005/8/colors/colorful3" csCatId="colorful" phldr="1"/>
      <dgm:spPr/>
    </dgm:pt>
    <dgm:pt modelId="{B1F8F9AC-5FB0-485C-92F9-7A811F5098BC}">
      <dgm:prSet phldrT="[Metin]"/>
      <dgm:spPr/>
      <dgm:t>
        <a:bodyPr/>
        <a:lstStyle/>
        <a:p>
          <a:r>
            <a:rPr lang="tr-TR" dirty="0" err="1"/>
            <a:t>Number</a:t>
          </a:r>
          <a:r>
            <a:rPr lang="tr-TR" dirty="0"/>
            <a:t> of </a:t>
          </a:r>
          <a:r>
            <a:rPr lang="tr-TR" dirty="0" err="1"/>
            <a:t>Travels</a:t>
          </a:r>
          <a:endParaRPr lang="en-US" dirty="0"/>
        </a:p>
      </dgm:t>
    </dgm:pt>
    <dgm:pt modelId="{FE62A28A-2E9F-413B-909E-8BB203E079F5}" type="parTrans" cxnId="{B6571B75-3BEB-4172-8F3B-DA6333D42D99}">
      <dgm:prSet/>
      <dgm:spPr/>
      <dgm:t>
        <a:bodyPr/>
        <a:lstStyle/>
        <a:p>
          <a:endParaRPr lang="en-US"/>
        </a:p>
      </dgm:t>
    </dgm:pt>
    <dgm:pt modelId="{F23396C0-C4F9-4825-B6C5-36222D3C543C}" type="sibTrans" cxnId="{B6571B75-3BEB-4172-8F3B-DA6333D42D99}">
      <dgm:prSet/>
      <dgm:spPr/>
      <dgm:t>
        <a:bodyPr/>
        <a:lstStyle/>
        <a:p>
          <a:endParaRPr lang="en-US"/>
        </a:p>
      </dgm:t>
    </dgm:pt>
    <dgm:pt modelId="{7238FF7C-CEB3-4C4F-9634-F93B8D9DA030}">
      <dgm:prSet phldrT="[Metin]"/>
      <dgm:spPr/>
      <dgm:t>
        <a:bodyPr/>
        <a:lstStyle/>
        <a:p>
          <a:r>
            <a:rPr lang="tr-TR" dirty="0" err="1"/>
            <a:t>Av.Travel</a:t>
          </a:r>
          <a:r>
            <a:rPr lang="tr-TR" dirty="0"/>
            <a:t> </a:t>
          </a:r>
          <a:r>
            <a:rPr lang="tr-TR" dirty="0" err="1"/>
            <a:t>Cost</a:t>
          </a:r>
          <a:endParaRPr lang="en-US" dirty="0"/>
        </a:p>
      </dgm:t>
    </dgm:pt>
    <dgm:pt modelId="{F89FC63C-F4E2-4143-AB35-7D3DD28E4204}" type="parTrans" cxnId="{A7514350-94AA-4797-94C3-C70FDD986737}">
      <dgm:prSet/>
      <dgm:spPr/>
      <dgm:t>
        <a:bodyPr/>
        <a:lstStyle/>
        <a:p>
          <a:endParaRPr lang="en-US"/>
        </a:p>
      </dgm:t>
    </dgm:pt>
    <dgm:pt modelId="{A1B2105F-F9E6-47D2-B5DB-19EF9FD40103}" type="sibTrans" cxnId="{A7514350-94AA-4797-94C3-C70FDD986737}">
      <dgm:prSet/>
      <dgm:spPr/>
      <dgm:t>
        <a:bodyPr/>
        <a:lstStyle/>
        <a:p>
          <a:endParaRPr lang="en-US"/>
        </a:p>
      </dgm:t>
    </dgm:pt>
    <dgm:pt modelId="{BA99B3F7-116A-4857-8F0D-1857EFA35934}">
      <dgm:prSet phldrT="[Metin]"/>
      <dgm:spPr/>
      <dgm:t>
        <a:bodyPr/>
        <a:lstStyle/>
        <a:p>
          <a:r>
            <a:rPr lang="tr-TR" noProof="0" dirty="0"/>
            <a:t>Total Travel </a:t>
          </a:r>
          <a:r>
            <a:rPr lang="tr-TR" noProof="0" dirty="0" err="1"/>
            <a:t>Cost</a:t>
          </a:r>
          <a:endParaRPr lang="en-GB" noProof="0" dirty="0"/>
        </a:p>
      </dgm:t>
    </dgm:pt>
    <dgm:pt modelId="{DB5B1C98-68E9-4AA6-980F-0750F2A84CF2}" type="parTrans" cxnId="{3813686E-70BC-4816-888D-A6336ED90EAA}">
      <dgm:prSet/>
      <dgm:spPr/>
      <dgm:t>
        <a:bodyPr/>
        <a:lstStyle/>
        <a:p>
          <a:endParaRPr lang="en-US"/>
        </a:p>
      </dgm:t>
    </dgm:pt>
    <dgm:pt modelId="{A9AB138D-5274-4195-9041-4D37540CB689}" type="sibTrans" cxnId="{3813686E-70BC-4816-888D-A6336ED90EAA}">
      <dgm:prSet/>
      <dgm:spPr/>
      <dgm:t>
        <a:bodyPr/>
        <a:lstStyle/>
        <a:p>
          <a:endParaRPr lang="en-US"/>
        </a:p>
      </dgm:t>
    </dgm:pt>
    <dgm:pt modelId="{A2580577-9EA9-43B6-8D9E-9A0598F10846}" type="pres">
      <dgm:prSet presAssocID="{FCFD3B08-37E7-467C-9E44-90F71613BB98}" presName="linearFlow" presStyleCnt="0">
        <dgm:presLayoutVars>
          <dgm:dir/>
          <dgm:resizeHandles val="exact"/>
        </dgm:presLayoutVars>
      </dgm:prSet>
      <dgm:spPr/>
    </dgm:pt>
    <dgm:pt modelId="{EB81D22F-E95A-4A4E-87D2-4A642D606BD1}" type="pres">
      <dgm:prSet presAssocID="{B1F8F9AC-5FB0-485C-92F9-7A811F5098BC}" presName="node" presStyleLbl="node1" presStyleIdx="0" presStyleCnt="3">
        <dgm:presLayoutVars>
          <dgm:bulletEnabled val="1"/>
        </dgm:presLayoutVars>
      </dgm:prSet>
      <dgm:spPr/>
      <dgm:t>
        <a:bodyPr/>
        <a:lstStyle/>
        <a:p>
          <a:endParaRPr lang="en-US"/>
        </a:p>
      </dgm:t>
    </dgm:pt>
    <dgm:pt modelId="{C2CF188A-BD32-465C-87B7-5164709096ED}" type="pres">
      <dgm:prSet presAssocID="{F23396C0-C4F9-4825-B6C5-36222D3C543C}" presName="spacerL" presStyleCnt="0"/>
      <dgm:spPr/>
    </dgm:pt>
    <dgm:pt modelId="{10F7ADB9-F0A4-42FD-956A-F11ABF12BC86}" type="pres">
      <dgm:prSet presAssocID="{F23396C0-C4F9-4825-B6C5-36222D3C543C}" presName="sibTrans" presStyleLbl="sibTrans2D1" presStyleIdx="0" presStyleCnt="2"/>
      <dgm:spPr>
        <a:prstGeom prst="mathMultiply">
          <a:avLst/>
        </a:prstGeom>
      </dgm:spPr>
      <dgm:t>
        <a:bodyPr/>
        <a:lstStyle/>
        <a:p>
          <a:endParaRPr lang="en-US"/>
        </a:p>
      </dgm:t>
    </dgm:pt>
    <dgm:pt modelId="{7CAA7BBF-806D-4DB7-94CB-7EBBBCA86306}" type="pres">
      <dgm:prSet presAssocID="{F23396C0-C4F9-4825-B6C5-36222D3C543C}" presName="spacerR" presStyleCnt="0"/>
      <dgm:spPr/>
    </dgm:pt>
    <dgm:pt modelId="{1A98C519-FB53-4377-AF5F-1BE9B238A453}" type="pres">
      <dgm:prSet presAssocID="{7238FF7C-CEB3-4C4F-9634-F93B8D9DA030}" presName="node" presStyleLbl="node1" presStyleIdx="1" presStyleCnt="3">
        <dgm:presLayoutVars>
          <dgm:bulletEnabled val="1"/>
        </dgm:presLayoutVars>
      </dgm:prSet>
      <dgm:spPr/>
      <dgm:t>
        <a:bodyPr/>
        <a:lstStyle/>
        <a:p>
          <a:endParaRPr lang="en-US"/>
        </a:p>
      </dgm:t>
    </dgm:pt>
    <dgm:pt modelId="{4A851393-D88E-457E-BAEC-157E9412FEDD}" type="pres">
      <dgm:prSet presAssocID="{A1B2105F-F9E6-47D2-B5DB-19EF9FD40103}" presName="spacerL" presStyleCnt="0"/>
      <dgm:spPr/>
    </dgm:pt>
    <dgm:pt modelId="{BA9A86B2-3071-4E58-8AEC-8FF7C867DD9B}" type="pres">
      <dgm:prSet presAssocID="{A1B2105F-F9E6-47D2-B5DB-19EF9FD40103}" presName="sibTrans" presStyleLbl="sibTrans2D1" presStyleIdx="1" presStyleCnt="2"/>
      <dgm:spPr/>
      <dgm:t>
        <a:bodyPr/>
        <a:lstStyle/>
        <a:p>
          <a:endParaRPr lang="en-US"/>
        </a:p>
      </dgm:t>
    </dgm:pt>
    <dgm:pt modelId="{870695F8-E90B-4BCF-935E-0CCD3B3463A9}" type="pres">
      <dgm:prSet presAssocID="{A1B2105F-F9E6-47D2-B5DB-19EF9FD40103}" presName="spacerR" presStyleCnt="0"/>
      <dgm:spPr/>
    </dgm:pt>
    <dgm:pt modelId="{A7E052B5-998D-4006-9780-AE555E624DF7}" type="pres">
      <dgm:prSet presAssocID="{BA99B3F7-116A-4857-8F0D-1857EFA35934}" presName="node" presStyleLbl="node1" presStyleIdx="2" presStyleCnt="3">
        <dgm:presLayoutVars>
          <dgm:bulletEnabled val="1"/>
        </dgm:presLayoutVars>
      </dgm:prSet>
      <dgm:spPr/>
      <dgm:t>
        <a:bodyPr/>
        <a:lstStyle/>
        <a:p>
          <a:endParaRPr lang="en-US"/>
        </a:p>
      </dgm:t>
    </dgm:pt>
  </dgm:ptLst>
  <dgm:cxnLst>
    <dgm:cxn modelId="{3813686E-70BC-4816-888D-A6336ED90EAA}" srcId="{FCFD3B08-37E7-467C-9E44-90F71613BB98}" destId="{BA99B3F7-116A-4857-8F0D-1857EFA35934}" srcOrd="2" destOrd="0" parTransId="{DB5B1C98-68E9-4AA6-980F-0750F2A84CF2}" sibTransId="{A9AB138D-5274-4195-9041-4D37540CB689}"/>
    <dgm:cxn modelId="{1F608ABF-10A9-46EA-B661-962590C7CFE6}" type="presOf" srcId="{F23396C0-C4F9-4825-B6C5-36222D3C543C}" destId="{10F7ADB9-F0A4-42FD-956A-F11ABF12BC86}" srcOrd="0" destOrd="0" presId="urn:microsoft.com/office/officeart/2005/8/layout/equation1"/>
    <dgm:cxn modelId="{CD920B8D-4FFF-4FD9-8181-FC7BA0FE2F46}" type="presOf" srcId="{BA99B3F7-116A-4857-8F0D-1857EFA35934}" destId="{A7E052B5-998D-4006-9780-AE555E624DF7}" srcOrd="0" destOrd="0" presId="urn:microsoft.com/office/officeart/2005/8/layout/equation1"/>
    <dgm:cxn modelId="{A7514350-94AA-4797-94C3-C70FDD986737}" srcId="{FCFD3B08-37E7-467C-9E44-90F71613BB98}" destId="{7238FF7C-CEB3-4C4F-9634-F93B8D9DA030}" srcOrd="1" destOrd="0" parTransId="{F89FC63C-F4E2-4143-AB35-7D3DD28E4204}" sibTransId="{A1B2105F-F9E6-47D2-B5DB-19EF9FD40103}"/>
    <dgm:cxn modelId="{E5FC79AF-7FAA-4AFE-9F80-5E1158D5401E}" type="presOf" srcId="{FCFD3B08-37E7-467C-9E44-90F71613BB98}" destId="{A2580577-9EA9-43B6-8D9E-9A0598F10846}" srcOrd="0" destOrd="0" presId="urn:microsoft.com/office/officeart/2005/8/layout/equation1"/>
    <dgm:cxn modelId="{5CB94C2F-8DF4-42A9-8A64-C76A8A0BDF19}" type="presOf" srcId="{B1F8F9AC-5FB0-485C-92F9-7A811F5098BC}" destId="{EB81D22F-E95A-4A4E-87D2-4A642D606BD1}" srcOrd="0" destOrd="0" presId="urn:microsoft.com/office/officeart/2005/8/layout/equation1"/>
    <dgm:cxn modelId="{EC96D69B-87A2-43E6-AECB-D2BAB4460F6E}" type="presOf" srcId="{7238FF7C-CEB3-4C4F-9634-F93B8D9DA030}" destId="{1A98C519-FB53-4377-AF5F-1BE9B238A453}" srcOrd="0" destOrd="0" presId="urn:microsoft.com/office/officeart/2005/8/layout/equation1"/>
    <dgm:cxn modelId="{B6571B75-3BEB-4172-8F3B-DA6333D42D99}" srcId="{FCFD3B08-37E7-467C-9E44-90F71613BB98}" destId="{B1F8F9AC-5FB0-485C-92F9-7A811F5098BC}" srcOrd="0" destOrd="0" parTransId="{FE62A28A-2E9F-413B-909E-8BB203E079F5}" sibTransId="{F23396C0-C4F9-4825-B6C5-36222D3C543C}"/>
    <dgm:cxn modelId="{31A50C0B-1D9A-4AAB-8006-EBDE98EBEE87}" type="presOf" srcId="{A1B2105F-F9E6-47D2-B5DB-19EF9FD40103}" destId="{BA9A86B2-3071-4E58-8AEC-8FF7C867DD9B}" srcOrd="0" destOrd="0" presId="urn:microsoft.com/office/officeart/2005/8/layout/equation1"/>
    <dgm:cxn modelId="{88782602-C9FD-4C21-93E3-AEA9009850CD}" type="presParOf" srcId="{A2580577-9EA9-43B6-8D9E-9A0598F10846}" destId="{EB81D22F-E95A-4A4E-87D2-4A642D606BD1}" srcOrd="0" destOrd="0" presId="urn:microsoft.com/office/officeart/2005/8/layout/equation1"/>
    <dgm:cxn modelId="{0F48BCDD-DB96-44C1-8AAD-F7DCE21A88B7}" type="presParOf" srcId="{A2580577-9EA9-43B6-8D9E-9A0598F10846}" destId="{C2CF188A-BD32-465C-87B7-5164709096ED}" srcOrd="1" destOrd="0" presId="urn:microsoft.com/office/officeart/2005/8/layout/equation1"/>
    <dgm:cxn modelId="{E427298F-46BE-4CF3-9F37-6EB65A4EDEDC}" type="presParOf" srcId="{A2580577-9EA9-43B6-8D9E-9A0598F10846}" destId="{10F7ADB9-F0A4-42FD-956A-F11ABF12BC86}" srcOrd="2" destOrd="0" presId="urn:microsoft.com/office/officeart/2005/8/layout/equation1"/>
    <dgm:cxn modelId="{590DACD7-4473-4C02-A2D9-417C68EC3219}" type="presParOf" srcId="{A2580577-9EA9-43B6-8D9E-9A0598F10846}" destId="{7CAA7BBF-806D-4DB7-94CB-7EBBBCA86306}" srcOrd="3" destOrd="0" presId="urn:microsoft.com/office/officeart/2005/8/layout/equation1"/>
    <dgm:cxn modelId="{4943E84C-E40C-42B5-842F-7F3CE3D9FB94}" type="presParOf" srcId="{A2580577-9EA9-43B6-8D9E-9A0598F10846}" destId="{1A98C519-FB53-4377-AF5F-1BE9B238A453}" srcOrd="4" destOrd="0" presId="urn:microsoft.com/office/officeart/2005/8/layout/equation1"/>
    <dgm:cxn modelId="{530F9EF3-B31F-49A8-916E-F9C5F7C6C8C3}" type="presParOf" srcId="{A2580577-9EA9-43B6-8D9E-9A0598F10846}" destId="{4A851393-D88E-457E-BAEC-157E9412FEDD}" srcOrd="5" destOrd="0" presId="urn:microsoft.com/office/officeart/2005/8/layout/equation1"/>
    <dgm:cxn modelId="{96CD7310-188B-4648-BDA2-877A958BD53D}" type="presParOf" srcId="{A2580577-9EA9-43B6-8D9E-9A0598F10846}" destId="{BA9A86B2-3071-4E58-8AEC-8FF7C867DD9B}" srcOrd="6" destOrd="0" presId="urn:microsoft.com/office/officeart/2005/8/layout/equation1"/>
    <dgm:cxn modelId="{4FAA8649-C626-4696-A791-ADB33EB0F9D3}" type="presParOf" srcId="{A2580577-9EA9-43B6-8D9E-9A0598F10846}" destId="{870695F8-E90B-4BCF-935E-0CCD3B3463A9}" srcOrd="7" destOrd="0" presId="urn:microsoft.com/office/officeart/2005/8/layout/equation1"/>
    <dgm:cxn modelId="{BEBB9DD0-7692-425C-8D95-E0AACB86C32E}" type="presParOf" srcId="{A2580577-9EA9-43B6-8D9E-9A0598F10846}" destId="{A7E052B5-998D-4006-9780-AE555E624DF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15AB0BE9-A49F-46A9-8788-AE8D4FE13578}" type="datetimeFigureOut">
              <a:rPr lang="en-GB" smtClean="0"/>
              <a:t>27/01/2020</a:t>
            </a:fld>
            <a:endParaRPr lang="en-GB"/>
          </a:p>
        </p:txBody>
      </p:sp>
      <p:sp>
        <p:nvSpPr>
          <p:cNvPr id="4" name="Footer Placeholder 3"/>
          <p:cNvSpPr>
            <a:spLocks noGrp="1"/>
          </p:cNvSpPr>
          <p:nvPr>
            <p:ph type="ftr" sz="quarter" idx="2"/>
          </p:nvPr>
        </p:nvSpPr>
        <p:spPr>
          <a:xfrm>
            <a:off x="1" y="9378951"/>
            <a:ext cx="2946400"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378951"/>
            <a:ext cx="2946400" cy="495300"/>
          </a:xfrm>
          <a:prstGeom prst="rect">
            <a:avLst/>
          </a:prstGeom>
        </p:spPr>
        <p:txBody>
          <a:bodyPr vert="horz" lIns="91440" tIns="45720" rIns="91440" bIns="45720" rtlCol="0" anchor="b"/>
          <a:lstStyle>
            <a:lvl1pPr algn="r">
              <a:defRPr sz="1200"/>
            </a:lvl1pPr>
          </a:lstStyle>
          <a:p>
            <a:fld id="{67AA9F84-53B2-43FB-BFFE-A82E38DB54A5}" type="slidenum">
              <a:rPr lang="en-GB" smtClean="0"/>
              <a:t>‹#›</a:t>
            </a:fld>
            <a:endParaRPr lang="en-GB"/>
          </a:p>
        </p:txBody>
      </p:sp>
    </p:spTree>
    <p:extLst>
      <p:ext uri="{BB962C8B-B14F-4D97-AF65-F5344CB8AC3E}">
        <p14:creationId xmlns:p14="http://schemas.microsoft.com/office/powerpoint/2010/main" val="2221814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1"/>
            <a:ext cx="2945659" cy="495427"/>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50443" y="1"/>
            <a:ext cx="2945659" cy="495427"/>
          </a:xfrm>
          <a:prstGeom prst="rect">
            <a:avLst/>
          </a:prstGeom>
        </p:spPr>
        <p:txBody>
          <a:bodyPr vert="horz" lIns="91440" tIns="45720" rIns="91440" bIns="45720" rtlCol="0"/>
          <a:lstStyle>
            <a:lvl1pPr algn="r">
              <a:defRPr sz="1200"/>
            </a:lvl1pPr>
          </a:lstStyle>
          <a:p>
            <a:fld id="{38F990DB-2FD5-4A1C-A0FD-5A082DB601D2}" type="datetimeFigureOut">
              <a:rPr lang="en-US" smtClean="0"/>
              <a:t>1/27/2020</a:t>
            </a:fld>
            <a:endParaRPr lang="en-US"/>
          </a:p>
        </p:txBody>
      </p:sp>
      <p:sp>
        <p:nvSpPr>
          <p:cNvPr id="4" name="Slayt Resmi Yer Tutucusu 3"/>
          <p:cNvSpPr>
            <a:spLocks noGrp="1" noRot="1" noChangeAspect="1"/>
          </p:cNvSpPr>
          <p:nvPr>
            <p:ph type="sldImg" idx="2"/>
          </p:nvPr>
        </p:nvSpPr>
        <p:spPr>
          <a:xfrm>
            <a:off x="434975" y="1233488"/>
            <a:ext cx="5927725" cy="333375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CB27E2A5-033D-430D-BDB4-F1DD68ECCDE5}" type="slidenum">
              <a:rPr lang="en-US" smtClean="0"/>
              <a:t>‹#›</a:t>
            </a:fld>
            <a:endParaRPr lang="en-US"/>
          </a:p>
        </p:txBody>
      </p:sp>
    </p:spTree>
    <p:extLst>
      <p:ext uri="{BB962C8B-B14F-4D97-AF65-F5344CB8AC3E}">
        <p14:creationId xmlns:p14="http://schemas.microsoft.com/office/powerpoint/2010/main" val="96179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4</a:t>
            </a:fld>
            <a:endParaRPr lang="en-GB" altLang="en-US"/>
          </a:p>
        </p:txBody>
      </p:sp>
    </p:spTree>
    <p:extLst>
      <p:ext uri="{BB962C8B-B14F-4D97-AF65-F5344CB8AC3E}">
        <p14:creationId xmlns:p14="http://schemas.microsoft.com/office/powerpoint/2010/main" val="328027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40D22-F595-456C-8CBF-8A9AB7133D7A}" type="slidenum">
              <a:rPr lang="en-US"/>
              <a:pPr/>
              <a:t>13</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8500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186</a:t>
            </a:fld>
            <a:endParaRPr lang="en-GB" altLang="en-US"/>
          </a:p>
        </p:txBody>
      </p:sp>
    </p:spTree>
    <p:extLst>
      <p:ext uri="{BB962C8B-B14F-4D97-AF65-F5344CB8AC3E}">
        <p14:creationId xmlns:p14="http://schemas.microsoft.com/office/powerpoint/2010/main" val="11071697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187</a:t>
            </a:fld>
            <a:endParaRPr lang="en-GB" altLang="en-US"/>
          </a:p>
        </p:txBody>
      </p:sp>
    </p:spTree>
    <p:extLst>
      <p:ext uri="{BB962C8B-B14F-4D97-AF65-F5344CB8AC3E}">
        <p14:creationId xmlns:p14="http://schemas.microsoft.com/office/powerpoint/2010/main" val="30618499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188</a:t>
            </a:fld>
            <a:endParaRPr lang="en-GB" altLang="en-US"/>
          </a:p>
        </p:txBody>
      </p:sp>
    </p:spTree>
    <p:extLst>
      <p:ext uri="{BB962C8B-B14F-4D97-AF65-F5344CB8AC3E}">
        <p14:creationId xmlns:p14="http://schemas.microsoft.com/office/powerpoint/2010/main" val="31022966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189</a:t>
            </a:fld>
            <a:endParaRPr lang="en-GB" altLang="en-US"/>
          </a:p>
        </p:txBody>
      </p:sp>
    </p:spTree>
    <p:extLst>
      <p:ext uri="{BB962C8B-B14F-4D97-AF65-F5344CB8AC3E}">
        <p14:creationId xmlns:p14="http://schemas.microsoft.com/office/powerpoint/2010/main" val="3249008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190</a:t>
            </a:fld>
            <a:endParaRPr lang="en-GB" altLang="en-US"/>
          </a:p>
        </p:txBody>
      </p:sp>
    </p:spTree>
    <p:extLst>
      <p:ext uri="{BB962C8B-B14F-4D97-AF65-F5344CB8AC3E}">
        <p14:creationId xmlns:p14="http://schemas.microsoft.com/office/powerpoint/2010/main" val="27333221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191</a:t>
            </a:fld>
            <a:endParaRPr lang="en-GB" altLang="en-US"/>
          </a:p>
        </p:txBody>
      </p:sp>
    </p:spTree>
    <p:extLst>
      <p:ext uri="{BB962C8B-B14F-4D97-AF65-F5344CB8AC3E}">
        <p14:creationId xmlns:p14="http://schemas.microsoft.com/office/powerpoint/2010/main" val="38559508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192</a:t>
            </a:fld>
            <a:endParaRPr lang="en-GB" altLang="en-US"/>
          </a:p>
        </p:txBody>
      </p:sp>
    </p:spTree>
    <p:extLst>
      <p:ext uri="{BB962C8B-B14F-4D97-AF65-F5344CB8AC3E}">
        <p14:creationId xmlns:p14="http://schemas.microsoft.com/office/powerpoint/2010/main" val="25934891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193</a:t>
            </a:fld>
            <a:endParaRPr lang="en-GB" altLang="en-US"/>
          </a:p>
        </p:txBody>
      </p:sp>
    </p:spTree>
    <p:extLst>
      <p:ext uri="{BB962C8B-B14F-4D97-AF65-F5344CB8AC3E}">
        <p14:creationId xmlns:p14="http://schemas.microsoft.com/office/powerpoint/2010/main" val="29910226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194</a:t>
            </a:fld>
            <a:endParaRPr lang="en-GB" altLang="en-US"/>
          </a:p>
        </p:txBody>
      </p:sp>
    </p:spTree>
    <p:extLst>
      <p:ext uri="{BB962C8B-B14F-4D97-AF65-F5344CB8AC3E}">
        <p14:creationId xmlns:p14="http://schemas.microsoft.com/office/powerpoint/2010/main" val="37509883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195</a:t>
            </a:fld>
            <a:endParaRPr lang="en-GB" altLang="en-US"/>
          </a:p>
        </p:txBody>
      </p:sp>
    </p:spTree>
    <p:extLst>
      <p:ext uri="{BB962C8B-B14F-4D97-AF65-F5344CB8AC3E}">
        <p14:creationId xmlns:p14="http://schemas.microsoft.com/office/powerpoint/2010/main" val="35480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D5E34D-8FD1-4A2D-9CE5-FAC497B3D1FC}" type="slidenum">
              <a:rPr lang="en-US"/>
              <a:pPr/>
              <a:t>14</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20562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196</a:t>
            </a:fld>
            <a:endParaRPr lang="en-GB" altLang="en-US"/>
          </a:p>
        </p:txBody>
      </p:sp>
    </p:spTree>
    <p:extLst>
      <p:ext uri="{BB962C8B-B14F-4D97-AF65-F5344CB8AC3E}">
        <p14:creationId xmlns:p14="http://schemas.microsoft.com/office/powerpoint/2010/main" val="36810695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197</a:t>
            </a:fld>
            <a:endParaRPr lang="en-GB" altLang="en-US"/>
          </a:p>
        </p:txBody>
      </p:sp>
    </p:spTree>
    <p:extLst>
      <p:ext uri="{BB962C8B-B14F-4D97-AF65-F5344CB8AC3E}">
        <p14:creationId xmlns:p14="http://schemas.microsoft.com/office/powerpoint/2010/main" val="5121394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198</a:t>
            </a:fld>
            <a:endParaRPr lang="en-GB" altLang="en-US"/>
          </a:p>
        </p:txBody>
      </p:sp>
    </p:spTree>
    <p:extLst>
      <p:ext uri="{BB962C8B-B14F-4D97-AF65-F5344CB8AC3E}">
        <p14:creationId xmlns:p14="http://schemas.microsoft.com/office/powerpoint/2010/main" val="9183496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199</a:t>
            </a:fld>
            <a:endParaRPr lang="en-GB" altLang="en-US"/>
          </a:p>
        </p:txBody>
      </p:sp>
    </p:spTree>
    <p:extLst>
      <p:ext uri="{BB962C8B-B14F-4D97-AF65-F5344CB8AC3E}">
        <p14:creationId xmlns:p14="http://schemas.microsoft.com/office/powerpoint/2010/main" val="11245534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200</a:t>
            </a:fld>
            <a:endParaRPr lang="en-GB" altLang="en-US"/>
          </a:p>
        </p:txBody>
      </p:sp>
    </p:spTree>
    <p:extLst>
      <p:ext uri="{BB962C8B-B14F-4D97-AF65-F5344CB8AC3E}">
        <p14:creationId xmlns:p14="http://schemas.microsoft.com/office/powerpoint/2010/main" val="3729585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buFont typeface="Wingdings" panose="05000000000000000000" pitchFamily="2" charset="2"/>
              <a:buNone/>
              <a:defRPr/>
            </a:pPr>
            <a:endParaRPr lang="fr-BE" altLang="en-US" sz="1100" dirty="0">
              <a:ea typeface="Verdana" panose="020B0604030504040204" pitchFamily="34" charset="0"/>
              <a:cs typeface="Verdana" panose="020B0604030504040204" pitchFamily="34" charset="0"/>
            </a:endParaRPr>
          </a:p>
          <a:p>
            <a:pPr>
              <a:defRPr/>
            </a:pPr>
            <a:endParaRPr lang="en-GB" dirty="0"/>
          </a:p>
        </p:txBody>
      </p:sp>
      <p:sp>
        <p:nvSpPr>
          <p:cNvPr id="4" name="Slide Number Placeholder 3"/>
          <p:cNvSpPr>
            <a:spLocks noGrp="1"/>
          </p:cNvSpPr>
          <p:nvPr>
            <p:ph type="sldNum" sz="quarter" idx="5"/>
          </p:nvPr>
        </p:nvSpPr>
        <p:spPr/>
        <p:txBody>
          <a:bodyPr/>
          <a:lstStyle/>
          <a:p>
            <a:pPr>
              <a:defRPr/>
            </a:pPr>
            <a:fld id="{0DAFE9EC-8279-4852-9966-E675E93D6F67}" type="slidenum">
              <a:rPr lang="en-GB" smtClean="0"/>
              <a:pPr>
                <a:defRPr/>
              </a:pPr>
              <a:t>208</a:t>
            </a:fld>
            <a:endParaRPr lang="en-GB"/>
          </a:p>
        </p:txBody>
      </p:sp>
    </p:spTree>
    <p:extLst>
      <p:ext uri="{BB962C8B-B14F-4D97-AF65-F5344CB8AC3E}">
        <p14:creationId xmlns:p14="http://schemas.microsoft.com/office/powerpoint/2010/main" val="7515912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212</a:t>
            </a:fld>
            <a:endParaRPr lang="en-GB" altLang="en-US"/>
          </a:p>
        </p:txBody>
      </p:sp>
    </p:spTree>
    <p:extLst>
      <p:ext uri="{BB962C8B-B14F-4D97-AF65-F5344CB8AC3E}">
        <p14:creationId xmlns:p14="http://schemas.microsoft.com/office/powerpoint/2010/main" val="30545477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213</a:t>
            </a:fld>
            <a:endParaRPr lang="en-GB" altLang="en-US"/>
          </a:p>
        </p:txBody>
      </p:sp>
    </p:spTree>
    <p:extLst>
      <p:ext uri="{BB962C8B-B14F-4D97-AF65-F5344CB8AC3E}">
        <p14:creationId xmlns:p14="http://schemas.microsoft.com/office/powerpoint/2010/main" val="42829841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216</a:t>
            </a:fld>
            <a:endParaRPr lang="en-GB" altLang="en-US"/>
          </a:p>
        </p:txBody>
      </p:sp>
    </p:spTree>
    <p:extLst>
      <p:ext uri="{BB962C8B-B14F-4D97-AF65-F5344CB8AC3E}">
        <p14:creationId xmlns:p14="http://schemas.microsoft.com/office/powerpoint/2010/main" val="39808976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217</a:t>
            </a:fld>
            <a:endParaRPr lang="en-GB" altLang="en-US"/>
          </a:p>
        </p:txBody>
      </p:sp>
    </p:spTree>
    <p:extLst>
      <p:ext uri="{BB962C8B-B14F-4D97-AF65-F5344CB8AC3E}">
        <p14:creationId xmlns:p14="http://schemas.microsoft.com/office/powerpoint/2010/main" val="577838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40D22-F595-456C-8CBF-8A9AB7133D7A}" type="slidenum">
              <a:rPr lang="en-US"/>
              <a:pPr/>
              <a:t>15</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231501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BA5D2FA6-6FC6-4889-83D7-2D8BB942CC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C94D97D0-5047-47B8-A015-33A00C831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a:p>
            <a:endParaRPr lang="en-GB" altLang="en-US"/>
          </a:p>
        </p:txBody>
      </p:sp>
      <p:sp>
        <p:nvSpPr>
          <p:cNvPr id="73732" name="Slide Number Placeholder 3">
            <a:extLst>
              <a:ext uri="{FF2B5EF4-FFF2-40B4-BE49-F238E27FC236}">
                <a16:creationId xmlns:a16="http://schemas.microsoft.com/office/drawing/2014/main" id="{35C20190-FBAD-4FB3-854A-B413C653E7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177FBEE-5967-4801-BBA5-09D6EFFF24B0}" type="slidenum">
              <a:rPr lang="en-GB" altLang="en-US"/>
              <a:pPr/>
              <a:t>218</a:t>
            </a:fld>
            <a:endParaRPr lang="en-GB" altLang="en-US"/>
          </a:p>
        </p:txBody>
      </p:sp>
    </p:spTree>
    <p:extLst>
      <p:ext uri="{BB962C8B-B14F-4D97-AF65-F5344CB8AC3E}">
        <p14:creationId xmlns:p14="http://schemas.microsoft.com/office/powerpoint/2010/main" val="13907569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BA5D2FA6-6FC6-4889-83D7-2D8BB942CC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C94D97D0-5047-47B8-A015-33A00C831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a:p>
            <a:endParaRPr lang="en-GB" altLang="en-US"/>
          </a:p>
        </p:txBody>
      </p:sp>
      <p:sp>
        <p:nvSpPr>
          <p:cNvPr id="73732" name="Slide Number Placeholder 3">
            <a:extLst>
              <a:ext uri="{FF2B5EF4-FFF2-40B4-BE49-F238E27FC236}">
                <a16:creationId xmlns:a16="http://schemas.microsoft.com/office/drawing/2014/main" id="{35C20190-FBAD-4FB3-854A-B413C653E7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177FBEE-5967-4801-BBA5-09D6EFFF24B0}" type="slidenum">
              <a:rPr lang="en-GB" altLang="en-US"/>
              <a:pPr/>
              <a:t>219</a:t>
            </a:fld>
            <a:endParaRPr lang="en-GB" altLang="en-US"/>
          </a:p>
        </p:txBody>
      </p:sp>
    </p:spTree>
    <p:extLst>
      <p:ext uri="{BB962C8B-B14F-4D97-AF65-F5344CB8AC3E}">
        <p14:creationId xmlns:p14="http://schemas.microsoft.com/office/powerpoint/2010/main" val="35172394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220</a:t>
            </a:fld>
            <a:endParaRPr lang="en-GB" altLang="en-US"/>
          </a:p>
        </p:txBody>
      </p:sp>
    </p:spTree>
    <p:extLst>
      <p:ext uri="{BB962C8B-B14F-4D97-AF65-F5344CB8AC3E}">
        <p14:creationId xmlns:p14="http://schemas.microsoft.com/office/powerpoint/2010/main" val="2082754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D5E34D-8FD1-4A2D-9CE5-FAC497B3D1FC}" type="slidenum">
              <a:rPr lang="en-US"/>
              <a:pPr/>
              <a:t>16</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3794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7A06F5-896A-4735-AA64-F49BA3AF3FFD}" type="slidenum">
              <a:rPr lang="en-GB" sz="1200">
                <a:latin typeface="Calibri" panose="020F0502020204030204" pitchFamily="34" charset="0"/>
              </a:rPr>
              <a:pPr/>
              <a:t>17</a:t>
            </a:fld>
            <a:endParaRPr lang="en-GB" sz="1200">
              <a:latin typeface="Calibri" panose="020F0502020204030204" pitchFamily="34" charset="0"/>
            </a:endParaRPr>
          </a:p>
        </p:txBody>
      </p:sp>
      <p:sp>
        <p:nvSpPr>
          <p:cNvPr id="112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28E27FF-C86E-4F5E-8502-332F3F12FCFC}" type="slidenum">
              <a:rPr lang="en-US" sz="1200">
                <a:latin typeface="Calibri" panose="020F0502020204030204" pitchFamily="34" charset="0"/>
              </a:rPr>
              <a:pPr algn="r" eaLnBrk="1" hangingPunct="1"/>
              <a:t>17</a:t>
            </a:fld>
            <a:endParaRPr lang="en-US" sz="1200">
              <a:latin typeface="Calibri" panose="020F0502020204030204" pitchFamily="34" charset="0"/>
            </a:endParaRPr>
          </a:p>
        </p:txBody>
      </p:sp>
      <p:sp>
        <p:nvSpPr>
          <p:cNvPr id="11264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GB" smtClean="0">
              <a:ea typeface="ＭＳ Ｐゴシック" panose="020B0600070205080204" pitchFamily="34" charset="-128"/>
            </a:endParaRPr>
          </a:p>
        </p:txBody>
      </p:sp>
    </p:spTree>
    <p:extLst>
      <p:ext uri="{BB962C8B-B14F-4D97-AF65-F5344CB8AC3E}">
        <p14:creationId xmlns:p14="http://schemas.microsoft.com/office/powerpoint/2010/main" val="385701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1003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F58EFE8-3FF3-417B-B38A-CC95FD9D7FA6}" type="slidenum">
              <a:rPr lang="en-GB" altLang="en-US"/>
              <a:pPr eaLnBrk="1" hangingPunct="1">
                <a:spcBef>
                  <a:spcPct val="0"/>
                </a:spcBef>
              </a:pPr>
              <a:t>18</a:t>
            </a:fld>
            <a:endParaRPr lang="en-GB" altLang="en-US"/>
          </a:p>
        </p:txBody>
      </p:sp>
    </p:spTree>
    <p:extLst>
      <p:ext uri="{BB962C8B-B14F-4D97-AF65-F5344CB8AC3E}">
        <p14:creationId xmlns:p14="http://schemas.microsoft.com/office/powerpoint/2010/main" val="320460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3C1BBE-2E25-48A7-AE9E-0760FC511ACB}" type="slidenum">
              <a:rPr lang="en-US"/>
              <a:pPr/>
              <a:t>19</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3179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94DA9-C6EE-4479-A203-E71CEF3F84CB}" type="slidenum">
              <a:rPr lang="en-US"/>
              <a:pPr/>
              <a:t>20</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09218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18892-EA50-4755-8F9C-D3E0B1AD6979}" type="slidenum">
              <a:rPr lang="en-US"/>
              <a:pPr/>
              <a:t>21</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30157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AD2F6-5BFA-49D0-B710-DB61A75069D7}" type="slidenum">
              <a:rPr lang="en-US"/>
              <a:pPr/>
              <a:t>22</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0853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a:t>
            </a:fld>
            <a:endParaRPr lang="en-GB" altLang="en-US"/>
          </a:p>
        </p:txBody>
      </p:sp>
    </p:spTree>
    <p:extLst>
      <p:ext uri="{BB962C8B-B14F-4D97-AF65-F5344CB8AC3E}">
        <p14:creationId xmlns:p14="http://schemas.microsoft.com/office/powerpoint/2010/main" val="156831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09DC21-65F6-4DC0-8920-B2A16CC22E71}" type="slidenum">
              <a:rPr lang="en-GB" sz="1200">
                <a:latin typeface="Calibri" panose="020F0502020204030204" pitchFamily="34" charset="0"/>
              </a:rPr>
              <a:pPr/>
              <a:t>23</a:t>
            </a:fld>
            <a:endParaRPr lang="en-GB" sz="1200">
              <a:latin typeface="Calibri" panose="020F0502020204030204" pitchFamily="34" charset="0"/>
            </a:endParaRPr>
          </a:p>
        </p:txBody>
      </p:sp>
      <p:sp>
        <p:nvSpPr>
          <p:cNvPr id="1198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0CBC991-C0D4-4D65-A6C0-17483C4FE7A3}" type="slidenum">
              <a:rPr lang="en-US" sz="1200">
                <a:latin typeface="Calibri" panose="020F0502020204030204" pitchFamily="34" charset="0"/>
              </a:rPr>
              <a:pPr algn="r" eaLnBrk="1" hangingPunct="1"/>
              <a:t>23</a:t>
            </a:fld>
            <a:endParaRPr lang="en-US" sz="1200">
              <a:latin typeface="Calibri" panose="020F0502020204030204" pitchFamily="34" charset="0"/>
            </a:endParaRPr>
          </a:p>
        </p:txBody>
      </p:sp>
      <p:sp>
        <p:nvSpPr>
          <p:cNvPr id="11981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981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GB" smtClean="0">
              <a:ea typeface="ＭＳ Ｐゴシック" panose="020B0600070205080204" pitchFamily="34" charset="-128"/>
            </a:endParaRPr>
          </a:p>
        </p:txBody>
      </p:sp>
    </p:spTree>
    <p:extLst>
      <p:ext uri="{BB962C8B-B14F-4D97-AF65-F5344CB8AC3E}">
        <p14:creationId xmlns:p14="http://schemas.microsoft.com/office/powerpoint/2010/main" val="1439526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09DC21-65F6-4DC0-8920-B2A16CC22E71}" type="slidenum">
              <a:rPr lang="en-GB" sz="1200">
                <a:latin typeface="Calibri" panose="020F0502020204030204" pitchFamily="34" charset="0"/>
              </a:rPr>
              <a:pPr/>
              <a:t>24</a:t>
            </a:fld>
            <a:endParaRPr lang="en-GB" sz="1200">
              <a:latin typeface="Calibri" panose="020F0502020204030204" pitchFamily="34" charset="0"/>
            </a:endParaRPr>
          </a:p>
        </p:txBody>
      </p:sp>
      <p:sp>
        <p:nvSpPr>
          <p:cNvPr id="1198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0CBC991-C0D4-4D65-A6C0-17483C4FE7A3}" type="slidenum">
              <a:rPr lang="en-US" sz="1200">
                <a:latin typeface="Calibri" panose="020F0502020204030204" pitchFamily="34" charset="0"/>
              </a:rPr>
              <a:pPr algn="r" eaLnBrk="1" hangingPunct="1"/>
              <a:t>24</a:t>
            </a:fld>
            <a:endParaRPr lang="en-US" sz="1200">
              <a:latin typeface="Calibri" panose="020F0502020204030204" pitchFamily="34" charset="0"/>
            </a:endParaRPr>
          </a:p>
        </p:txBody>
      </p:sp>
      <p:sp>
        <p:nvSpPr>
          <p:cNvPr id="11981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981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GB" smtClean="0">
              <a:ea typeface="ＭＳ Ｐゴシック" panose="020B0600070205080204" pitchFamily="34" charset="-128"/>
            </a:endParaRPr>
          </a:p>
        </p:txBody>
      </p:sp>
    </p:spTree>
    <p:extLst>
      <p:ext uri="{BB962C8B-B14F-4D97-AF65-F5344CB8AC3E}">
        <p14:creationId xmlns:p14="http://schemas.microsoft.com/office/powerpoint/2010/main" val="173575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09DC21-65F6-4DC0-8920-B2A16CC22E71}" type="slidenum">
              <a:rPr lang="en-GB" sz="1200">
                <a:latin typeface="Calibri" panose="020F0502020204030204" pitchFamily="34" charset="0"/>
              </a:rPr>
              <a:pPr/>
              <a:t>25</a:t>
            </a:fld>
            <a:endParaRPr lang="en-GB" sz="1200">
              <a:latin typeface="Calibri" panose="020F0502020204030204" pitchFamily="34" charset="0"/>
            </a:endParaRPr>
          </a:p>
        </p:txBody>
      </p:sp>
      <p:sp>
        <p:nvSpPr>
          <p:cNvPr id="1198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0CBC991-C0D4-4D65-A6C0-17483C4FE7A3}" type="slidenum">
              <a:rPr lang="en-US" sz="1200">
                <a:latin typeface="Calibri" panose="020F0502020204030204" pitchFamily="34" charset="0"/>
              </a:rPr>
              <a:pPr algn="r" eaLnBrk="1" hangingPunct="1"/>
              <a:t>25</a:t>
            </a:fld>
            <a:endParaRPr lang="en-US" sz="1200">
              <a:latin typeface="Calibri" panose="020F0502020204030204" pitchFamily="34" charset="0"/>
            </a:endParaRPr>
          </a:p>
        </p:txBody>
      </p:sp>
      <p:sp>
        <p:nvSpPr>
          <p:cNvPr id="11981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981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GB" smtClean="0">
              <a:ea typeface="ＭＳ Ｐゴシック" panose="020B0600070205080204" pitchFamily="34" charset="-128"/>
            </a:endParaRPr>
          </a:p>
        </p:txBody>
      </p:sp>
    </p:spTree>
    <p:extLst>
      <p:ext uri="{BB962C8B-B14F-4D97-AF65-F5344CB8AC3E}">
        <p14:creationId xmlns:p14="http://schemas.microsoft.com/office/powerpoint/2010/main" val="2956685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26</a:t>
            </a:fld>
            <a:endParaRPr lang="en-GB" altLang="en-US"/>
          </a:p>
        </p:txBody>
      </p:sp>
    </p:spTree>
    <p:extLst>
      <p:ext uri="{BB962C8B-B14F-4D97-AF65-F5344CB8AC3E}">
        <p14:creationId xmlns:p14="http://schemas.microsoft.com/office/powerpoint/2010/main" val="674713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28</a:t>
            </a:fld>
            <a:endParaRPr lang="en-GB" altLang="en-US"/>
          </a:p>
        </p:txBody>
      </p:sp>
    </p:spTree>
    <p:extLst>
      <p:ext uri="{BB962C8B-B14F-4D97-AF65-F5344CB8AC3E}">
        <p14:creationId xmlns:p14="http://schemas.microsoft.com/office/powerpoint/2010/main" val="1476278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29</a:t>
            </a:fld>
            <a:endParaRPr lang="en-GB" altLang="en-US"/>
          </a:p>
        </p:txBody>
      </p:sp>
    </p:spTree>
    <p:extLst>
      <p:ext uri="{BB962C8B-B14F-4D97-AF65-F5344CB8AC3E}">
        <p14:creationId xmlns:p14="http://schemas.microsoft.com/office/powerpoint/2010/main" val="3618841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30</a:t>
            </a:fld>
            <a:endParaRPr lang="en-GB" altLang="en-US"/>
          </a:p>
        </p:txBody>
      </p:sp>
    </p:spTree>
    <p:extLst>
      <p:ext uri="{BB962C8B-B14F-4D97-AF65-F5344CB8AC3E}">
        <p14:creationId xmlns:p14="http://schemas.microsoft.com/office/powerpoint/2010/main" val="1628183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32</a:t>
            </a:fld>
            <a:endParaRPr lang="en-GB" altLang="en-US"/>
          </a:p>
        </p:txBody>
      </p:sp>
    </p:spTree>
    <p:extLst>
      <p:ext uri="{BB962C8B-B14F-4D97-AF65-F5344CB8AC3E}">
        <p14:creationId xmlns:p14="http://schemas.microsoft.com/office/powerpoint/2010/main" val="3806649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33</a:t>
            </a:fld>
            <a:endParaRPr lang="en-GB" altLang="en-US"/>
          </a:p>
        </p:txBody>
      </p:sp>
    </p:spTree>
    <p:extLst>
      <p:ext uri="{BB962C8B-B14F-4D97-AF65-F5344CB8AC3E}">
        <p14:creationId xmlns:p14="http://schemas.microsoft.com/office/powerpoint/2010/main" val="3689478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34</a:t>
            </a:fld>
            <a:endParaRPr lang="en-GB" altLang="en-US"/>
          </a:p>
        </p:txBody>
      </p:sp>
    </p:spTree>
    <p:extLst>
      <p:ext uri="{BB962C8B-B14F-4D97-AF65-F5344CB8AC3E}">
        <p14:creationId xmlns:p14="http://schemas.microsoft.com/office/powerpoint/2010/main" val="3298454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a:t>
            </a:fld>
            <a:endParaRPr lang="en-GB" altLang="en-US"/>
          </a:p>
        </p:txBody>
      </p:sp>
    </p:spTree>
    <p:extLst>
      <p:ext uri="{BB962C8B-B14F-4D97-AF65-F5344CB8AC3E}">
        <p14:creationId xmlns:p14="http://schemas.microsoft.com/office/powerpoint/2010/main" val="3604566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35</a:t>
            </a:fld>
            <a:endParaRPr lang="en-GB" altLang="en-US"/>
          </a:p>
        </p:txBody>
      </p:sp>
    </p:spTree>
    <p:extLst>
      <p:ext uri="{BB962C8B-B14F-4D97-AF65-F5344CB8AC3E}">
        <p14:creationId xmlns:p14="http://schemas.microsoft.com/office/powerpoint/2010/main" val="106602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41CA93B-0253-4732-96D1-800829D670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F0270632-1B0F-40BD-80D4-8E041CB378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7284" name="Slide Number Placeholder 3">
            <a:extLst>
              <a:ext uri="{FF2B5EF4-FFF2-40B4-BE49-F238E27FC236}">
                <a16:creationId xmlns:a16="http://schemas.microsoft.com/office/drawing/2014/main" id="{673A4CF7-686C-4462-A9CE-1DA65CEFF3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A227C3-53F6-44B9-A426-1AD910BA2787}" type="slidenum">
              <a:rPr lang="en-GB" altLang="en-US"/>
              <a:pPr/>
              <a:t>36</a:t>
            </a:fld>
            <a:endParaRPr lang="en-GB" altLang="en-US"/>
          </a:p>
        </p:txBody>
      </p:sp>
    </p:spTree>
    <p:extLst>
      <p:ext uri="{BB962C8B-B14F-4D97-AF65-F5344CB8AC3E}">
        <p14:creationId xmlns:p14="http://schemas.microsoft.com/office/powerpoint/2010/main" val="3019808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41</a:t>
            </a:fld>
            <a:endParaRPr lang="en-GB" altLang="en-US"/>
          </a:p>
        </p:txBody>
      </p:sp>
    </p:spTree>
    <p:extLst>
      <p:ext uri="{BB962C8B-B14F-4D97-AF65-F5344CB8AC3E}">
        <p14:creationId xmlns:p14="http://schemas.microsoft.com/office/powerpoint/2010/main" val="3775730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42</a:t>
            </a:fld>
            <a:endParaRPr lang="en-GB" altLang="en-US"/>
          </a:p>
        </p:txBody>
      </p:sp>
    </p:spTree>
    <p:extLst>
      <p:ext uri="{BB962C8B-B14F-4D97-AF65-F5344CB8AC3E}">
        <p14:creationId xmlns:p14="http://schemas.microsoft.com/office/powerpoint/2010/main" val="454350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43</a:t>
            </a:fld>
            <a:endParaRPr lang="en-GB" altLang="en-US"/>
          </a:p>
        </p:txBody>
      </p:sp>
    </p:spTree>
    <p:extLst>
      <p:ext uri="{BB962C8B-B14F-4D97-AF65-F5344CB8AC3E}">
        <p14:creationId xmlns:p14="http://schemas.microsoft.com/office/powerpoint/2010/main" val="173277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50</a:t>
            </a:fld>
            <a:endParaRPr lang="en-GB" altLang="en-US"/>
          </a:p>
        </p:txBody>
      </p:sp>
    </p:spTree>
    <p:extLst>
      <p:ext uri="{BB962C8B-B14F-4D97-AF65-F5344CB8AC3E}">
        <p14:creationId xmlns:p14="http://schemas.microsoft.com/office/powerpoint/2010/main" val="828696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51</a:t>
            </a:fld>
            <a:endParaRPr lang="en-GB" altLang="en-US"/>
          </a:p>
        </p:txBody>
      </p:sp>
    </p:spTree>
    <p:extLst>
      <p:ext uri="{BB962C8B-B14F-4D97-AF65-F5344CB8AC3E}">
        <p14:creationId xmlns:p14="http://schemas.microsoft.com/office/powerpoint/2010/main" val="828248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52</a:t>
            </a:fld>
            <a:endParaRPr lang="en-GB" altLang="en-US"/>
          </a:p>
        </p:txBody>
      </p:sp>
    </p:spTree>
    <p:extLst>
      <p:ext uri="{BB962C8B-B14F-4D97-AF65-F5344CB8AC3E}">
        <p14:creationId xmlns:p14="http://schemas.microsoft.com/office/powerpoint/2010/main" val="370252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53</a:t>
            </a:fld>
            <a:endParaRPr lang="en-GB" altLang="en-US"/>
          </a:p>
        </p:txBody>
      </p:sp>
    </p:spTree>
    <p:extLst>
      <p:ext uri="{BB962C8B-B14F-4D97-AF65-F5344CB8AC3E}">
        <p14:creationId xmlns:p14="http://schemas.microsoft.com/office/powerpoint/2010/main" val="2177352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54</a:t>
            </a:fld>
            <a:endParaRPr lang="en-GB" altLang="en-US"/>
          </a:p>
        </p:txBody>
      </p:sp>
    </p:spTree>
    <p:extLst>
      <p:ext uri="{BB962C8B-B14F-4D97-AF65-F5344CB8AC3E}">
        <p14:creationId xmlns:p14="http://schemas.microsoft.com/office/powerpoint/2010/main" val="356583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a:t>
            </a:fld>
            <a:endParaRPr lang="en-GB" altLang="en-US"/>
          </a:p>
        </p:txBody>
      </p:sp>
    </p:spTree>
    <p:extLst>
      <p:ext uri="{BB962C8B-B14F-4D97-AF65-F5344CB8AC3E}">
        <p14:creationId xmlns:p14="http://schemas.microsoft.com/office/powerpoint/2010/main" val="1908963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55</a:t>
            </a:fld>
            <a:endParaRPr lang="en-GB" altLang="en-US"/>
          </a:p>
        </p:txBody>
      </p:sp>
    </p:spTree>
    <p:extLst>
      <p:ext uri="{BB962C8B-B14F-4D97-AF65-F5344CB8AC3E}">
        <p14:creationId xmlns:p14="http://schemas.microsoft.com/office/powerpoint/2010/main" val="1436492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56</a:t>
            </a:fld>
            <a:endParaRPr lang="en-GB" altLang="en-US"/>
          </a:p>
        </p:txBody>
      </p:sp>
    </p:spTree>
    <p:extLst>
      <p:ext uri="{BB962C8B-B14F-4D97-AF65-F5344CB8AC3E}">
        <p14:creationId xmlns:p14="http://schemas.microsoft.com/office/powerpoint/2010/main" val="3487071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58</a:t>
            </a:fld>
            <a:endParaRPr lang="en-GB" altLang="en-US"/>
          </a:p>
        </p:txBody>
      </p:sp>
    </p:spTree>
    <p:extLst>
      <p:ext uri="{BB962C8B-B14F-4D97-AF65-F5344CB8AC3E}">
        <p14:creationId xmlns:p14="http://schemas.microsoft.com/office/powerpoint/2010/main" val="2829459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59</a:t>
            </a:fld>
            <a:endParaRPr lang="en-GB" altLang="en-US"/>
          </a:p>
        </p:txBody>
      </p:sp>
    </p:spTree>
    <p:extLst>
      <p:ext uri="{BB962C8B-B14F-4D97-AF65-F5344CB8AC3E}">
        <p14:creationId xmlns:p14="http://schemas.microsoft.com/office/powerpoint/2010/main" val="3865246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60</a:t>
            </a:fld>
            <a:endParaRPr lang="en-GB" altLang="en-US"/>
          </a:p>
        </p:txBody>
      </p:sp>
    </p:spTree>
    <p:extLst>
      <p:ext uri="{BB962C8B-B14F-4D97-AF65-F5344CB8AC3E}">
        <p14:creationId xmlns:p14="http://schemas.microsoft.com/office/powerpoint/2010/main" val="3139397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61</a:t>
            </a:fld>
            <a:endParaRPr lang="en-GB" altLang="en-US"/>
          </a:p>
        </p:txBody>
      </p:sp>
    </p:spTree>
    <p:extLst>
      <p:ext uri="{BB962C8B-B14F-4D97-AF65-F5344CB8AC3E}">
        <p14:creationId xmlns:p14="http://schemas.microsoft.com/office/powerpoint/2010/main" val="872393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62</a:t>
            </a:fld>
            <a:endParaRPr lang="en-GB" altLang="en-US"/>
          </a:p>
        </p:txBody>
      </p:sp>
    </p:spTree>
    <p:extLst>
      <p:ext uri="{BB962C8B-B14F-4D97-AF65-F5344CB8AC3E}">
        <p14:creationId xmlns:p14="http://schemas.microsoft.com/office/powerpoint/2010/main" val="1742650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63</a:t>
            </a:fld>
            <a:endParaRPr lang="en-GB" altLang="en-US"/>
          </a:p>
        </p:txBody>
      </p:sp>
    </p:spTree>
    <p:extLst>
      <p:ext uri="{BB962C8B-B14F-4D97-AF65-F5344CB8AC3E}">
        <p14:creationId xmlns:p14="http://schemas.microsoft.com/office/powerpoint/2010/main" val="1350390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64</a:t>
            </a:fld>
            <a:endParaRPr lang="en-GB" altLang="en-US"/>
          </a:p>
        </p:txBody>
      </p:sp>
    </p:spTree>
    <p:extLst>
      <p:ext uri="{BB962C8B-B14F-4D97-AF65-F5344CB8AC3E}">
        <p14:creationId xmlns:p14="http://schemas.microsoft.com/office/powerpoint/2010/main" val="704679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65</a:t>
            </a:fld>
            <a:endParaRPr lang="en-GB" altLang="en-US"/>
          </a:p>
        </p:txBody>
      </p:sp>
    </p:spTree>
    <p:extLst>
      <p:ext uri="{BB962C8B-B14F-4D97-AF65-F5344CB8AC3E}">
        <p14:creationId xmlns:p14="http://schemas.microsoft.com/office/powerpoint/2010/main" val="103041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8</a:t>
            </a:fld>
            <a:endParaRPr lang="en-GB" altLang="en-US"/>
          </a:p>
        </p:txBody>
      </p:sp>
    </p:spTree>
    <p:extLst>
      <p:ext uri="{BB962C8B-B14F-4D97-AF65-F5344CB8AC3E}">
        <p14:creationId xmlns:p14="http://schemas.microsoft.com/office/powerpoint/2010/main" val="2392154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66</a:t>
            </a:fld>
            <a:endParaRPr lang="en-GB" altLang="en-US"/>
          </a:p>
        </p:txBody>
      </p:sp>
    </p:spTree>
    <p:extLst>
      <p:ext uri="{BB962C8B-B14F-4D97-AF65-F5344CB8AC3E}">
        <p14:creationId xmlns:p14="http://schemas.microsoft.com/office/powerpoint/2010/main" val="1239716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67</a:t>
            </a:fld>
            <a:endParaRPr lang="en-GB" altLang="en-US"/>
          </a:p>
        </p:txBody>
      </p:sp>
    </p:spTree>
    <p:extLst>
      <p:ext uri="{BB962C8B-B14F-4D97-AF65-F5344CB8AC3E}">
        <p14:creationId xmlns:p14="http://schemas.microsoft.com/office/powerpoint/2010/main" val="2997646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68</a:t>
            </a:fld>
            <a:endParaRPr lang="en-GB" altLang="en-US"/>
          </a:p>
        </p:txBody>
      </p:sp>
    </p:spTree>
    <p:extLst>
      <p:ext uri="{BB962C8B-B14F-4D97-AF65-F5344CB8AC3E}">
        <p14:creationId xmlns:p14="http://schemas.microsoft.com/office/powerpoint/2010/main" val="3046691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69</a:t>
            </a:fld>
            <a:endParaRPr lang="en-GB" altLang="en-US"/>
          </a:p>
        </p:txBody>
      </p:sp>
    </p:spTree>
    <p:extLst>
      <p:ext uri="{BB962C8B-B14F-4D97-AF65-F5344CB8AC3E}">
        <p14:creationId xmlns:p14="http://schemas.microsoft.com/office/powerpoint/2010/main" val="2391941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70</a:t>
            </a:fld>
            <a:endParaRPr lang="en-GB" altLang="en-US"/>
          </a:p>
        </p:txBody>
      </p:sp>
    </p:spTree>
    <p:extLst>
      <p:ext uri="{BB962C8B-B14F-4D97-AF65-F5344CB8AC3E}">
        <p14:creationId xmlns:p14="http://schemas.microsoft.com/office/powerpoint/2010/main" val="12626735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71</a:t>
            </a:fld>
            <a:endParaRPr lang="en-GB" altLang="en-US"/>
          </a:p>
        </p:txBody>
      </p:sp>
    </p:spTree>
    <p:extLst>
      <p:ext uri="{BB962C8B-B14F-4D97-AF65-F5344CB8AC3E}">
        <p14:creationId xmlns:p14="http://schemas.microsoft.com/office/powerpoint/2010/main" val="2816215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72</a:t>
            </a:fld>
            <a:endParaRPr lang="en-GB" altLang="en-US"/>
          </a:p>
        </p:txBody>
      </p:sp>
    </p:spTree>
    <p:extLst>
      <p:ext uri="{BB962C8B-B14F-4D97-AF65-F5344CB8AC3E}">
        <p14:creationId xmlns:p14="http://schemas.microsoft.com/office/powerpoint/2010/main" val="2457082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73</a:t>
            </a:fld>
            <a:endParaRPr lang="en-GB" altLang="en-US"/>
          </a:p>
        </p:txBody>
      </p:sp>
    </p:spTree>
    <p:extLst>
      <p:ext uri="{BB962C8B-B14F-4D97-AF65-F5344CB8AC3E}">
        <p14:creationId xmlns:p14="http://schemas.microsoft.com/office/powerpoint/2010/main" val="3297938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74</a:t>
            </a:fld>
            <a:endParaRPr lang="en-GB" altLang="en-US"/>
          </a:p>
        </p:txBody>
      </p:sp>
    </p:spTree>
    <p:extLst>
      <p:ext uri="{BB962C8B-B14F-4D97-AF65-F5344CB8AC3E}">
        <p14:creationId xmlns:p14="http://schemas.microsoft.com/office/powerpoint/2010/main" val="1724418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75</a:t>
            </a:fld>
            <a:endParaRPr lang="en-GB" altLang="en-US"/>
          </a:p>
        </p:txBody>
      </p:sp>
    </p:spTree>
    <p:extLst>
      <p:ext uri="{BB962C8B-B14F-4D97-AF65-F5344CB8AC3E}">
        <p14:creationId xmlns:p14="http://schemas.microsoft.com/office/powerpoint/2010/main" val="1808816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9</a:t>
            </a:fld>
            <a:endParaRPr lang="en-GB" altLang="en-US"/>
          </a:p>
        </p:txBody>
      </p:sp>
    </p:spTree>
    <p:extLst>
      <p:ext uri="{BB962C8B-B14F-4D97-AF65-F5344CB8AC3E}">
        <p14:creationId xmlns:p14="http://schemas.microsoft.com/office/powerpoint/2010/main" val="2470150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78</a:t>
            </a:fld>
            <a:endParaRPr lang="en-GB" altLang="en-US"/>
          </a:p>
        </p:txBody>
      </p:sp>
    </p:spTree>
    <p:extLst>
      <p:ext uri="{BB962C8B-B14F-4D97-AF65-F5344CB8AC3E}">
        <p14:creationId xmlns:p14="http://schemas.microsoft.com/office/powerpoint/2010/main" val="10559423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CA029B-F065-44BF-9F84-7BCA4291EC61}" type="slidenum">
              <a:rPr lang="en-US"/>
              <a:pPr/>
              <a:t>81</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35477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897B5-0FC5-4075-8715-A1B63B05878C}" type="slidenum">
              <a:rPr lang="en-US"/>
              <a:pPr/>
              <a:t>82</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7007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83</a:t>
            </a:fld>
            <a:endParaRPr lang="en-US">
              <a:latin typeface="Calibri" panose="020F0502020204030204" pitchFamily="34" charset="0"/>
            </a:endParaRPr>
          </a:p>
        </p:txBody>
      </p:sp>
    </p:spTree>
    <p:extLst>
      <p:ext uri="{BB962C8B-B14F-4D97-AF65-F5344CB8AC3E}">
        <p14:creationId xmlns:p14="http://schemas.microsoft.com/office/powerpoint/2010/main" val="5908644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FBC4F-4701-41A5-9740-BEEB1E1AF65B}" type="slidenum">
              <a:rPr lang="en-US"/>
              <a:pPr/>
              <a:t>85</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8700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FBC4F-4701-41A5-9740-BEEB1E1AF65B}" type="slidenum">
              <a:rPr lang="en-US"/>
              <a:pPr/>
              <a:t>86</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894317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ABC949-A0E5-44BA-9A9D-BA9197D3E5AC}" type="slidenum">
              <a:rPr lang="en-US" smtClean="0"/>
              <a:pPr eaLnBrk="1" hangingPunct="1"/>
              <a:t>101</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927851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2F26040-5E74-49C0-866C-2347C69489C7}" type="slidenum">
              <a:rPr lang="en-US" smtClean="0"/>
              <a:pPr eaLnBrk="1" hangingPunct="1"/>
              <a:t>102</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102088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8771C6-70E9-40F8-A048-F5F72331B46C}" type="slidenum">
              <a:rPr lang="en-US" smtClean="0"/>
              <a:pPr eaLnBrk="1" hangingPunct="1"/>
              <a:t>104</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85646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81E648-2F48-4697-B0F2-A7D19454265F}" type="slidenum">
              <a:rPr lang="en-US" sz="1200">
                <a:latin typeface="Calibri" panose="020F0502020204030204" pitchFamily="34" charset="0"/>
              </a:rPr>
              <a:pPr/>
              <a:t>108</a:t>
            </a:fld>
            <a:endParaRPr lang="en-US" sz="1200">
              <a:latin typeface="Calibri" panose="020F0502020204030204" pitchFamily="34" charset="0"/>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ea typeface="ＭＳ Ｐゴシック" panose="020B0600070205080204" pitchFamily="34" charset="-128"/>
            </a:endParaRPr>
          </a:p>
        </p:txBody>
      </p:sp>
    </p:spTree>
    <p:extLst>
      <p:ext uri="{BB962C8B-B14F-4D97-AF65-F5344CB8AC3E}">
        <p14:creationId xmlns:p14="http://schemas.microsoft.com/office/powerpoint/2010/main" val="218554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10</a:t>
            </a:fld>
            <a:endParaRPr lang="en-GB" altLang="en-US"/>
          </a:p>
        </p:txBody>
      </p:sp>
    </p:spTree>
    <p:extLst>
      <p:ext uri="{BB962C8B-B14F-4D97-AF65-F5344CB8AC3E}">
        <p14:creationId xmlns:p14="http://schemas.microsoft.com/office/powerpoint/2010/main" val="2723426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6E46278-160F-433C-8BA2-97F2288C6DD4}" type="slidenum">
              <a:rPr lang="en-US" smtClean="0"/>
              <a:pPr eaLnBrk="1" hangingPunct="1"/>
              <a:t>110</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9596704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198C94-F137-44A7-BAC7-9B02976A17D5}" type="slidenum">
              <a:rPr lang="en-US" smtClean="0"/>
              <a:pPr eaLnBrk="1" hangingPunct="1"/>
              <a:t>112</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3828115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198C94-F137-44A7-BAC7-9B02976A17D5}" type="slidenum">
              <a:rPr lang="en-US" smtClean="0"/>
              <a:pPr eaLnBrk="1" hangingPunct="1"/>
              <a:t>114</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2945698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198C94-F137-44A7-BAC7-9B02976A17D5}" type="slidenum">
              <a:rPr lang="en-US" smtClean="0"/>
              <a:pPr eaLnBrk="1" hangingPunct="1"/>
              <a:t>117</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369867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119</a:t>
            </a:fld>
            <a:endParaRPr lang="en-GB" altLang="en-US"/>
          </a:p>
        </p:txBody>
      </p:sp>
    </p:spTree>
    <p:extLst>
      <p:ext uri="{BB962C8B-B14F-4D97-AF65-F5344CB8AC3E}">
        <p14:creationId xmlns:p14="http://schemas.microsoft.com/office/powerpoint/2010/main" val="40862721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120</a:t>
            </a:fld>
            <a:endParaRPr lang="en-GB" altLang="en-US"/>
          </a:p>
        </p:txBody>
      </p:sp>
    </p:spTree>
    <p:extLst>
      <p:ext uri="{BB962C8B-B14F-4D97-AF65-F5344CB8AC3E}">
        <p14:creationId xmlns:p14="http://schemas.microsoft.com/office/powerpoint/2010/main" val="15183307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121</a:t>
            </a:fld>
            <a:endParaRPr lang="en-GB" altLang="en-US"/>
          </a:p>
        </p:txBody>
      </p:sp>
    </p:spTree>
    <p:extLst>
      <p:ext uri="{BB962C8B-B14F-4D97-AF65-F5344CB8AC3E}">
        <p14:creationId xmlns:p14="http://schemas.microsoft.com/office/powerpoint/2010/main" val="26824227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122</a:t>
            </a:fld>
            <a:endParaRPr lang="en-GB" altLang="en-US"/>
          </a:p>
        </p:txBody>
      </p:sp>
    </p:spTree>
    <p:extLst>
      <p:ext uri="{BB962C8B-B14F-4D97-AF65-F5344CB8AC3E}">
        <p14:creationId xmlns:p14="http://schemas.microsoft.com/office/powerpoint/2010/main" val="42489697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125</a:t>
            </a:fld>
            <a:endParaRPr lang="en-GB" altLang="en-US"/>
          </a:p>
        </p:txBody>
      </p:sp>
    </p:spTree>
    <p:extLst>
      <p:ext uri="{BB962C8B-B14F-4D97-AF65-F5344CB8AC3E}">
        <p14:creationId xmlns:p14="http://schemas.microsoft.com/office/powerpoint/2010/main" val="6878037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159</a:t>
            </a:fld>
            <a:endParaRPr lang="en-GB" altLang="en-US"/>
          </a:p>
        </p:txBody>
      </p:sp>
    </p:spTree>
    <p:extLst>
      <p:ext uri="{BB962C8B-B14F-4D97-AF65-F5344CB8AC3E}">
        <p14:creationId xmlns:p14="http://schemas.microsoft.com/office/powerpoint/2010/main" val="285068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EA2DAF-5EA8-48EB-B63A-A061A2AA258B}" type="slidenum">
              <a:rPr lang="en-GB" sz="1200">
                <a:latin typeface="Calibri" panose="020F0502020204030204" pitchFamily="34" charset="0"/>
              </a:rPr>
              <a:pPr/>
              <a:t>11</a:t>
            </a:fld>
            <a:endParaRPr lang="en-GB" sz="1200">
              <a:latin typeface="Calibri" panose="020F0502020204030204" pitchFamily="34" charset="0"/>
            </a:endParaRPr>
          </a:p>
        </p:txBody>
      </p:sp>
      <p:sp>
        <p:nvSpPr>
          <p:cNvPr id="1095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2752E06-202E-45AE-AF03-B81DE5BD7030}" type="slidenum">
              <a:rPr lang="en-US" sz="1200">
                <a:latin typeface="Calibri" panose="020F0502020204030204" pitchFamily="34" charset="0"/>
              </a:rPr>
              <a:pPr algn="r" eaLnBrk="1" hangingPunct="1"/>
              <a:t>11</a:t>
            </a:fld>
            <a:endParaRPr lang="en-US" sz="1200">
              <a:latin typeface="Calibri" panose="020F0502020204030204" pitchFamily="34" charset="0"/>
            </a:endParaRPr>
          </a:p>
        </p:txBody>
      </p:sp>
      <p:sp>
        <p:nvSpPr>
          <p:cNvPr id="10957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957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GB" smtClean="0">
              <a:ea typeface="ＭＳ Ｐゴシック" panose="020B0600070205080204" pitchFamily="34" charset="-128"/>
            </a:endParaRPr>
          </a:p>
        </p:txBody>
      </p:sp>
    </p:spTree>
    <p:extLst>
      <p:ext uri="{BB962C8B-B14F-4D97-AF65-F5344CB8AC3E}">
        <p14:creationId xmlns:p14="http://schemas.microsoft.com/office/powerpoint/2010/main" val="30630512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160</a:t>
            </a:fld>
            <a:endParaRPr lang="en-GB" altLang="en-US"/>
          </a:p>
        </p:txBody>
      </p:sp>
    </p:spTree>
    <p:extLst>
      <p:ext uri="{BB962C8B-B14F-4D97-AF65-F5344CB8AC3E}">
        <p14:creationId xmlns:p14="http://schemas.microsoft.com/office/powerpoint/2010/main" val="7021562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161</a:t>
            </a:fld>
            <a:endParaRPr lang="en-US">
              <a:latin typeface="Calibri" panose="020F0502020204030204" pitchFamily="34" charset="0"/>
            </a:endParaRPr>
          </a:p>
        </p:txBody>
      </p:sp>
    </p:spTree>
    <p:extLst>
      <p:ext uri="{BB962C8B-B14F-4D97-AF65-F5344CB8AC3E}">
        <p14:creationId xmlns:p14="http://schemas.microsoft.com/office/powerpoint/2010/main" val="36073292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162</a:t>
            </a:fld>
            <a:endParaRPr lang="en-GB" altLang="en-US"/>
          </a:p>
        </p:txBody>
      </p:sp>
    </p:spTree>
    <p:extLst>
      <p:ext uri="{BB962C8B-B14F-4D97-AF65-F5344CB8AC3E}">
        <p14:creationId xmlns:p14="http://schemas.microsoft.com/office/powerpoint/2010/main" val="36464392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163</a:t>
            </a:fld>
            <a:endParaRPr lang="en-GB" altLang="en-US"/>
          </a:p>
        </p:txBody>
      </p:sp>
    </p:spTree>
    <p:extLst>
      <p:ext uri="{BB962C8B-B14F-4D97-AF65-F5344CB8AC3E}">
        <p14:creationId xmlns:p14="http://schemas.microsoft.com/office/powerpoint/2010/main" val="6944535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165</a:t>
            </a:fld>
            <a:endParaRPr lang="en-US">
              <a:latin typeface="Calibri" panose="020F0502020204030204" pitchFamily="34" charset="0"/>
            </a:endParaRPr>
          </a:p>
        </p:txBody>
      </p:sp>
    </p:spTree>
    <p:extLst>
      <p:ext uri="{BB962C8B-B14F-4D97-AF65-F5344CB8AC3E}">
        <p14:creationId xmlns:p14="http://schemas.microsoft.com/office/powerpoint/2010/main" val="8387759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166</a:t>
            </a:fld>
            <a:endParaRPr lang="en-US">
              <a:latin typeface="Calibri" panose="020F0502020204030204" pitchFamily="34" charset="0"/>
            </a:endParaRPr>
          </a:p>
        </p:txBody>
      </p:sp>
    </p:spTree>
    <p:extLst>
      <p:ext uri="{BB962C8B-B14F-4D97-AF65-F5344CB8AC3E}">
        <p14:creationId xmlns:p14="http://schemas.microsoft.com/office/powerpoint/2010/main" val="3250106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167</a:t>
            </a:fld>
            <a:endParaRPr lang="en-US">
              <a:latin typeface="Calibri" panose="020F0502020204030204" pitchFamily="34" charset="0"/>
            </a:endParaRPr>
          </a:p>
        </p:txBody>
      </p:sp>
    </p:spTree>
    <p:extLst>
      <p:ext uri="{BB962C8B-B14F-4D97-AF65-F5344CB8AC3E}">
        <p14:creationId xmlns:p14="http://schemas.microsoft.com/office/powerpoint/2010/main" val="3301169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168</a:t>
            </a:fld>
            <a:endParaRPr lang="en-US">
              <a:latin typeface="Calibri" panose="020F0502020204030204" pitchFamily="34" charset="0"/>
            </a:endParaRPr>
          </a:p>
        </p:txBody>
      </p:sp>
    </p:spTree>
    <p:extLst>
      <p:ext uri="{BB962C8B-B14F-4D97-AF65-F5344CB8AC3E}">
        <p14:creationId xmlns:p14="http://schemas.microsoft.com/office/powerpoint/2010/main" val="42660680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C07BE-A66F-4175-ACE4-56DB65E20C19}" type="slidenum">
              <a:rPr lang="en-US">
                <a:latin typeface="Calibri" panose="020F0502020204030204" pitchFamily="34" charset="0"/>
              </a:rPr>
              <a:pPr/>
              <a:t>169</a:t>
            </a:fld>
            <a:endParaRPr lang="en-US">
              <a:latin typeface="Calibri" panose="020F0502020204030204" pitchFamily="34" charset="0"/>
            </a:endParaRPr>
          </a:p>
        </p:txBody>
      </p:sp>
    </p:spTree>
    <p:extLst>
      <p:ext uri="{BB962C8B-B14F-4D97-AF65-F5344CB8AC3E}">
        <p14:creationId xmlns:p14="http://schemas.microsoft.com/office/powerpoint/2010/main" val="27955615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173</a:t>
            </a:fld>
            <a:endParaRPr lang="en-GB" altLang="en-US"/>
          </a:p>
        </p:txBody>
      </p:sp>
    </p:spTree>
    <p:extLst>
      <p:ext uri="{BB962C8B-B14F-4D97-AF65-F5344CB8AC3E}">
        <p14:creationId xmlns:p14="http://schemas.microsoft.com/office/powerpoint/2010/main" val="10888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EA2DAF-5EA8-48EB-B63A-A061A2AA258B}" type="slidenum">
              <a:rPr lang="en-GB" sz="1200">
                <a:latin typeface="Calibri" panose="020F0502020204030204" pitchFamily="34" charset="0"/>
              </a:rPr>
              <a:pPr/>
              <a:t>12</a:t>
            </a:fld>
            <a:endParaRPr lang="en-GB" sz="1200">
              <a:latin typeface="Calibri" panose="020F0502020204030204" pitchFamily="34" charset="0"/>
            </a:endParaRPr>
          </a:p>
        </p:txBody>
      </p:sp>
      <p:sp>
        <p:nvSpPr>
          <p:cNvPr id="1095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2752E06-202E-45AE-AF03-B81DE5BD7030}" type="slidenum">
              <a:rPr lang="en-US" sz="1200">
                <a:latin typeface="Calibri" panose="020F0502020204030204" pitchFamily="34" charset="0"/>
              </a:rPr>
              <a:pPr algn="r" eaLnBrk="1" hangingPunct="1"/>
              <a:t>12</a:t>
            </a:fld>
            <a:endParaRPr lang="en-US" sz="1200">
              <a:latin typeface="Calibri" panose="020F0502020204030204" pitchFamily="34" charset="0"/>
            </a:endParaRPr>
          </a:p>
        </p:txBody>
      </p:sp>
      <p:sp>
        <p:nvSpPr>
          <p:cNvPr id="10957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957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GB" smtClean="0">
              <a:ea typeface="ＭＳ Ｐゴシック" panose="020B0600070205080204" pitchFamily="34" charset="-128"/>
            </a:endParaRPr>
          </a:p>
        </p:txBody>
      </p:sp>
    </p:spTree>
    <p:extLst>
      <p:ext uri="{BB962C8B-B14F-4D97-AF65-F5344CB8AC3E}">
        <p14:creationId xmlns:p14="http://schemas.microsoft.com/office/powerpoint/2010/main" val="38257446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174</a:t>
            </a:fld>
            <a:endParaRPr lang="en-GB" altLang="en-US"/>
          </a:p>
        </p:txBody>
      </p:sp>
    </p:spTree>
    <p:extLst>
      <p:ext uri="{BB962C8B-B14F-4D97-AF65-F5344CB8AC3E}">
        <p14:creationId xmlns:p14="http://schemas.microsoft.com/office/powerpoint/2010/main" val="10387428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175</a:t>
            </a:fld>
            <a:endParaRPr lang="en-GB" altLang="en-US"/>
          </a:p>
        </p:txBody>
      </p:sp>
    </p:spTree>
    <p:extLst>
      <p:ext uri="{BB962C8B-B14F-4D97-AF65-F5344CB8AC3E}">
        <p14:creationId xmlns:p14="http://schemas.microsoft.com/office/powerpoint/2010/main" val="34125328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176</a:t>
            </a:fld>
            <a:endParaRPr lang="en-GB" altLang="en-US"/>
          </a:p>
        </p:txBody>
      </p:sp>
    </p:spTree>
    <p:extLst>
      <p:ext uri="{BB962C8B-B14F-4D97-AF65-F5344CB8AC3E}">
        <p14:creationId xmlns:p14="http://schemas.microsoft.com/office/powerpoint/2010/main" val="20221862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31A06-578D-4B99-8391-3743117CD9F6}" type="slidenum">
              <a:rPr lang="en-US"/>
              <a:pPr/>
              <a:t>177</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38628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180</a:t>
            </a:fld>
            <a:endParaRPr lang="en-GB" altLang="en-US"/>
          </a:p>
        </p:txBody>
      </p:sp>
    </p:spTree>
    <p:extLst>
      <p:ext uri="{BB962C8B-B14F-4D97-AF65-F5344CB8AC3E}">
        <p14:creationId xmlns:p14="http://schemas.microsoft.com/office/powerpoint/2010/main" val="15090967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181</a:t>
            </a:fld>
            <a:endParaRPr lang="en-GB" altLang="en-US"/>
          </a:p>
        </p:txBody>
      </p:sp>
    </p:spTree>
    <p:extLst>
      <p:ext uri="{BB962C8B-B14F-4D97-AF65-F5344CB8AC3E}">
        <p14:creationId xmlns:p14="http://schemas.microsoft.com/office/powerpoint/2010/main" val="41278390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182</a:t>
            </a:fld>
            <a:endParaRPr lang="en-GB" altLang="en-US"/>
          </a:p>
        </p:txBody>
      </p:sp>
    </p:spTree>
    <p:extLst>
      <p:ext uri="{BB962C8B-B14F-4D97-AF65-F5344CB8AC3E}">
        <p14:creationId xmlns:p14="http://schemas.microsoft.com/office/powerpoint/2010/main" val="22061938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183</a:t>
            </a:fld>
            <a:endParaRPr lang="en-GB" altLang="en-US"/>
          </a:p>
        </p:txBody>
      </p:sp>
    </p:spTree>
    <p:extLst>
      <p:ext uri="{BB962C8B-B14F-4D97-AF65-F5344CB8AC3E}">
        <p14:creationId xmlns:p14="http://schemas.microsoft.com/office/powerpoint/2010/main" val="35600532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184</a:t>
            </a:fld>
            <a:endParaRPr lang="en-GB" altLang="en-US"/>
          </a:p>
        </p:txBody>
      </p:sp>
    </p:spTree>
    <p:extLst>
      <p:ext uri="{BB962C8B-B14F-4D97-AF65-F5344CB8AC3E}">
        <p14:creationId xmlns:p14="http://schemas.microsoft.com/office/powerpoint/2010/main" val="2804535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86D7B60-4A4C-4699-B4DF-4227DB3AF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1C36055E-4FB7-4807-8C2A-B31C924E8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The European Union is a unique institution where Member States voluntarily cede national sovereignty in many areas to carry out common policies and governance in order to gain strength and the benefits from cooperation. </a:t>
            </a:r>
          </a:p>
          <a:p>
            <a:pPr algn="just"/>
            <a:endParaRPr lang="en-GB" altLang="en-US"/>
          </a:p>
          <a:p>
            <a:pPr algn="just"/>
            <a:r>
              <a:rPr lang="en-GB" altLang="en-US" b="1"/>
              <a:t>Single market:</a:t>
            </a:r>
            <a:r>
              <a:rPr lang="en-GB" altLang="en-US"/>
              <a:t> The Single Market refers to the EU as one territory without any internal borders or other regulatory obstacles to the free movement of goods and services. A functioning Single Market stimulates competition and trade, improves efficiency, raises quality, and helps cut prices. The European Single Market is one of the EU’s greatest achievements. It has fuelled economic growth and made the everyday life of European businesses and consumers easier. (SM of goods, SM of services, Digital SM, etc.)</a:t>
            </a:r>
          </a:p>
          <a:p>
            <a:pPr algn="just"/>
            <a:endParaRPr lang="en-GB" altLang="en-US"/>
          </a:p>
          <a:p>
            <a:pPr algn="just"/>
            <a:r>
              <a:rPr lang="en-GB" altLang="en-US" b="1"/>
              <a:t>Euro</a:t>
            </a:r>
            <a:r>
              <a:rPr lang="en-GB" altLang="en-US"/>
              <a:t>: The euro is the most tangible proof of European integration – the common currency in 19 out of 28 EU countries and used by some 338.6 million people every day. The euro was launched on 1 January 1999. Banknotes and coins were introduced on 1 January 2002. The benefits of the common currency are immediately obvious to anyone travelling abroad or shopping online on websites based in another EU country.</a:t>
            </a:r>
          </a:p>
          <a:p>
            <a:pPr algn="just"/>
            <a:r>
              <a:rPr lang="en-GB" altLang="en-US"/>
              <a:t>6 countries non-EU use the euro: Vatican, San Marino, Monaco, Andorra, Montenegro and Kosovo.</a:t>
            </a:r>
          </a:p>
          <a:p>
            <a:pPr algn="just"/>
            <a:endParaRPr lang="en-GB" altLang="en-US" b="1"/>
          </a:p>
          <a:p>
            <a:pPr algn="just"/>
            <a:r>
              <a:rPr lang="en-GB" altLang="en-US" b="1"/>
              <a:t>Schengen area</a:t>
            </a:r>
            <a:r>
              <a:rPr lang="en-GB" altLang="en-US"/>
              <a:t>: 26 members (22 from the EU, 4 non-EU (Norway, Iceland, Switzerland and Lichtenstein). 3 microstates are </a:t>
            </a:r>
            <a:r>
              <a:rPr lang="en-GB" altLang="en-US" i="1"/>
              <a:t>de facto</a:t>
            </a:r>
            <a:r>
              <a:rPr lang="en-GB" altLang="en-US"/>
              <a:t> members because they do not have borders (Monaco, Vatican and San Marino). 2 EU MS are not in the Schengen area: UK and Ireland. 4 EU MS are working on implementing the Schengen area rules to be full members: Cyprus, Croatia, Bulgaria and Romania.</a:t>
            </a:r>
          </a:p>
          <a:p>
            <a:pPr algn="just"/>
            <a:endParaRPr lang="en-GB" altLang="en-US"/>
          </a:p>
          <a:p>
            <a:r>
              <a:rPr lang="en-GB" altLang="en-US" b="1"/>
              <a:t>The EU has exclusive competences in:</a:t>
            </a:r>
          </a:p>
          <a:p>
            <a:r>
              <a:rPr lang="en-GB" altLang="en-US"/>
              <a:t>-Customs Union</a:t>
            </a:r>
          </a:p>
          <a:p>
            <a:r>
              <a:rPr lang="en-GB" altLang="en-US"/>
              <a:t>-Competition rules</a:t>
            </a:r>
          </a:p>
          <a:p>
            <a:r>
              <a:rPr lang="en-GB" altLang="en-US"/>
              <a:t>-Monetary policy for the Eurozone</a:t>
            </a:r>
          </a:p>
          <a:p>
            <a:r>
              <a:rPr lang="en-GB" altLang="en-US"/>
              <a:t>-Conservation of marine biology</a:t>
            </a:r>
          </a:p>
          <a:p>
            <a:r>
              <a:rPr lang="en-GB" altLang="en-US"/>
              <a:t>-Concluding international agreements</a:t>
            </a:r>
          </a:p>
          <a:p>
            <a:pPr algn="just"/>
            <a:endParaRPr lang="en-GB" altLang="en-US" b="1"/>
          </a:p>
        </p:txBody>
      </p:sp>
      <p:sp>
        <p:nvSpPr>
          <p:cNvPr id="59396" name="Slide Number Placeholder 3">
            <a:extLst>
              <a:ext uri="{FF2B5EF4-FFF2-40B4-BE49-F238E27FC236}">
                <a16:creationId xmlns:a16="http://schemas.microsoft.com/office/drawing/2014/main" id="{13CAF3D5-2E3A-42DE-B7A9-F0A58A4F5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D5ED06-EC82-40F4-8B45-19D1F2CFCC7E}" type="slidenum">
              <a:rPr lang="en-GB" altLang="en-US"/>
              <a:pPr/>
              <a:t>185</a:t>
            </a:fld>
            <a:endParaRPr lang="en-GB" altLang="en-US"/>
          </a:p>
        </p:txBody>
      </p:sp>
    </p:spTree>
    <p:extLst>
      <p:ext uri="{BB962C8B-B14F-4D97-AF65-F5344CB8AC3E}">
        <p14:creationId xmlns:p14="http://schemas.microsoft.com/office/powerpoint/2010/main" val="39587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D26249-DC79-4834-B52A-FD200CACFF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B16C74A9-1EDB-4F9A-A4F7-113AAB5E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6747AAD-AA07-4788-95E3-8F2478BABCD8}"/>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5" name="Alt Bilgi Yer Tutucusu 4">
            <a:extLst>
              <a:ext uri="{FF2B5EF4-FFF2-40B4-BE49-F238E27FC236}">
                <a16:creationId xmlns:a16="http://schemas.microsoft.com/office/drawing/2014/main" id="{3F49D88D-F264-4CF7-8F5D-46DA6EAD6AAD}"/>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D3FFB11D-6CD8-442B-A18E-D37AA074BEDE}"/>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52075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AC8E97-6737-4B8E-94FC-4788A3D0BAFB}"/>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ACF9BC3-670A-4130-88F2-FD3B1B88FBC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AE65035-D69C-417B-A3F3-4780B684E063}"/>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5" name="Alt Bilgi Yer Tutucusu 4">
            <a:extLst>
              <a:ext uri="{FF2B5EF4-FFF2-40B4-BE49-F238E27FC236}">
                <a16:creationId xmlns:a16="http://schemas.microsoft.com/office/drawing/2014/main" id="{78D6E29B-DC33-4FA9-AA6A-37DD4E48A668}"/>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F0326504-024A-4E66-A542-897973A77384}"/>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921299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35F809-E667-4C9D-8501-306F553E946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FF3BF65-58EB-4082-AFB9-3E420D3560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9D466FB-7C72-42C9-B895-26C82FF291E2}"/>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5" name="Alt Bilgi Yer Tutucusu 4">
            <a:extLst>
              <a:ext uri="{FF2B5EF4-FFF2-40B4-BE49-F238E27FC236}">
                <a16:creationId xmlns:a16="http://schemas.microsoft.com/office/drawing/2014/main" id="{B987B4EB-ECC2-4F71-A3FD-2E52C33A72F2}"/>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C485D53C-CA0C-44D0-83E8-8C7E0CEC94A2}"/>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98162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2" name="Straight Connector 1"/>
          <p:cNvCxnSpPr/>
          <p:nvPr userDrawn="1"/>
        </p:nvCxnSpPr>
        <p:spPr>
          <a:xfrm>
            <a:off x="1028701" y="736600"/>
            <a:ext cx="10079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userDrawn="1"/>
        </p:nvCxnSpPr>
        <p:spPr>
          <a:xfrm>
            <a:off x="1028701" y="6381750"/>
            <a:ext cx="1007956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15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109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DB781-9D2A-4F29-894D-93A72F62187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EF57D4-B176-4327-99BB-F172AB676B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4F29584-6A43-4CB7-A4A2-0525AC69EA73}"/>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5" name="Alt Bilgi Yer Tutucusu 4">
            <a:extLst>
              <a:ext uri="{FF2B5EF4-FFF2-40B4-BE49-F238E27FC236}">
                <a16:creationId xmlns:a16="http://schemas.microsoft.com/office/drawing/2014/main" id="{0100B6F4-C10C-45C5-95ED-E3D4BAF21CAB}"/>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581E342-1CA7-4254-A6ED-3A51E3F510AD}"/>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1817369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48BE1D-07E4-41C6-A3B1-C4466C2F2A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0A87413-462C-473D-874B-7D76A38D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7FD8207-0C03-4F77-A90D-F2AC77857147}"/>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5" name="Alt Bilgi Yer Tutucusu 4">
            <a:extLst>
              <a:ext uri="{FF2B5EF4-FFF2-40B4-BE49-F238E27FC236}">
                <a16:creationId xmlns:a16="http://schemas.microsoft.com/office/drawing/2014/main" id="{177BBCC6-BD24-48CE-AF79-37779CD4E490}"/>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1DC8562D-2B50-4D60-9A4C-D0DC7F447644}"/>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351797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99B4D6-D53B-4B0F-895A-45D2F03D2F6A}"/>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DF7B4E38-4702-4E30-AB94-934508CB25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60DD6A-9021-4A08-B72B-4165723E11B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3FBF2B70-0ACB-407B-B17A-7F7C501DC149}"/>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6" name="Alt Bilgi Yer Tutucusu 5">
            <a:extLst>
              <a:ext uri="{FF2B5EF4-FFF2-40B4-BE49-F238E27FC236}">
                <a16:creationId xmlns:a16="http://schemas.microsoft.com/office/drawing/2014/main" id="{62CDEFDE-4B28-44F9-A326-4F470BB50838}"/>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E30384F4-D3E3-476F-A23B-03FF8A366FDD}"/>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77657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E9318-3588-48E6-8334-BD76DBFEBAB5}"/>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16DD4D-3685-4BD3-8BEC-84AAEB18B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7A73F0-7C64-4BDC-87F4-BDCE5C495E4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38F48FBC-D2CE-49AC-8C35-480E07B9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D53F694-3E3F-416C-B209-897352ADD7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036EED1-8558-4167-A8B0-2A43F247B931}"/>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8" name="Alt Bilgi Yer Tutucusu 7">
            <a:extLst>
              <a:ext uri="{FF2B5EF4-FFF2-40B4-BE49-F238E27FC236}">
                <a16:creationId xmlns:a16="http://schemas.microsoft.com/office/drawing/2014/main" id="{CEA109B8-BAE7-4B65-84C2-8033A869A5BE}"/>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14F382F2-D53B-4949-8FF4-3F142B26FBF1}"/>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1891600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D4DE6-7B44-473A-A030-B47606F48D15}"/>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5D7A6E2-5475-45A4-8BEE-2C05A41B3C85}"/>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4" name="Alt Bilgi Yer Tutucusu 3">
            <a:extLst>
              <a:ext uri="{FF2B5EF4-FFF2-40B4-BE49-F238E27FC236}">
                <a16:creationId xmlns:a16="http://schemas.microsoft.com/office/drawing/2014/main" id="{3126765D-8C8C-4EEB-8AC0-D2AD5166AC14}"/>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6A83E1B8-0B64-4B6F-8155-CB9C21580311}"/>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1238889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62E7C7-54D3-4BC0-9B0E-FA9B0E67934B}"/>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3" name="Alt Bilgi Yer Tutucusu 2">
            <a:extLst>
              <a:ext uri="{FF2B5EF4-FFF2-40B4-BE49-F238E27FC236}">
                <a16:creationId xmlns:a16="http://schemas.microsoft.com/office/drawing/2014/main" id="{358DD294-C24D-4F58-BAF4-BBDD4731F01B}"/>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85BB24C4-DD3A-43A5-B722-41C2BFF710B8}"/>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380960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1955F7-D4A7-40A8-8838-C5EE74252C5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F9AC1CD-C9FA-4E2E-BC42-9BFDBDC46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EE0D77D6-5D1C-43BB-8BD1-3F6E8704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E013C8-3B53-4DFE-A0C0-FDE0E849B80F}"/>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6" name="Alt Bilgi Yer Tutucusu 5">
            <a:extLst>
              <a:ext uri="{FF2B5EF4-FFF2-40B4-BE49-F238E27FC236}">
                <a16:creationId xmlns:a16="http://schemas.microsoft.com/office/drawing/2014/main" id="{EFD76701-D34D-4848-A905-8035959AF8F0}"/>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27BCB4A-2B68-4384-9475-A42FAEA031A4}"/>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190705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3B0E4-45A7-4CF9-8FF5-95A94A888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0360AC6F-1F7B-4B4F-BB33-2626DF894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D44EDEAE-80DF-44F3-B882-8F75F6DAB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0CEB340-2D86-4F3C-8A00-00DD6557F7B1}"/>
              </a:ext>
            </a:extLst>
          </p:cNvPr>
          <p:cNvSpPr>
            <a:spLocks noGrp="1"/>
          </p:cNvSpPr>
          <p:nvPr>
            <p:ph type="dt" sz="half" idx="10"/>
          </p:nvPr>
        </p:nvSpPr>
        <p:spPr/>
        <p:txBody>
          <a:bodyPr/>
          <a:lstStyle/>
          <a:p>
            <a:fld id="{ADF13C65-2CAE-4187-AE14-6863B71E124C}" type="datetimeFigureOut">
              <a:rPr lang="en-US" smtClean="0"/>
              <a:t>1/27/2020</a:t>
            </a:fld>
            <a:endParaRPr lang="en-US"/>
          </a:p>
        </p:txBody>
      </p:sp>
      <p:sp>
        <p:nvSpPr>
          <p:cNvPr id="6" name="Alt Bilgi Yer Tutucusu 5">
            <a:extLst>
              <a:ext uri="{FF2B5EF4-FFF2-40B4-BE49-F238E27FC236}">
                <a16:creationId xmlns:a16="http://schemas.microsoft.com/office/drawing/2014/main" id="{61C690BF-8C9D-45AE-A679-969E4B4CD2BC}"/>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19116C5-A762-482D-BEFB-706BB4A26A3A}"/>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808808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40">
          <a:fgClr>
            <a:schemeClr val="bg2">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B58386F-85E5-4673-B5C1-1A881278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37AC9BE-F006-4412-8F72-E35207BB9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2B09855-7724-416E-B67A-E1FAF337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13C65-2CAE-4187-AE14-6863B71E124C}" type="datetimeFigureOut">
              <a:rPr lang="en-US" smtClean="0"/>
              <a:t>1/27/2020</a:t>
            </a:fld>
            <a:endParaRPr lang="en-US"/>
          </a:p>
        </p:txBody>
      </p:sp>
      <p:sp>
        <p:nvSpPr>
          <p:cNvPr id="5" name="Alt Bilgi Yer Tutucusu 4">
            <a:extLst>
              <a:ext uri="{FF2B5EF4-FFF2-40B4-BE49-F238E27FC236}">
                <a16:creationId xmlns:a16="http://schemas.microsoft.com/office/drawing/2014/main" id="{60105E09-D2F1-4CAF-A3A4-9BE5C3E0D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E24BABF6-151E-4958-BE48-83870F23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7A0F3-95FE-429E-A176-E1FF166D762C}" type="slidenum">
              <a:rPr lang="en-US" smtClean="0"/>
              <a:t>‹#›</a:t>
            </a:fld>
            <a:endParaRPr lang="en-US"/>
          </a:p>
        </p:txBody>
      </p:sp>
    </p:spTree>
    <p:extLst>
      <p:ext uri="{BB962C8B-B14F-4D97-AF65-F5344CB8AC3E}">
        <p14:creationId xmlns:p14="http://schemas.microsoft.com/office/powerpoint/2010/main" val="1900670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0.emf"/><Relationship Id="rId4" Type="http://schemas.openxmlformats.org/officeDocument/2006/relationships/package" Target="../embeddings/Microsoft_Word_Document.docx"/></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ec.europa.eu/research/participants/data/ref/other_eu_prog/cosme/guide/call/cosme-call-proposal-tour-15_en.pdf" TargetMode="External"/><Relationship Id="rId7"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eacea.ec.europa.eu/sites/eacea-site/files/userguides/eform_user_guide_version_media_ag_2018.pdf" TargetMode="External"/><Relationship Id="rId4" Type="http://schemas.openxmlformats.org/officeDocument/2006/relationships/hyperlink" Target="https://ec.europa.eu/research/participants/docs/h2020-funding-guide/grants/applying-for-funding/submit-proposals_en.htm"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3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image" Target="../media/image14.wmf"/></Relationships>
</file>

<file path=ppt/slides/_rels/slide14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hyperlink" Target="https://ec.europa.eu/research/participants/lfv/lfvSimulation.do"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ec.europa.eu/research/participants/data/ref/h2020/call" TargetMode="External"/><Relationship Id="rId5" Type="http://schemas.openxmlformats.org/officeDocument/2006/relationships/hyperlink" Target="https://ec.europa.eu/research/participants/data/ref/h2020/call_ptef/ef/2016-2017/h2020-call-ef-ria-ia-csa-2016-17_en.pdf" TargetMode="External"/><Relationship Id="rId4" Type="http://schemas.openxmlformats.org/officeDocument/2006/relationships/image" Target="../media/image144.png"/></Relationships>
</file>

<file path=ppt/slides/_rels/slide1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54.emf"/><Relationship Id="rId4" Type="http://schemas.openxmlformats.org/officeDocument/2006/relationships/package" Target="../embeddings/Microsoft_Excel_Worksheet.xlsx"/></Relationships>
</file>

<file path=ppt/slides/_rels/slide1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6.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59.emf"/></Relationships>
</file>

<file path=ppt/slides/_rels/slide18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hyperlink" Target="http://www.if4tm.kg.ac.rs/" TargetMode="External"/><Relationship Id="rId4" Type="http://schemas.openxmlformats.org/officeDocument/2006/relationships/image" Target="../media/image160.png"/></Relationships>
</file>

<file path=ppt/slides/_rels/slide18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www.if4tm.kg.ac.rs/" TargetMode="External"/><Relationship Id="rId4" Type="http://schemas.openxmlformats.org/officeDocument/2006/relationships/image" Target="../media/image161.png"/></Relationships>
</file>

<file path=ppt/slides/_rels/slide1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02.xml"/><Relationship Id="rId7" Type="http://schemas.openxmlformats.org/officeDocument/2006/relationships/image" Target="../media/image16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2.emf"/><Relationship Id="rId5" Type="http://schemas.openxmlformats.org/officeDocument/2006/relationships/package" Target="../embeddings/Microsoft_Word_Document1.docx"/><Relationship Id="rId4" Type="http://schemas.openxmlformats.org/officeDocument/2006/relationships/image" Target="../media/image158.jpeg"/></Relationships>
</file>

<file path=ppt/slides/_rels/slide18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1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hyperlink" Target="https://cloud.imi.europa.eu/web/eimi-ps" TargetMode="External"/><Relationship Id="rId3" Type="http://schemas.openxmlformats.org/officeDocument/2006/relationships/image" Target="../media/image158.jpeg"/><Relationship Id="rId7" Type="http://schemas.openxmlformats.org/officeDocument/2006/relationships/hyperlink" Target="https://www.nmp-partnersearch.eu/index.php"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hyperlink" Target="http://een.ec.europa.eu/tools/services/SearchCenter/Search/ProfileSimpleSearch" TargetMode="External"/><Relationship Id="rId5" Type="http://schemas.openxmlformats.org/officeDocument/2006/relationships/hyperlink" Target="http://www.ideal-ist.eu/partner-search" TargetMode="External"/><Relationship Id="rId4" Type="http://schemas.openxmlformats.org/officeDocument/2006/relationships/hyperlink" Target="https://ec.europa.eu/info/funding-tenders/opportunities/portal/screen/how-to-participate/partner-search" TargetMode="External"/></Relationships>
</file>

<file path=ppt/slides/_rels/slide199.xml.rels><?xml version="1.0" encoding="UTF-8" standalone="yes"?>
<Relationships xmlns="http://schemas.openxmlformats.org/package/2006/relationships"><Relationship Id="rId8" Type="http://schemas.openxmlformats.org/officeDocument/2006/relationships/hyperlink" Target="https://www.spire2030.eu/" TargetMode="External"/><Relationship Id="rId3" Type="http://schemas.openxmlformats.org/officeDocument/2006/relationships/image" Target="../media/image158.jpeg"/><Relationship Id="rId7" Type="http://schemas.openxmlformats.org/officeDocument/2006/relationships/hyperlink" Target="https://www.up2europe.eu/"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hyperlink" Target="http://eupartnersearch.com/Default.aspx" TargetMode="External"/><Relationship Id="rId5" Type="http://schemas.openxmlformats.org/officeDocument/2006/relationships/hyperlink" Target="https://www.net4society.eu/" TargetMode="External"/><Relationship Id="rId4" Type="http://schemas.openxmlformats.org/officeDocument/2006/relationships/hyperlink" Target="http://partnersearch.ncps-care.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8" Type="http://schemas.openxmlformats.org/officeDocument/2006/relationships/hyperlink" Target="http://www.sisnetwork.eu/about/partner-search/" TargetMode="External"/><Relationship Id="rId3" Type="http://schemas.openxmlformats.org/officeDocument/2006/relationships/image" Target="../media/image158.jpeg"/><Relationship Id="rId7" Type="http://schemas.openxmlformats.org/officeDocument/2006/relationships/hyperlink" Target="https://www.linkedin.com/"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hyperlink" Target="http://www.transport-ncps.net/" TargetMode="External"/><Relationship Id="rId5" Type="http://schemas.openxmlformats.org/officeDocument/2006/relationships/hyperlink" Target="http://www.partnersearch.c-energy2020.eu/" TargetMode="External"/><Relationship Id="rId4" Type="http://schemas.openxmlformats.org/officeDocument/2006/relationships/hyperlink" Target="http://www.ncp-biohorizon.net/profiles" TargetMode="External"/></Relationships>
</file>

<file path=ppt/slides/_rels/slide20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https://ec.europa.eu/europeaid/tags/framework-partnership-agreements_e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0.xml.rels><?xml version="1.0" encoding="UTF-8" standalone="yes"?>
<Relationships xmlns="http://schemas.openxmlformats.org/package/2006/relationships"><Relationship Id="rId3" Type="http://schemas.openxmlformats.org/officeDocument/2006/relationships/hyperlink" Target="https://ec.europa.eu/europeaid/tags/framework-partnership-agreements_en" TargetMode="External"/><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2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74.png"/></Relationships>
</file>

<file path=ppt/slides/_rels/slide21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1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c.europa.eu/info/funding-tenders_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ted.europa.eu/TED/main/HomePage.do"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hyperlink" Target="https://eacea.ec.europa.eu/europe-for-citizens_e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acea.ec.europa.eu/europe-for-citizens/funding/networks-towns-2020-round-1_en" TargetMode="External"/><Relationship Id="rId2" Type="http://schemas.openxmlformats.org/officeDocument/2006/relationships/hyperlink" Target="https://eacea.ec.europa.eu/europe-for-citizens/funding/civil-society-projects-2020_en" TargetMode="External"/><Relationship Id="rId1" Type="http://schemas.openxmlformats.org/officeDocument/2006/relationships/slideLayout" Target="../slideLayouts/slideLayout2.xml"/><Relationship Id="rId6" Type="http://schemas.openxmlformats.org/officeDocument/2006/relationships/hyperlink" Target="https://eacea.ec.europa.eu/europe-for-citizens/funding/networks-towns-2019-round-2_en" TargetMode="External"/><Relationship Id="rId5" Type="http://schemas.openxmlformats.org/officeDocument/2006/relationships/hyperlink" Target="https://eacea.ec.europa.eu/europe-for-citizens/funding/town-twinning-2020-round-1_en" TargetMode="External"/><Relationship Id="rId4" Type="http://schemas.openxmlformats.org/officeDocument/2006/relationships/hyperlink" Target="https://eacea.ec.europa.eu/europe-for-citizens/funding/european-remembrance-2020_e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ebgate.ec.europa.eu/cas/eim/external/register.cgi" TargetMode="External"/><Relationship Id="rId2" Type="http://schemas.openxmlformats.org/officeDocument/2006/relationships/hyperlink" Target="https://ec.europa.eu/info/funding-tenders/opportunities/portal/screen/how-to-participate/partner-search" TargetMode="Externa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hyperlink" Target="https://ec.europa.eu/info/funding-tenders/opportunities/portal/screen/how-to-participate/participant-registe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hyperlink" Target="https://webgate.ec.europa.eu/cas/eim/external/register.cgi" TargetMode="External"/><Relationship Id="rId4" Type="http://schemas.openxmlformats.org/officeDocument/2006/relationships/hyperlink" Target="https://webgate.ec.europa.eu/fpfis/wikis/display/NAITDOC/EU+Login+-+European+Commission+Authentication+Servic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eacea.ec.europa.eu/documents/eforms_en" TargetMode="Externa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ebgate.ec.europa.eu/erasmus-applications/screen/home" TargetMode="Externa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fif"/><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8" Type="http://schemas.openxmlformats.org/officeDocument/2006/relationships/hyperlink" Target="https://ec.europa.eu/research/participants/data/support/sep_usermanual.pdf#page=75&amp;zoom=100,0,357" TargetMode="External"/><Relationship Id="rId3" Type="http://schemas.openxmlformats.org/officeDocument/2006/relationships/hyperlink" Target="https://ec.europa.eu/info/funding-tenders/opportunities/portal/screen/home" TargetMode="External"/><Relationship Id="rId7"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hyperlink" Target="https://ec.europa.eu/info/funding-tenders/opportunities/portal/screen/home" TargetMode="External"/><Relationship Id="rId7" Type="http://schemas.openxmlformats.org/officeDocument/2006/relationships/hyperlink" Target="https://webgate.ec.europa.eu/fpfis/wikis/pages/viewpage.action?pageId=311133198"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hyperlink" Target="https://ec.europa.eu/research/participants/urf/registration/research"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1ILgZ-iarKE&amp;feature=youtu.be" TargetMode="External"/><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tiff"/></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C1C3BBB-35B9-48EC-A8CE-659B69F51331}"/>
              </a:ext>
            </a:extLst>
          </p:cNvPr>
          <p:cNvSpPr/>
          <p:nvPr/>
        </p:nvSpPr>
        <p:spPr>
          <a:xfrm>
            <a:off x="0" y="1765339"/>
            <a:ext cx="7597679" cy="3693319"/>
          </a:xfrm>
          <a:prstGeom prst="rect">
            <a:avLst/>
          </a:prstGeom>
        </p:spPr>
        <p:txBody>
          <a:bodyPr wrap="square">
            <a:spAutoFit/>
          </a:bodyPr>
          <a:lstStyle/>
          <a:p>
            <a:pPr algn="ctr"/>
            <a:r>
              <a:rPr lang="en-US" sz="5600" dirty="0">
                <a:solidFill>
                  <a:srgbClr val="1A3F6D"/>
                </a:solidFill>
              </a:rPr>
              <a:t>MODULE </a:t>
            </a:r>
            <a:r>
              <a:rPr lang="en-US" sz="6600" dirty="0" smtClean="0">
                <a:solidFill>
                  <a:srgbClr val="1A3F6D"/>
                </a:solidFill>
              </a:rPr>
              <a:t>1</a:t>
            </a:r>
            <a:r>
              <a:rPr lang="en-US" sz="5600" dirty="0" smtClean="0">
                <a:solidFill>
                  <a:srgbClr val="1A3F6D"/>
                </a:solidFill>
              </a:rPr>
              <a:t>:</a:t>
            </a:r>
            <a:endParaRPr lang="en-US" sz="5600" dirty="0">
              <a:solidFill>
                <a:srgbClr val="1A3F6D"/>
              </a:solidFill>
            </a:endParaRPr>
          </a:p>
          <a:p>
            <a:pPr algn="ctr"/>
            <a:r>
              <a:rPr lang="tr-TR" sz="5600" dirty="0" smtClean="0">
                <a:solidFill>
                  <a:srgbClr val="1A3F6D"/>
                </a:solidFill>
              </a:rPr>
              <a:t>PROJECT </a:t>
            </a:r>
            <a:r>
              <a:rPr lang="en-US" sz="5600" dirty="0" smtClean="0">
                <a:solidFill>
                  <a:srgbClr val="1A3F6D"/>
                </a:solidFill>
              </a:rPr>
              <a:t>PREPARATION</a:t>
            </a:r>
          </a:p>
          <a:p>
            <a:pPr algn="ctr"/>
            <a:r>
              <a:rPr lang="en-US" sz="5600" dirty="0" smtClean="0">
                <a:solidFill>
                  <a:srgbClr val="1A3F6D"/>
                </a:solidFill>
              </a:rPr>
              <a:t>“From idea to realization”</a:t>
            </a:r>
            <a:r>
              <a:rPr lang="tr-TR" sz="5600" dirty="0" smtClean="0">
                <a:solidFill>
                  <a:srgbClr val="1A3F6D"/>
                </a:solidFill>
              </a:rPr>
              <a:t> </a:t>
            </a:r>
            <a:endParaRPr lang="en-GB" sz="5600" dirty="0">
              <a:solidFill>
                <a:srgbClr val="1A3F6D"/>
              </a:solidFill>
            </a:endParaRPr>
          </a:p>
        </p:txBody>
      </p:sp>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8A52FC74-8D8D-4C61-AAA0-C7A3B1799C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7679" y="2109354"/>
            <a:ext cx="4082829" cy="36368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668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135082" y="372664"/>
            <a:ext cx="11414767" cy="4862870"/>
          </a:xfrm>
          <a:prstGeom prst="rect">
            <a:avLst/>
          </a:prstGeom>
        </p:spPr>
        <p:txBody>
          <a:bodyPr wrap="square">
            <a:spAutoFit/>
          </a:bodyPr>
          <a:lstStyle/>
          <a:p>
            <a:pPr lvl="1" algn="just"/>
            <a:endParaRPr lang="tr-TR" sz="2000" dirty="0"/>
          </a:p>
          <a:p>
            <a:pPr lvl="1" algn="just"/>
            <a:r>
              <a:rPr lang="en-US" sz="2000" dirty="0"/>
              <a:t>In order to test the strength of the project idea, you could carry out the following activities:</a:t>
            </a:r>
          </a:p>
          <a:p>
            <a:pPr marL="800100" lvl="1" indent="-342900" algn="just">
              <a:buFont typeface="Arial" panose="020B0604020202020204" pitchFamily="34" charset="0"/>
              <a:buChar char="•"/>
            </a:pPr>
            <a:endParaRPr lang="en-US" sz="2000" dirty="0"/>
          </a:p>
          <a:p>
            <a:pPr marL="800100" lvl="1" indent="-342900" algn="just">
              <a:buFont typeface="Arial" panose="020B0604020202020204" pitchFamily="34" charset="0"/>
              <a:buChar char="•"/>
            </a:pPr>
            <a:r>
              <a:rPr lang="en-US" sz="2000" dirty="0"/>
              <a:t>Background research and review of existing studies, with particular focus on target groups’ </a:t>
            </a:r>
            <a:r>
              <a:rPr lang="tr-TR" sz="2000" dirty="0"/>
              <a:t>	</a:t>
            </a:r>
            <a:r>
              <a:rPr lang="en-US" sz="2000" dirty="0"/>
              <a:t>needs and the identification of gaps in existing services/products, as well as thematic gaps </a:t>
            </a:r>
            <a:r>
              <a:rPr lang="tr-TR" sz="2000" dirty="0"/>
              <a:t>	</a:t>
            </a:r>
            <a:r>
              <a:rPr lang="en-US" sz="2000" dirty="0"/>
              <a:t>identified by the </a:t>
            </a:r>
            <a:r>
              <a:rPr lang="en-US" sz="2000" dirty="0" err="1"/>
              <a:t>programmes</a:t>
            </a:r>
            <a:r>
              <a:rPr lang="en-US" sz="2000" dirty="0"/>
              <a:t>.</a:t>
            </a:r>
          </a:p>
          <a:p>
            <a:pPr marL="800100" lvl="1" indent="-342900" algn="just">
              <a:buFont typeface="Arial" panose="020B0604020202020204" pitchFamily="34" charset="0"/>
              <a:buChar char="•"/>
            </a:pPr>
            <a:r>
              <a:rPr lang="en-US" sz="2000" dirty="0" smtClean="0"/>
              <a:t>Check </a:t>
            </a:r>
            <a:r>
              <a:rPr lang="en-US" sz="2000" dirty="0"/>
              <a:t>complementarity and duplication compared to previously funded projects: ideas should complement (and not duplicate) other projects being carried out in the </a:t>
            </a:r>
            <a:r>
              <a:rPr lang="en-US" sz="2000" dirty="0" err="1"/>
              <a:t>programme</a:t>
            </a:r>
            <a:r>
              <a:rPr lang="en-US" sz="2000" dirty="0"/>
              <a:t> </a:t>
            </a:r>
            <a:r>
              <a:rPr lang="en-US" sz="2000" dirty="0" smtClean="0"/>
              <a:t>area.</a:t>
            </a:r>
            <a:endParaRPr lang="en-GB" sz="2000" dirty="0"/>
          </a:p>
          <a:p>
            <a:pPr marL="800100" lvl="1" indent="-342900" algn="just">
              <a:buFont typeface="Arial" panose="020B0604020202020204" pitchFamily="34" charset="0"/>
              <a:buChar char="•"/>
            </a:pPr>
            <a:r>
              <a:rPr lang="en-US" sz="2000" dirty="0" smtClean="0"/>
              <a:t>If </a:t>
            </a:r>
            <a:r>
              <a:rPr lang="en-US" sz="2000" dirty="0"/>
              <a:t>possible, pilot the project idea (or parts of the project idea) in order to identify any potential weaknesses or areas where the project idea can be further </a:t>
            </a:r>
            <a:r>
              <a:rPr lang="en-US" sz="2000" dirty="0" smtClean="0"/>
              <a:t>strengthened.</a:t>
            </a:r>
            <a:endParaRPr lang="en-GB" sz="2000" dirty="0"/>
          </a:p>
          <a:p>
            <a:pPr marL="800100" lvl="1" indent="-342900" algn="just">
              <a:buFont typeface="Arial" panose="020B0604020202020204" pitchFamily="34" charset="0"/>
              <a:buChar char="•"/>
            </a:pPr>
            <a:r>
              <a:rPr lang="tr-TR" sz="2000" dirty="0" smtClean="0"/>
              <a:t>Project </a:t>
            </a:r>
            <a:r>
              <a:rPr lang="tr-TR" sz="2000" dirty="0"/>
              <a:t>Idea </a:t>
            </a:r>
            <a:r>
              <a:rPr lang="en-US" sz="2000" dirty="0"/>
              <a:t>should be consulted regularly for advice and feedback on the idea, and for partnership development. These clarifications contribute to a better understanding for both project developers and </a:t>
            </a:r>
            <a:r>
              <a:rPr lang="en-US" sz="2000" dirty="0" err="1"/>
              <a:t>programme</a:t>
            </a:r>
            <a:r>
              <a:rPr lang="en-US" sz="2000" dirty="0"/>
              <a:t> </a:t>
            </a:r>
            <a:r>
              <a:rPr lang="en-US" sz="2000" dirty="0" smtClean="0"/>
              <a:t>management.</a:t>
            </a:r>
            <a:endParaRPr lang="en-US" sz="2000" dirty="0"/>
          </a:p>
          <a:p>
            <a:pPr lvl="1"/>
            <a:endParaRPr lang="tr-TR" sz="2000" dirty="0"/>
          </a:p>
          <a:p>
            <a:pPr lvl="1">
              <a:lnSpc>
                <a:spcPct val="150000"/>
              </a:lnSpc>
            </a:pPr>
            <a:endParaRPr lang="en-GB" sz="2000" dirty="0"/>
          </a:p>
        </p:txBody>
      </p:sp>
      <p:pic>
        <p:nvPicPr>
          <p:cNvPr id="4" name="Picture 2" descr="Related image">
            <a:extLst>
              <a:ext uri="{FF2B5EF4-FFF2-40B4-BE49-F238E27FC236}">
                <a16:creationId xmlns:a16="http://schemas.microsoft.com/office/drawing/2014/main" id="{CF12913A-EEFD-49A3-A954-5BC369448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2747" y="5054872"/>
            <a:ext cx="1870229" cy="1168893"/>
          </a:xfrm>
          <a:prstGeom prst="rect">
            <a:avLst/>
          </a:prstGeom>
          <a:ln w="228600" cap="sq" cmpd="thickThin">
            <a:solidFill>
              <a:schemeClr val="accent5">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10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a:extLst>
              <a:ext uri="{FF2B5EF4-FFF2-40B4-BE49-F238E27FC236}">
                <a16:creationId xmlns:a16="http://schemas.microsoft.com/office/drawing/2014/main" id="{D0F66082-86B0-45B9-B776-73840B70246A}"/>
              </a:ext>
            </a:extLst>
          </p:cNvPr>
          <p:cNvGraphicFramePr>
            <a:graphicFrameLocks noGrp="1"/>
          </p:cNvGraphicFramePr>
          <p:nvPr>
            <p:extLst/>
          </p:nvPr>
        </p:nvGraphicFramePr>
        <p:xfrm>
          <a:off x="2524994" y="955963"/>
          <a:ext cx="8270252" cy="3608776"/>
        </p:xfrm>
        <a:graphic>
          <a:graphicData uri="http://schemas.openxmlformats.org/drawingml/2006/table">
            <a:tbl>
              <a:tblPr/>
              <a:tblGrid>
                <a:gridCol w="1077324">
                  <a:extLst>
                    <a:ext uri="{9D8B030D-6E8A-4147-A177-3AD203B41FA5}">
                      <a16:colId xmlns:a16="http://schemas.microsoft.com/office/drawing/2014/main" val="424066775"/>
                    </a:ext>
                  </a:extLst>
                </a:gridCol>
                <a:gridCol w="1386529">
                  <a:extLst>
                    <a:ext uri="{9D8B030D-6E8A-4147-A177-3AD203B41FA5}">
                      <a16:colId xmlns:a16="http://schemas.microsoft.com/office/drawing/2014/main" val="4293182283"/>
                    </a:ext>
                  </a:extLst>
                </a:gridCol>
                <a:gridCol w="1386529">
                  <a:extLst>
                    <a:ext uri="{9D8B030D-6E8A-4147-A177-3AD203B41FA5}">
                      <a16:colId xmlns:a16="http://schemas.microsoft.com/office/drawing/2014/main" val="733362817"/>
                    </a:ext>
                  </a:extLst>
                </a:gridCol>
                <a:gridCol w="1387509">
                  <a:extLst>
                    <a:ext uri="{9D8B030D-6E8A-4147-A177-3AD203B41FA5}">
                      <a16:colId xmlns:a16="http://schemas.microsoft.com/office/drawing/2014/main" val="1204531920"/>
                    </a:ext>
                  </a:extLst>
                </a:gridCol>
                <a:gridCol w="1247583">
                  <a:extLst>
                    <a:ext uri="{9D8B030D-6E8A-4147-A177-3AD203B41FA5}">
                      <a16:colId xmlns:a16="http://schemas.microsoft.com/office/drawing/2014/main" val="3522996655"/>
                    </a:ext>
                  </a:extLst>
                </a:gridCol>
                <a:gridCol w="892389">
                  <a:extLst>
                    <a:ext uri="{9D8B030D-6E8A-4147-A177-3AD203B41FA5}">
                      <a16:colId xmlns:a16="http://schemas.microsoft.com/office/drawing/2014/main" val="187068027"/>
                    </a:ext>
                  </a:extLst>
                </a:gridCol>
                <a:gridCol w="892389">
                  <a:extLst>
                    <a:ext uri="{9D8B030D-6E8A-4147-A177-3AD203B41FA5}">
                      <a16:colId xmlns:a16="http://schemas.microsoft.com/office/drawing/2014/main" val="2238284433"/>
                    </a:ext>
                  </a:extLst>
                </a:gridCol>
              </a:tblGrid>
              <a:tr h="1229338">
                <a:tc>
                  <a:txBody>
                    <a:bodyPr/>
                    <a:lstStyle/>
                    <a:p>
                      <a:pPr marL="21590" algn="ctr">
                        <a:lnSpc>
                          <a:spcPct val="115000"/>
                        </a:lnSpc>
                        <a:spcAft>
                          <a:spcPts val="600"/>
                        </a:spcAft>
                      </a:pP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Work</a:t>
                      </a: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 package No</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Work Package Title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ctr">
                        <a:lnSpc>
                          <a:spcPct val="115000"/>
                        </a:lnSpc>
                        <a:spcAft>
                          <a:spcPts val="600"/>
                        </a:spcAft>
                      </a:pP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Lead Participant No</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Lead Participant Short Name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Person-Months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Start Month</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End month</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365912"/>
                  </a:ext>
                </a:extLst>
              </a:tr>
              <a:tr h="392171">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997838"/>
                  </a:ext>
                </a:extLst>
              </a:tr>
              <a:tr h="392171">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731465"/>
                  </a:ext>
                </a:extLst>
              </a:tr>
              <a:tr h="392171">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462882"/>
                  </a:ext>
                </a:extLst>
              </a:tr>
              <a:tr h="392171">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963174"/>
                  </a:ext>
                </a:extLst>
              </a:tr>
              <a:tr h="810754">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Total person- months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1590" algn="just">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1590" algn="just">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42297178"/>
                  </a:ext>
                </a:extLst>
              </a:tr>
            </a:tbl>
          </a:graphicData>
        </a:graphic>
      </p:graphicFrame>
      <p:sp>
        <p:nvSpPr>
          <p:cNvPr id="6" name="Dikdörtgen 5">
            <a:extLst>
              <a:ext uri="{FF2B5EF4-FFF2-40B4-BE49-F238E27FC236}">
                <a16:creationId xmlns:a16="http://schemas.microsoft.com/office/drawing/2014/main" id="{26EA5ED3-BA98-4EF3-A940-09F0B94B7414}"/>
              </a:ext>
            </a:extLst>
          </p:cNvPr>
          <p:cNvSpPr/>
          <p:nvPr/>
        </p:nvSpPr>
        <p:spPr>
          <a:xfrm>
            <a:off x="145473" y="1766455"/>
            <a:ext cx="2129632" cy="1384995"/>
          </a:xfrm>
          <a:prstGeom prst="rect">
            <a:avLst/>
          </a:prstGeom>
        </p:spPr>
        <p:txBody>
          <a:bodyPr wrap="square">
            <a:spAutoFit/>
          </a:bodyPr>
          <a:lstStyle/>
          <a:p>
            <a:pPr algn="ctr"/>
            <a:r>
              <a:rPr lang="en-US" sz="2800" dirty="0">
                <a:solidFill>
                  <a:schemeClr val="accent5">
                    <a:lumMod val="50000"/>
                  </a:schemeClr>
                </a:solidFill>
              </a:rPr>
              <a:t>List of work packages</a:t>
            </a:r>
            <a:r>
              <a:rPr lang="tr-TR" sz="2800" dirty="0">
                <a:solidFill>
                  <a:schemeClr val="accent5">
                    <a:lumMod val="50000"/>
                  </a:schemeClr>
                </a:solidFill>
              </a:rPr>
              <a:t> </a:t>
            </a:r>
          </a:p>
          <a:p>
            <a:pPr algn="ctr"/>
            <a:r>
              <a:rPr lang="tr-TR" sz="2800" dirty="0">
                <a:solidFill>
                  <a:schemeClr val="accent5">
                    <a:lumMod val="50000"/>
                  </a:schemeClr>
                </a:solidFill>
              </a:rPr>
              <a:t>(</a:t>
            </a:r>
            <a:r>
              <a:rPr lang="tr-TR" sz="2800" dirty="0" err="1">
                <a:solidFill>
                  <a:schemeClr val="accent5">
                    <a:lumMod val="50000"/>
                  </a:schemeClr>
                </a:solidFill>
              </a:rPr>
              <a:t>H2020</a:t>
            </a:r>
            <a:r>
              <a:rPr lang="tr-TR" sz="2800" dirty="0">
                <a:solidFill>
                  <a:schemeClr val="accent5">
                    <a:lumMod val="50000"/>
                  </a:schemeClr>
                </a:solidFill>
              </a:rPr>
              <a:t>)</a:t>
            </a:r>
            <a:r>
              <a:rPr lang="en-US" sz="2800" dirty="0">
                <a:solidFill>
                  <a:schemeClr val="accent5">
                    <a:lumMod val="50000"/>
                  </a:schemeClr>
                </a:solidFill>
              </a:rPr>
              <a:t> </a:t>
            </a:r>
          </a:p>
        </p:txBody>
      </p:sp>
      <p:sp>
        <p:nvSpPr>
          <p:cNvPr id="8" name="Konuşma Balonu: Oval 7">
            <a:extLst>
              <a:ext uri="{FF2B5EF4-FFF2-40B4-BE49-F238E27FC236}">
                <a16:creationId xmlns:a16="http://schemas.microsoft.com/office/drawing/2014/main" id="{6EF6BC53-C627-40B5-9C08-778A3578B535}"/>
              </a:ext>
            </a:extLst>
          </p:cNvPr>
          <p:cNvSpPr/>
          <p:nvPr/>
        </p:nvSpPr>
        <p:spPr>
          <a:xfrm>
            <a:off x="4533176" y="4010573"/>
            <a:ext cx="3435658" cy="1564087"/>
          </a:xfrm>
          <a:prstGeom prst="wedgeEllipseCallout">
            <a:avLst/>
          </a:prstGeom>
          <a:solidFill>
            <a:schemeClr val="tx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kdörtgen 6">
            <a:extLst>
              <a:ext uri="{FF2B5EF4-FFF2-40B4-BE49-F238E27FC236}">
                <a16:creationId xmlns:a16="http://schemas.microsoft.com/office/drawing/2014/main" id="{BD378591-4584-4109-AB48-597961EFFE85}"/>
              </a:ext>
            </a:extLst>
          </p:cNvPr>
          <p:cNvSpPr/>
          <p:nvPr/>
        </p:nvSpPr>
        <p:spPr>
          <a:xfrm>
            <a:off x="4707417" y="4469452"/>
            <a:ext cx="3087177" cy="646331"/>
          </a:xfrm>
          <a:prstGeom prst="rect">
            <a:avLst/>
          </a:prstGeom>
        </p:spPr>
        <p:txBody>
          <a:bodyPr wrap="square">
            <a:spAutoFit/>
          </a:bodyPr>
          <a:lstStyle/>
          <a:p>
            <a:pPr algn="ctr"/>
            <a:r>
              <a:rPr lang="en-US" dirty="0">
                <a:solidFill>
                  <a:schemeClr val="bg1"/>
                </a:solidFill>
              </a:rPr>
              <a:t>Define WP leaders, resources and timing</a:t>
            </a:r>
          </a:p>
        </p:txBody>
      </p:sp>
      <p:pic>
        <p:nvPicPr>
          <p:cNvPr id="9" name="Resim 8">
            <a:extLst>
              <a:ext uri="{FF2B5EF4-FFF2-40B4-BE49-F238E27FC236}">
                <a16:creationId xmlns:a16="http://schemas.microsoft.com/office/drawing/2014/main" id="{DCADB8D1-293C-4473-862C-B4C02D4F9BDE}"/>
              </a:ext>
            </a:extLst>
          </p:cNvPr>
          <p:cNvPicPr>
            <a:picLocks noChangeAspect="1"/>
          </p:cNvPicPr>
          <p:nvPr/>
        </p:nvPicPr>
        <p:blipFill>
          <a:blip r:embed="rId2"/>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1728110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052513"/>
            <a:ext cx="8569325" cy="44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1981200" y="277813"/>
            <a:ext cx="8686800" cy="703262"/>
          </a:xfrm>
        </p:spPr>
        <p:txBody>
          <a:bodyPr/>
          <a:lstStyle/>
          <a:p>
            <a:pPr eaLnBrk="1" hangingPunct="1"/>
            <a:r>
              <a:rPr lang="en-GB" sz="3800" b="1" dirty="0"/>
              <a:t>Implementation</a:t>
            </a:r>
            <a:r>
              <a:rPr lang="sr-Latn-CS" sz="3800" dirty="0"/>
              <a:t> - </a:t>
            </a:r>
            <a:r>
              <a:rPr lang="en-GB" sz="3800" b="1" dirty="0"/>
              <a:t>Work packages</a:t>
            </a:r>
            <a:r>
              <a:rPr lang="sr-Latn-CS" sz="3800" dirty="0"/>
              <a:t> </a:t>
            </a:r>
          </a:p>
        </p:txBody>
      </p:sp>
    </p:spTree>
    <p:extLst>
      <p:ext uri="{BB962C8B-B14F-4D97-AF65-F5344CB8AC3E}">
        <p14:creationId xmlns:p14="http://schemas.microsoft.com/office/powerpoint/2010/main" val="1408513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7813"/>
            <a:ext cx="8686800" cy="703262"/>
          </a:xfrm>
        </p:spPr>
        <p:txBody>
          <a:bodyPr/>
          <a:lstStyle/>
          <a:p>
            <a:pPr eaLnBrk="1" hangingPunct="1"/>
            <a:r>
              <a:rPr lang="en-GB" sz="3800" b="1" dirty="0"/>
              <a:t>Implementation</a:t>
            </a:r>
            <a:r>
              <a:rPr lang="sr-Latn-CS" sz="3800" dirty="0"/>
              <a:t> - </a:t>
            </a:r>
            <a:r>
              <a:rPr lang="en-GB" sz="3800" b="1" dirty="0"/>
              <a:t>Work packages</a:t>
            </a:r>
            <a:r>
              <a:rPr lang="sr-Latn-CS" sz="3800" dirty="0"/>
              <a:t> </a:t>
            </a:r>
          </a:p>
        </p:txBody>
      </p:sp>
      <p:pic>
        <p:nvPicPr>
          <p:cNvPr id="13315" name="Picture 0" descr="era slika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341439"/>
            <a:ext cx="7127875"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309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6EA5ED3-BA98-4EF3-A940-09F0B94B7414}"/>
              </a:ext>
            </a:extLst>
          </p:cNvPr>
          <p:cNvSpPr/>
          <p:nvPr/>
        </p:nvSpPr>
        <p:spPr>
          <a:xfrm>
            <a:off x="299236" y="1963531"/>
            <a:ext cx="2009416" cy="1815882"/>
          </a:xfrm>
          <a:prstGeom prst="rect">
            <a:avLst/>
          </a:prstGeom>
        </p:spPr>
        <p:txBody>
          <a:bodyPr wrap="square">
            <a:spAutoFit/>
          </a:bodyPr>
          <a:lstStyle/>
          <a:p>
            <a:pPr algn="ctr"/>
            <a:r>
              <a:rPr lang="en-US" sz="2800" dirty="0">
                <a:solidFill>
                  <a:schemeClr val="accent5">
                    <a:lumMod val="50000"/>
                  </a:schemeClr>
                </a:solidFill>
              </a:rPr>
              <a:t>Work package description</a:t>
            </a:r>
            <a:endParaRPr lang="tr-TR" sz="2800" dirty="0">
              <a:solidFill>
                <a:schemeClr val="accent5">
                  <a:lumMod val="50000"/>
                </a:schemeClr>
              </a:solidFill>
            </a:endParaRPr>
          </a:p>
          <a:p>
            <a:pPr algn="ctr"/>
            <a:r>
              <a:rPr lang="tr-TR" sz="2800" dirty="0">
                <a:solidFill>
                  <a:schemeClr val="accent5">
                    <a:lumMod val="50000"/>
                  </a:schemeClr>
                </a:solidFill>
              </a:rPr>
              <a:t>(</a:t>
            </a:r>
            <a:r>
              <a:rPr lang="tr-TR" sz="2800" dirty="0" err="1">
                <a:solidFill>
                  <a:schemeClr val="accent5">
                    <a:lumMod val="50000"/>
                  </a:schemeClr>
                </a:solidFill>
              </a:rPr>
              <a:t>H2020</a:t>
            </a:r>
            <a:r>
              <a:rPr lang="tr-TR" sz="2800" dirty="0">
                <a:solidFill>
                  <a:schemeClr val="accent5">
                    <a:lumMod val="50000"/>
                  </a:schemeClr>
                </a:solidFill>
              </a:rPr>
              <a:t>)</a:t>
            </a:r>
            <a:r>
              <a:rPr lang="en-US" sz="2800" dirty="0">
                <a:solidFill>
                  <a:schemeClr val="accent5">
                    <a:lumMod val="50000"/>
                  </a:schemeClr>
                </a:solidFill>
              </a:rPr>
              <a:t> </a:t>
            </a:r>
          </a:p>
        </p:txBody>
      </p:sp>
      <p:pic>
        <p:nvPicPr>
          <p:cNvPr id="9" name="Resim 8">
            <a:extLst>
              <a:ext uri="{FF2B5EF4-FFF2-40B4-BE49-F238E27FC236}">
                <a16:creationId xmlns:a16="http://schemas.microsoft.com/office/drawing/2014/main" id="{42C92BBD-1C99-42C0-AF2B-7BBB2F111138}"/>
              </a:ext>
            </a:extLst>
          </p:cNvPr>
          <p:cNvPicPr>
            <a:picLocks noChangeAspect="1"/>
          </p:cNvPicPr>
          <p:nvPr/>
        </p:nvPicPr>
        <p:blipFill>
          <a:blip r:embed="rId2"/>
          <a:stretch>
            <a:fillRect/>
          </a:stretch>
        </p:blipFill>
        <p:spPr>
          <a:xfrm>
            <a:off x="2482893" y="132357"/>
            <a:ext cx="5300073" cy="6520059"/>
          </a:xfrm>
          <a:prstGeom prst="rect">
            <a:avLst/>
          </a:prstGeom>
        </p:spPr>
      </p:pic>
      <p:sp>
        <p:nvSpPr>
          <p:cNvPr id="10" name="Konuşma Balonu: Oval 9">
            <a:extLst>
              <a:ext uri="{FF2B5EF4-FFF2-40B4-BE49-F238E27FC236}">
                <a16:creationId xmlns:a16="http://schemas.microsoft.com/office/drawing/2014/main" id="{99A7F8A7-59F1-4F7C-B793-0DAA31C852BC}"/>
              </a:ext>
            </a:extLst>
          </p:cNvPr>
          <p:cNvSpPr/>
          <p:nvPr/>
        </p:nvSpPr>
        <p:spPr>
          <a:xfrm>
            <a:off x="8128881" y="676045"/>
            <a:ext cx="3435658" cy="1564087"/>
          </a:xfrm>
          <a:prstGeom prst="wedgeEllipseCallout">
            <a:avLst/>
          </a:prstGeom>
          <a:solidFill>
            <a:schemeClr val="tx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kdörtgen 10">
            <a:extLst>
              <a:ext uri="{FF2B5EF4-FFF2-40B4-BE49-F238E27FC236}">
                <a16:creationId xmlns:a16="http://schemas.microsoft.com/office/drawing/2014/main" id="{24178D8B-100C-40EC-9CF8-DCAAA577D151}"/>
              </a:ext>
            </a:extLst>
          </p:cNvPr>
          <p:cNvSpPr/>
          <p:nvPr/>
        </p:nvSpPr>
        <p:spPr>
          <a:xfrm>
            <a:off x="8303122" y="996423"/>
            <a:ext cx="3087177" cy="923330"/>
          </a:xfrm>
          <a:prstGeom prst="rect">
            <a:avLst/>
          </a:prstGeom>
        </p:spPr>
        <p:txBody>
          <a:bodyPr wrap="square">
            <a:spAutoFit/>
          </a:bodyPr>
          <a:lstStyle/>
          <a:p>
            <a:pPr algn="ctr"/>
            <a:r>
              <a:rPr lang="en-US" dirty="0">
                <a:solidFill>
                  <a:schemeClr val="bg1"/>
                </a:solidFill>
              </a:rPr>
              <a:t>Explain the </a:t>
            </a:r>
            <a:r>
              <a:rPr lang="en-US" dirty="0" err="1">
                <a:solidFill>
                  <a:schemeClr val="bg1"/>
                </a:solidFill>
              </a:rPr>
              <a:t>subdivison</a:t>
            </a:r>
            <a:r>
              <a:rPr lang="en-US" dirty="0">
                <a:solidFill>
                  <a:schemeClr val="bg1"/>
                </a:solidFill>
              </a:rPr>
              <a:t> in tasks and how the work/tasks</a:t>
            </a:r>
          </a:p>
          <a:p>
            <a:pPr algn="ctr"/>
            <a:r>
              <a:rPr lang="en-US" dirty="0">
                <a:solidFill>
                  <a:schemeClr val="bg1"/>
                </a:solidFill>
              </a:rPr>
              <a:t>results in deliverables</a:t>
            </a:r>
          </a:p>
        </p:txBody>
      </p:sp>
      <p:sp>
        <p:nvSpPr>
          <p:cNvPr id="12" name="Konuşma Balonu: Oval 11">
            <a:extLst>
              <a:ext uri="{FF2B5EF4-FFF2-40B4-BE49-F238E27FC236}">
                <a16:creationId xmlns:a16="http://schemas.microsoft.com/office/drawing/2014/main" id="{152E3270-E9F5-45BC-AFC6-DC38AF2AA7A5}"/>
              </a:ext>
            </a:extLst>
          </p:cNvPr>
          <p:cNvSpPr/>
          <p:nvPr/>
        </p:nvSpPr>
        <p:spPr>
          <a:xfrm>
            <a:off x="8128881" y="2606379"/>
            <a:ext cx="3435658" cy="1564087"/>
          </a:xfrm>
          <a:prstGeom prst="wedgeEllipseCallout">
            <a:avLst/>
          </a:prstGeom>
          <a:solidFill>
            <a:schemeClr val="tx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Tasks: define task leaders and partners involved</a:t>
            </a:r>
          </a:p>
        </p:txBody>
      </p:sp>
      <p:pic>
        <p:nvPicPr>
          <p:cNvPr id="13" name="Resim 12">
            <a:extLst>
              <a:ext uri="{FF2B5EF4-FFF2-40B4-BE49-F238E27FC236}">
                <a16:creationId xmlns:a16="http://schemas.microsoft.com/office/drawing/2014/main" id="{EE189FAA-AAB2-4085-AEEC-D14F27640497}"/>
              </a:ext>
            </a:extLst>
          </p:cNvPr>
          <p:cNvPicPr>
            <a:picLocks noChangeAspect="1"/>
          </p:cNvPicPr>
          <p:nvPr/>
        </p:nvPicPr>
        <p:blipFill>
          <a:blip r:embed="rId3"/>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199282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448" y="52538"/>
            <a:ext cx="6509588" cy="674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9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7FFD22D-D761-4EDD-B818-CA21515B44F1}"/>
              </a:ext>
            </a:extLst>
          </p:cNvPr>
          <p:cNvSpPr>
            <a:spLocks noGrp="1"/>
          </p:cNvSpPr>
          <p:nvPr>
            <p:ph idx="1"/>
          </p:nvPr>
        </p:nvSpPr>
        <p:spPr>
          <a:xfrm>
            <a:off x="166255" y="698160"/>
            <a:ext cx="11276322" cy="4923321"/>
          </a:xfrm>
        </p:spPr>
        <p:txBody>
          <a:bodyPr>
            <a:normAutofit fontScale="92500"/>
          </a:bodyPr>
          <a:lstStyle/>
          <a:p>
            <a:pPr marL="0" indent="0">
              <a:buNone/>
            </a:pPr>
            <a:r>
              <a:rPr lang="en-US" dirty="0"/>
              <a:t>Deliverables are different from </a:t>
            </a:r>
            <a:r>
              <a:rPr lang="en-US" dirty="0" smtClean="0"/>
              <a:t>milestones</a:t>
            </a:r>
            <a:endParaRPr lang="tr-TR" dirty="0"/>
          </a:p>
          <a:p>
            <a:pPr marL="0" indent="0">
              <a:buNone/>
            </a:pPr>
            <a:endParaRPr lang="en-US" dirty="0"/>
          </a:p>
          <a:p>
            <a:r>
              <a:rPr lang="en-US" dirty="0"/>
              <a:t>‘Deliverable’ means a distinct output of the project, meaningful in terms of</a:t>
            </a:r>
            <a:r>
              <a:rPr lang="tr-TR" dirty="0"/>
              <a:t> </a:t>
            </a:r>
            <a:r>
              <a:rPr lang="en-US" dirty="0"/>
              <a:t>the project's overall objectives and constituted by a report, a document, a</a:t>
            </a:r>
            <a:r>
              <a:rPr lang="tr-TR" dirty="0"/>
              <a:t> </a:t>
            </a:r>
            <a:r>
              <a:rPr lang="en-US" dirty="0"/>
              <a:t>technical diagram, a software etc.</a:t>
            </a:r>
          </a:p>
          <a:p>
            <a:r>
              <a:rPr lang="en-US" dirty="0"/>
              <a:t>‘Milestones’ means control points in the project that help to chart </a:t>
            </a:r>
            <a:r>
              <a:rPr lang="en-US" dirty="0" smtClean="0"/>
              <a:t>progress:</a:t>
            </a:r>
            <a:endParaRPr lang="en-US" dirty="0"/>
          </a:p>
          <a:p>
            <a:pPr lvl="1">
              <a:buFont typeface="Wingdings" panose="05000000000000000000" pitchFamily="2" charset="2"/>
              <a:buChar char="Ø"/>
            </a:pPr>
            <a:r>
              <a:rPr lang="en-US" dirty="0"/>
              <a:t>may correspond to the completion of a key deliverable, allowing the next phase of</a:t>
            </a:r>
            <a:r>
              <a:rPr lang="tr-TR" dirty="0"/>
              <a:t> </a:t>
            </a:r>
            <a:r>
              <a:rPr lang="en-US" dirty="0"/>
              <a:t>the work to </a:t>
            </a:r>
            <a:r>
              <a:rPr lang="en-US" dirty="0" smtClean="0"/>
              <a:t>begin</a:t>
            </a:r>
            <a:endParaRPr lang="en-US" dirty="0"/>
          </a:p>
          <a:p>
            <a:pPr lvl="1">
              <a:buFont typeface="Wingdings" panose="05000000000000000000" pitchFamily="2" charset="2"/>
              <a:buChar char="Ø"/>
            </a:pPr>
            <a:r>
              <a:rPr lang="en-US" dirty="0"/>
              <a:t>they may also be needed at intermediary points so that, if problems have arisen,</a:t>
            </a:r>
            <a:r>
              <a:rPr lang="tr-TR" dirty="0"/>
              <a:t> </a:t>
            </a:r>
            <a:r>
              <a:rPr lang="en-US" dirty="0"/>
              <a:t>corrective measures can be </a:t>
            </a:r>
            <a:r>
              <a:rPr lang="en-US" dirty="0" smtClean="0"/>
              <a:t>taken</a:t>
            </a:r>
            <a:endParaRPr lang="en-US" dirty="0"/>
          </a:p>
          <a:p>
            <a:pPr lvl="1">
              <a:buFont typeface="Wingdings" panose="05000000000000000000" pitchFamily="2" charset="2"/>
              <a:buChar char="Ø"/>
            </a:pPr>
            <a:r>
              <a:rPr lang="en-US" dirty="0"/>
              <a:t>may be a critical decision point in the project where, for example, the consortium</a:t>
            </a:r>
            <a:r>
              <a:rPr lang="tr-TR" dirty="0"/>
              <a:t> </a:t>
            </a:r>
            <a:r>
              <a:rPr lang="en-US" dirty="0"/>
              <a:t>must decide which of several technologies to adopt for further </a:t>
            </a:r>
            <a:r>
              <a:rPr lang="en-US" dirty="0" smtClean="0"/>
              <a:t>development</a:t>
            </a:r>
            <a:endParaRPr lang="en-US" dirty="0"/>
          </a:p>
        </p:txBody>
      </p:sp>
      <p:pic>
        <p:nvPicPr>
          <p:cNvPr id="4" name="Resim 3">
            <a:extLst>
              <a:ext uri="{FF2B5EF4-FFF2-40B4-BE49-F238E27FC236}">
                <a16:creationId xmlns:a16="http://schemas.microsoft.com/office/drawing/2014/main" id="{0BAA647E-F932-4156-860E-D7423DA90045}"/>
              </a:ext>
            </a:extLst>
          </p:cNvPr>
          <p:cNvPicPr>
            <a:picLocks noChangeAspect="1"/>
          </p:cNvPicPr>
          <p:nvPr/>
        </p:nvPicPr>
        <p:blipFill>
          <a:blip r:embed="rId2"/>
          <a:stretch>
            <a:fillRect/>
          </a:stretch>
        </p:blipFill>
        <p:spPr>
          <a:xfrm>
            <a:off x="9417109" y="5862392"/>
            <a:ext cx="2612133" cy="995608"/>
          </a:xfrm>
          <a:prstGeom prst="rect">
            <a:avLst/>
          </a:prstGeom>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713224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7FFD22D-D761-4EDD-B818-CA21515B44F1}"/>
              </a:ext>
            </a:extLst>
          </p:cNvPr>
          <p:cNvSpPr>
            <a:spLocks noGrp="1"/>
          </p:cNvSpPr>
          <p:nvPr>
            <p:ph idx="1"/>
          </p:nvPr>
        </p:nvSpPr>
        <p:spPr>
          <a:xfrm>
            <a:off x="218209" y="698160"/>
            <a:ext cx="12139508" cy="4788239"/>
          </a:xfrm>
        </p:spPr>
        <p:txBody>
          <a:bodyPr>
            <a:noAutofit/>
          </a:bodyPr>
          <a:lstStyle/>
          <a:p>
            <a:pPr marL="0" indent="0">
              <a:buNone/>
            </a:pPr>
            <a:r>
              <a:rPr lang="en-US" sz="2400" dirty="0" smtClean="0"/>
              <a:t>Deliverables</a:t>
            </a:r>
            <a:r>
              <a:rPr lang="en-GB" sz="2400" dirty="0"/>
              <a:t>:</a:t>
            </a:r>
            <a:endParaRPr lang="tr-TR" sz="2400" b="1" dirty="0"/>
          </a:p>
          <a:p>
            <a:pPr marL="0" indent="0">
              <a:buNone/>
            </a:pPr>
            <a:endParaRPr lang="en-US" sz="2400" b="1" dirty="0" smtClean="0"/>
          </a:p>
          <a:p>
            <a:pPr marL="0" indent="0">
              <a:buNone/>
            </a:pPr>
            <a:r>
              <a:rPr lang="en-US" sz="2400" b="1" dirty="0" smtClean="0"/>
              <a:t>A </a:t>
            </a:r>
            <a:r>
              <a:rPr lang="en-US" sz="2400" b="1" dirty="0"/>
              <a:t>useful output </a:t>
            </a:r>
            <a:r>
              <a:rPr lang="en-US" sz="2400" dirty="0"/>
              <a:t>of a task to be used inside the project or outside (</a:t>
            </a:r>
            <a:r>
              <a:rPr lang="en-US" sz="2400" dirty="0" smtClean="0"/>
              <a:t>e.g. by stakeholders</a:t>
            </a:r>
            <a:r>
              <a:rPr lang="en-US" sz="2400" dirty="0"/>
              <a:t>) - should not be considered as a burden for the </a:t>
            </a:r>
            <a:r>
              <a:rPr lang="en-US" sz="2400" dirty="0" smtClean="0"/>
              <a:t>consortium</a:t>
            </a:r>
          </a:p>
          <a:p>
            <a:pPr marL="0" indent="0">
              <a:buNone/>
            </a:pPr>
            <a:endParaRPr lang="en-US" sz="2400" dirty="0" smtClean="0"/>
          </a:p>
          <a:p>
            <a:pPr marL="0" indent="0">
              <a:buNone/>
            </a:pPr>
            <a:r>
              <a:rPr lang="en-US" sz="2400" dirty="0" smtClean="0"/>
              <a:t>Number of </a:t>
            </a:r>
            <a:r>
              <a:rPr lang="en-US" sz="2400" b="1" dirty="0" smtClean="0"/>
              <a:t>deliverables </a:t>
            </a:r>
            <a:r>
              <a:rPr lang="en-US" sz="2400" dirty="0" smtClean="0"/>
              <a:t>should </a:t>
            </a:r>
            <a:r>
              <a:rPr lang="en-US" sz="2400" dirty="0"/>
              <a:t>be aligned and linked with the tasks, objectives and</a:t>
            </a:r>
            <a:r>
              <a:rPr lang="tr-TR" sz="2400" dirty="0"/>
              <a:t> </a:t>
            </a:r>
            <a:r>
              <a:rPr lang="en-US" sz="2400" dirty="0" smtClean="0"/>
              <a:t>impacts</a:t>
            </a:r>
          </a:p>
          <a:p>
            <a:pPr marL="0" indent="0">
              <a:buNone/>
            </a:pPr>
            <a:endParaRPr lang="en-US" sz="2400" b="1" dirty="0" smtClean="0"/>
          </a:p>
          <a:p>
            <a:pPr marL="0" indent="0">
              <a:buNone/>
            </a:pPr>
            <a:r>
              <a:rPr lang="en-US" sz="2400" b="1" dirty="0" smtClean="0"/>
              <a:t>Timing</a:t>
            </a:r>
            <a:r>
              <a:rPr lang="en-US" sz="2400" b="1" dirty="0"/>
              <a:t>:</a:t>
            </a:r>
          </a:p>
          <a:p>
            <a:pPr marL="457200" lvl="1" indent="0">
              <a:buNone/>
            </a:pPr>
            <a:r>
              <a:rPr lang="en-US" dirty="0"/>
              <a:t>deliverables should be distributed across the project timeline</a:t>
            </a:r>
            <a:r>
              <a:rPr lang="tr-TR" dirty="0"/>
              <a:t> </a:t>
            </a:r>
            <a:r>
              <a:rPr lang="en-US" dirty="0"/>
              <a:t>(not all at the end of the project)</a:t>
            </a:r>
          </a:p>
          <a:p>
            <a:pPr marL="457200" lvl="1" indent="0">
              <a:buNone/>
            </a:pPr>
            <a:r>
              <a:rPr lang="en-US" dirty="0"/>
              <a:t>Also linked to interactions between WPs: e.g. if WP X - task Y</a:t>
            </a:r>
            <a:r>
              <a:rPr lang="tr-TR" dirty="0"/>
              <a:t> </a:t>
            </a:r>
            <a:r>
              <a:rPr lang="en-US" dirty="0"/>
              <a:t>needs to feed in to other WP/task -&gt; timing should be well</a:t>
            </a:r>
            <a:r>
              <a:rPr lang="tr-TR" dirty="0"/>
              <a:t> </a:t>
            </a:r>
            <a:r>
              <a:rPr lang="en-US" dirty="0"/>
              <a:t>thought of to enable this</a:t>
            </a:r>
          </a:p>
        </p:txBody>
      </p:sp>
      <p:pic>
        <p:nvPicPr>
          <p:cNvPr id="4" name="Resim 3">
            <a:extLst>
              <a:ext uri="{FF2B5EF4-FFF2-40B4-BE49-F238E27FC236}">
                <a16:creationId xmlns:a16="http://schemas.microsoft.com/office/drawing/2014/main" id="{395E9E2C-8640-4907-956C-5F0BD8D36367}"/>
              </a:ext>
            </a:extLst>
          </p:cNvPr>
          <p:cNvPicPr>
            <a:picLocks noChangeAspect="1"/>
          </p:cNvPicPr>
          <p:nvPr/>
        </p:nvPicPr>
        <p:blipFill>
          <a:blip r:embed="rId2"/>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3734406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6EA5ED3-BA98-4EF3-A940-09F0B94B7414}"/>
              </a:ext>
            </a:extLst>
          </p:cNvPr>
          <p:cNvSpPr/>
          <p:nvPr/>
        </p:nvSpPr>
        <p:spPr>
          <a:xfrm>
            <a:off x="544497" y="1414907"/>
            <a:ext cx="2249112" cy="1384995"/>
          </a:xfrm>
          <a:prstGeom prst="rect">
            <a:avLst/>
          </a:prstGeom>
        </p:spPr>
        <p:txBody>
          <a:bodyPr wrap="square">
            <a:spAutoFit/>
          </a:bodyPr>
          <a:lstStyle/>
          <a:p>
            <a:pPr algn="ctr"/>
            <a:r>
              <a:rPr lang="en-US" sz="2800" dirty="0">
                <a:solidFill>
                  <a:schemeClr val="accent5">
                    <a:lumMod val="50000"/>
                  </a:schemeClr>
                </a:solidFill>
              </a:rPr>
              <a:t>List of Deliverables</a:t>
            </a:r>
            <a:r>
              <a:rPr lang="tr-TR" sz="2800" dirty="0">
                <a:solidFill>
                  <a:schemeClr val="accent5">
                    <a:lumMod val="50000"/>
                  </a:schemeClr>
                </a:solidFill>
              </a:rPr>
              <a:t>  (</a:t>
            </a:r>
            <a:r>
              <a:rPr lang="tr-TR" sz="2800" dirty="0" err="1">
                <a:solidFill>
                  <a:schemeClr val="accent5">
                    <a:lumMod val="50000"/>
                  </a:schemeClr>
                </a:solidFill>
              </a:rPr>
              <a:t>H2020</a:t>
            </a:r>
            <a:r>
              <a:rPr lang="tr-TR" sz="2800" dirty="0">
                <a:solidFill>
                  <a:schemeClr val="accent5">
                    <a:lumMod val="50000"/>
                  </a:schemeClr>
                </a:solidFill>
              </a:rPr>
              <a:t>)</a:t>
            </a:r>
            <a:r>
              <a:rPr lang="en-US" sz="2800" dirty="0">
                <a:solidFill>
                  <a:schemeClr val="accent5">
                    <a:lumMod val="50000"/>
                  </a:schemeClr>
                </a:solidFill>
              </a:rPr>
              <a:t> </a:t>
            </a:r>
          </a:p>
        </p:txBody>
      </p:sp>
      <p:graphicFrame>
        <p:nvGraphicFramePr>
          <p:cNvPr id="3" name="Tablo 2">
            <a:extLst>
              <a:ext uri="{FF2B5EF4-FFF2-40B4-BE49-F238E27FC236}">
                <a16:creationId xmlns:a16="http://schemas.microsoft.com/office/drawing/2014/main" id="{E0001A1E-68C1-4AD7-9F64-8EE21FBCA420}"/>
              </a:ext>
            </a:extLst>
          </p:cNvPr>
          <p:cNvGraphicFramePr>
            <a:graphicFrameLocks noGrp="1"/>
          </p:cNvGraphicFramePr>
          <p:nvPr>
            <p:extLst/>
          </p:nvPr>
        </p:nvGraphicFramePr>
        <p:xfrm>
          <a:off x="3169228" y="457201"/>
          <a:ext cx="8300722" cy="3215572"/>
        </p:xfrm>
        <a:graphic>
          <a:graphicData uri="http://schemas.openxmlformats.org/drawingml/2006/table">
            <a:tbl>
              <a:tblPr/>
              <a:tblGrid>
                <a:gridCol w="1254197">
                  <a:extLst>
                    <a:ext uri="{9D8B030D-6E8A-4147-A177-3AD203B41FA5}">
                      <a16:colId xmlns:a16="http://schemas.microsoft.com/office/drawing/2014/main" val="119955534"/>
                    </a:ext>
                  </a:extLst>
                </a:gridCol>
                <a:gridCol w="1226497">
                  <a:extLst>
                    <a:ext uri="{9D8B030D-6E8A-4147-A177-3AD203B41FA5}">
                      <a16:colId xmlns:a16="http://schemas.microsoft.com/office/drawing/2014/main" val="3050348874"/>
                    </a:ext>
                  </a:extLst>
                </a:gridCol>
                <a:gridCol w="1117438">
                  <a:extLst>
                    <a:ext uri="{9D8B030D-6E8A-4147-A177-3AD203B41FA5}">
                      <a16:colId xmlns:a16="http://schemas.microsoft.com/office/drawing/2014/main" val="3141383686"/>
                    </a:ext>
                  </a:extLst>
                </a:gridCol>
                <a:gridCol w="1198801">
                  <a:extLst>
                    <a:ext uri="{9D8B030D-6E8A-4147-A177-3AD203B41FA5}">
                      <a16:colId xmlns:a16="http://schemas.microsoft.com/office/drawing/2014/main" val="3894989136"/>
                    </a:ext>
                  </a:extLst>
                </a:gridCol>
                <a:gridCol w="1199667">
                  <a:extLst>
                    <a:ext uri="{9D8B030D-6E8A-4147-A177-3AD203B41FA5}">
                      <a16:colId xmlns:a16="http://schemas.microsoft.com/office/drawing/2014/main" val="3298446742"/>
                    </a:ext>
                  </a:extLst>
                </a:gridCol>
                <a:gridCol w="1514731">
                  <a:extLst>
                    <a:ext uri="{9D8B030D-6E8A-4147-A177-3AD203B41FA5}">
                      <a16:colId xmlns:a16="http://schemas.microsoft.com/office/drawing/2014/main" val="3398171610"/>
                    </a:ext>
                  </a:extLst>
                </a:gridCol>
                <a:gridCol w="789391">
                  <a:extLst>
                    <a:ext uri="{9D8B030D-6E8A-4147-A177-3AD203B41FA5}">
                      <a16:colId xmlns:a16="http://schemas.microsoft.com/office/drawing/2014/main" val="3919785245"/>
                    </a:ext>
                  </a:extLst>
                </a:gridCol>
              </a:tblGrid>
              <a:tr h="1797367">
                <a:tc>
                  <a:txBody>
                    <a:bodyPr/>
                    <a:lstStyle/>
                    <a:p>
                      <a:pPr algn="ctr">
                        <a:lnSpc>
                          <a:spcPct val="115000"/>
                        </a:lnSpc>
                        <a:spcBef>
                          <a:spcPts val="600"/>
                        </a:spcBef>
                        <a:spcAft>
                          <a:spcPts val="600"/>
                        </a:spcAft>
                      </a:pP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Deliverable</a:t>
                      </a: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number</a:t>
                      </a: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Deliverable</a:t>
                      </a: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Work package </a:t>
                      </a: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number</a:t>
                      </a: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Short name of lead participant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Type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Dissemination level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Delivery date (in months)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166630"/>
                  </a:ext>
                </a:extLst>
              </a:tr>
              <a:tr h="283641">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854321"/>
                  </a:ext>
                </a:extLst>
              </a:tr>
              <a:tr h="283641">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366533"/>
                  </a:ext>
                </a:extLst>
              </a:tr>
              <a:tr h="283641">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704415"/>
                  </a:ext>
                </a:extLst>
              </a:tr>
              <a:tr h="283641">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0160980"/>
                  </a:ext>
                </a:extLst>
              </a:tr>
              <a:tr h="283641">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855961"/>
                  </a:ext>
                </a:extLst>
              </a:tr>
            </a:tbl>
          </a:graphicData>
        </a:graphic>
      </p:graphicFrame>
      <p:sp>
        <p:nvSpPr>
          <p:cNvPr id="4" name="Dikdörtgen 3">
            <a:extLst>
              <a:ext uri="{FF2B5EF4-FFF2-40B4-BE49-F238E27FC236}">
                <a16:creationId xmlns:a16="http://schemas.microsoft.com/office/drawing/2014/main" id="{1A340F0E-C802-4C90-8F2E-6982E4A158D1}"/>
              </a:ext>
            </a:extLst>
          </p:cNvPr>
          <p:cNvSpPr/>
          <p:nvPr/>
        </p:nvSpPr>
        <p:spPr>
          <a:xfrm>
            <a:off x="334318" y="4185328"/>
            <a:ext cx="5524987" cy="2173908"/>
          </a:xfrm>
          <a:prstGeom prst="rect">
            <a:avLst/>
          </a:prstGeom>
        </p:spPr>
        <p:txBody>
          <a:bodyPr wrap="square">
            <a:spAutoFit/>
          </a:bodyPr>
          <a:lstStyle/>
          <a:p>
            <a:r>
              <a:rPr lang="en-US" sz="2200" b="1" i="1" dirty="0" smtClean="0"/>
              <a:t>Select </a:t>
            </a:r>
            <a:r>
              <a:rPr lang="en-US" sz="2200" b="1" i="1" dirty="0"/>
              <a:t>appropriate type:</a:t>
            </a:r>
          </a:p>
          <a:p>
            <a:r>
              <a:rPr lang="en-US" dirty="0"/>
              <a:t>- R: Document, report (excluding periodic and final reports)</a:t>
            </a:r>
          </a:p>
          <a:p>
            <a:r>
              <a:rPr lang="en-US" dirty="0"/>
              <a:t>- DEM: Demonstrator, pilot, prototype, plan, designs</a:t>
            </a:r>
          </a:p>
          <a:p>
            <a:r>
              <a:rPr lang="en-US" dirty="0"/>
              <a:t>- DEC: websites, patents filing, press and media actions, videos, …</a:t>
            </a:r>
          </a:p>
          <a:p>
            <a:r>
              <a:rPr lang="en-US" dirty="0"/>
              <a:t>- OTHER: software, technical diagram, …</a:t>
            </a:r>
          </a:p>
        </p:txBody>
      </p:sp>
      <p:sp>
        <p:nvSpPr>
          <p:cNvPr id="5" name="Dikdörtgen 4">
            <a:extLst>
              <a:ext uri="{FF2B5EF4-FFF2-40B4-BE49-F238E27FC236}">
                <a16:creationId xmlns:a16="http://schemas.microsoft.com/office/drawing/2014/main" id="{00219AA9-CF48-4092-9C06-BD891D4ECAC6}"/>
              </a:ext>
            </a:extLst>
          </p:cNvPr>
          <p:cNvSpPr/>
          <p:nvPr/>
        </p:nvSpPr>
        <p:spPr>
          <a:xfrm>
            <a:off x="6314985" y="4185328"/>
            <a:ext cx="5258577" cy="1815882"/>
          </a:xfrm>
          <a:prstGeom prst="rect">
            <a:avLst/>
          </a:prstGeom>
        </p:spPr>
        <p:txBody>
          <a:bodyPr wrap="square">
            <a:spAutoFit/>
          </a:bodyPr>
          <a:lstStyle/>
          <a:p>
            <a:r>
              <a:rPr lang="en-US" sz="2200" b="1" i="1" dirty="0" smtClean="0"/>
              <a:t>Select </a:t>
            </a:r>
            <a:r>
              <a:rPr lang="en-US" sz="2200" b="1" i="1" dirty="0"/>
              <a:t>appropriate dissemination level:</a:t>
            </a:r>
          </a:p>
          <a:p>
            <a:r>
              <a:rPr lang="en-US" dirty="0"/>
              <a:t>- PU = Public, fully open</a:t>
            </a:r>
          </a:p>
          <a:p>
            <a:r>
              <a:rPr lang="en-US" dirty="0"/>
              <a:t>- CO = Confidential, restricted under conditions set out in Model Grant Agreement</a:t>
            </a:r>
          </a:p>
          <a:p>
            <a:r>
              <a:rPr lang="en-US" dirty="0"/>
              <a:t>- CI = Classified (actions involving security-related activities)</a:t>
            </a:r>
          </a:p>
        </p:txBody>
      </p:sp>
      <p:pic>
        <p:nvPicPr>
          <p:cNvPr id="10" name="Resim 9">
            <a:extLst>
              <a:ext uri="{FF2B5EF4-FFF2-40B4-BE49-F238E27FC236}">
                <a16:creationId xmlns:a16="http://schemas.microsoft.com/office/drawing/2014/main" id="{6AB121E0-30AD-4942-87DB-AC9BAD1B578F}"/>
              </a:ext>
            </a:extLst>
          </p:cNvPr>
          <p:cNvPicPr>
            <a:picLocks noChangeAspect="1"/>
          </p:cNvPicPr>
          <p:nvPr/>
        </p:nvPicPr>
        <p:blipFill>
          <a:blip r:embed="rId2"/>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147664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1739900" y="150813"/>
            <a:ext cx="8686800" cy="703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3800" b="1" dirty="0">
                <a:ea typeface="ＭＳ Ｐゴシック" panose="020B0600070205080204" pitchFamily="34" charset="-128"/>
              </a:rPr>
              <a:t>List of Deliverables - example</a:t>
            </a:r>
            <a:endParaRPr lang="sr-Latn-CS" sz="3800" dirty="0">
              <a:ea typeface="ＭＳ Ｐゴシック" panose="020B0600070205080204" pitchFamily="34" charset="-128"/>
            </a:endParaRPr>
          </a:p>
        </p:txBody>
      </p:sp>
      <p:pic>
        <p:nvPicPr>
          <p:cNvPr id="2" name="Picture 1"/>
          <p:cNvPicPr>
            <a:picLocks noChangeAspect="1"/>
          </p:cNvPicPr>
          <p:nvPr/>
        </p:nvPicPr>
        <p:blipFill>
          <a:blip r:embed="rId3"/>
          <a:stretch>
            <a:fillRect/>
          </a:stretch>
        </p:blipFill>
        <p:spPr>
          <a:xfrm>
            <a:off x="1524000" y="1047750"/>
            <a:ext cx="9144000" cy="4762500"/>
          </a:xfrm>
          <a:prstGeom prst="rect">
            <a:avLst/>
          </a:prstGeom>
        </p:spPr>
      </p:pic>
    </p:spTree>
    <p:extLst>
      <p:ext uri="{BB962C8B-B14F-4D97-AF65-F5344CB8AC3E}">
        <p14:creationId xmlns:p14="http://schemas.microsoft.com/office/powerpoint/2010/main" val="1907185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7FFD22D-D761-4EDD-B818-CA21515B44F1}"/>
              </a:ext>
            </a:extLst>
          </p:cNvPr>
          <p:cNvSpPr>
            <a:spLocks noGrp="1"/>
          </p:cNvSpPr>
          <p:nvPr>
            <p:ph idx="1"/>
          </p:nvPr>
        </p:nvSpPr>
        <p:spPr>
          <a:xfrm>
            <a:off x="124691" y="88500"/>
            <a:ext cx="12243417" cy="5942336"/>
          </a:xfrm>
        </p:spPr>
        <p:txBody>
          <a:bodyPr>
            <a:normAutofit/>
          </a:bodyPr>
          <a:lstStyle/>
          <a:p>
            <a:pPr marL="0" indent="0">
              <a:buNone/>
            </a:pPr>
            <a:r>
              <a:rPr lang="en-US" sz="3000" b="1" i="1" dirty="0"/>
              <a:t>Management structure, milestones and </a:t>
            </a:r>
            <a:r>
              <a:rPr lang="en-US" sz="3000" b="1" i="1" dirty="0" smtClean="0"/>
              <a:t>procedures</a:t>
            </a:r>
            <a:endParaRPr lang="tr-TR" sz="3000" b="1" i="1" dirty="0"/>
          </a:p>
          <a:p>
            <a:pPr marL="0" indent="0">
              <a:buNone/>
            </a:pPr>
            <a:endParaRPr lang="en-GB" b="1" dirty="0"/>
          </a:p>
          <a:p>
            <a:pPr marL="0" indent="0">
              <a:buNone/>
            </a:pPr>
            <a:r>
              <a:rPr lang="en-US" dirty="0" smtClean="0"/>
              <a:t>Describe </a:t>
            </a:r>
            <a:r>
              <a:rPr lang="en-US" dirty="0"/>
              <a:t>the </a:t>
            </a:r>
            <a:r>
              <a:rPr lang="en-US" dirty="0" err="1"/>
              <a:t>organisational</a:t>
            </a:r>
            <a:r>
              <a:rPr lang="en-US" dirty="0"/>
              <a:t> structure and the decision-making  including a list of </a:t>
            </a:r>
            <a:r>
              <a:rPr lang="en-US" dirty="0" smtClean="0"/>
              <a:t>milestones</a:t>
            </a:r>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4" name="Resim 3">
            <a:extLst>
              <a:ext uri="{FF2B5EF4-FFF2-40B4-BE49-F238E27FC236}">
                <a16:creationId xmlns:a16="http://schemas.microsoft.com/office/drawing/2014/main" id="{395E9E2C-8640-4907-956C-5F0BD8D36367}"/>
              </a:ext>
            </a:extLst>
          </p:cNvPr>
          <p:cNvPicPr>
            <a:picLocks noChangeAspect="1"/>
          </p:cNvPicPr>
          <p:nvPr/>
        </p:nvPicPr>
        <p:blipFill>
          <a:blip r:embed="rId3"/>
          <a:stretch>
            <a:fillRect/>
          </a:stretch>
        </p:blipFill>
        <p:spPr>
          <a:xfrm>
            <a:off x="9417109" y="5862392"/>
            <a:ext cx="2612133" cy="995608"/>
          </a:xfrm>
          <a:prstGeom prst="rect">
            <a:avLst/>
          </a:prstGeom>
        </p:spPr>
      </p:pic>
      <p:graphicFrame>
        <p:nvGraphicFramePr>
          <p:cNvPr id="5" name="Nesne 4">
            <a:extLst>
              <a:ext uri="{FF2B5EF4-FFF2-40B4-BE49-F238E27FC236}">
                <a16:creationId xmlns:a16="http://schemas.microsoft.com/office/drawing/2014/main" id="{ED8D91ED-AF30-435B-9E2A-37F6186A4E68}"/>
              </a:ext>
            </a:extLst>
          </p:cNvPr>
          <p:cNvGraphicFramePr>
            <a:graphicFrameLocks noChangeAspect="1"/>
          </p:cNvGraphicFramePr>
          <p:nvPr/>
        </p:nvGraphicFramePr>
        <p:xfrm>
          <a:off x="1631256" y="3727025"/>
          <a:ext cx="7609460" cy="2237379"/>
        </p:xfrm>
        <a:graphic>
          <a:graphicData uri="http://schemas.openxmlformats.org/presentationml/2006/ole">
            <mc:AlternateContent xmlns:mc="http://schemas.openxmlformats.org/markup-compatibility/2006">
              <mc:Choice xmlns:v="urn:schemas-microsoft-com:vml" Requires="v">
                <p:oleObj spid="_x0000_s80928" name="Document" r:id="rId4" imgW="6111240" imgH="1797714" progId="Word.Document.12">
                  <p:embed/>
                </p:oleObj>
              </mc:Choice>
              <mc:Fallback>
                <p:oleObj name="Document" r:id="rId4" imgW="6111240" imgH="1797714" progId="Word.Document.12">
                  <p:embed/>
                  <p:pic>
                    <p:nvPicPr>
                      <p:cNvPr id="5" name="Nesne 4">
                        <a:extLst>
                          <a:ext uri="{FF2B5EF4-FFF2-40B4-BE49-F238E27FC236}">
                            <a16:creationId xmlns:a16="http://schemas.microsoft.com/office/drawing/2014/main" id="{ED8D91ED-AF30-435B-9E2A-37F6186A4E68}"/>
                          </a:ext>
                        </a:extLst>
                      </p:cNvPr>
                      <p:cNvPicPr/>
                      <p:nvPr/>
                    </p:nvPicPr>
                    <p:blipFill>
                      <a:blip r:embed="rId5"/>
                      <a:stretch>
                        <a:fillRect/>
                      </a:stretch>
                    </p:blipFill>
                    <p:spPr>
                      <a:xfrm>
                        <a:off x="1631256" y="3727025"/>
                        <a:ext cx="7609460" cy="2237379"/>
                      </a:xfrm>
                      <a:prstGeom prst="rect">
                        <a:avLst/>
                      </a:prstGeom>
                    </p:spPr>
                  </p:pic>
                </p:oleObj>
              </mc:Fallback>
            </mc:AlternateContent>
          </a:graphicData>
        </a:graphic>
      </p:graphicFrame>
      <p:sp>
        <p:nvSpPr>
          <p:cNvPr id="7" name="Dikdörtgen 6">
            <a:extLst>
              <a:ext uri="{FF2B5EF4-FFF2-40B4-BE49-F238E27FC236}">
                <a16:creationId xmlns:a16="http://schemas.microsoft.com/office/drawing/2014/main" id="{17B99ECA-FF13-4C7A-8E0F-9B65CA14BF8A}"/>
              </a:ext>
            </a:extLst>
          </p:cNvPr>
          <p:cNvSpPr/>
          <p:nvPr/>
        </p:nvSpPr>
        <p:spPr>
          <a:xfrm>
            <a:off x="-493450" y="3967865"/>
            <a:ext cx="2571565" cy="1107996"/>
          </a:xfrm>
          <a:prstGeom prst="rect">
            <a:avLst/>
          </a:prstGeom>
        </p:spPr>
        <p:txBody>
          <a:bodyPr wrap="square">
            <a:spAutoFit/>
          </a:bodyPr>
          <a:lstStyle/>
          <a:p>
            <a:pPr algn="ctr"/>
            <a:r>
              <a:rPr lang="en-US" sz="2200" dirty="0">
                <a:solidFill>
                  <a:schemeClr val="accent5">
                    <a:lumMod val="50000"/>
                  </a:schemeClr>
                </a:solidFill>
              </a:rPr>
              <a:t>List of </a:t>
            </a:r>
            <a:endParaRPr lang="tr-TR" sz="2200" dirty="0">
              <a:solidFill>
                <a:schemeClr val="accent5">
                  <a:lumMod val="50000"/>
                </a:schemeClr>
              </a:solidFill>
            </a:endParaRPr>
          </a:p>
          <a:p>
            <a:pPr algn="ctr"/>
            <a:r>
              <a:rPr lang="en-US" sz="2200" dirty="0">
                <a:solidFill>
                  <a:schemeClr val="accent5">
                    <a:lumMod val="50000"/>
                  </a:schemeClr>
                </a:solidFill>
              </a:rPr>
              <a:t>Milestones</a:t>
            </a:r>
          </a:p>
          <a:p>
            <a:pPr algn="ctr"/>
            <a:r>
              <a:rPr lang="en-US" sz="2200" dirty="0">
                <a:solidFill>
                  <a:schemeClr val="accent5">
                    <a:lumMod val="50000"/>
                  </a:schemeClr>
                </a:solidFill>
              </a:rPr>
              <a:t>(</a:t>
            </a:r>
            <a:r>
              <a:rPr lang="en-US" sz="2200" dirty="0" err="1">
                <a:solidFill>
                  <a:schemeClr val="accent5">
                    <a:lumMod val="50000"/>
                  </a:schemeClr>
                </a:solidFill>
              </a:rPr>
              <a:t>H2020</a:t>
            </a:r>
            <a:r>
              <a:rPr lang="en-US" sz="2200" dirty="0">
                <a:solidFill>
                  <a:schemeClr val="accent5">
                    <a:lumMod val="50000"/>
                  </a:schemeClr>
                </a:solidFill>
              </a:rPr>
              <a:t>) </a:t>
            </a:r>
          </a:p>
        </p:txBody>
      </p:sp>
      <p:sp>
        <p:nvSpPr>
          <p:cNvPr id="8" name="Konuşma Balonu: Oval 7">
            <a:extLst>
              <a:ext uri="{FF2B5EF4-FFF2-40B4-BE49-F238E27FC236}">
                <a16:creationId xmlns:a16="http://schemas.microsoft.com/office/drawing/2014/main" id="{5413ABEE-D3AD-4468-809A-369833EC948A}"/>
              </a:ext>
            </a:extLst>
          </p:cNvPr>
          <p:cNvSpPr/>
          <p:nvPr/>
        </p:nvSpPr>
        <p:spPr>
          <a:xfrm>
            <a:off x="8238477" y="2536050"/>
            <a:ext cx="3435658" cy="1564087"/>
          </a:xfrm>
          <a:prstGeom prst="wedgeEllipseCallout">
            <a:avLst/>
          </a:prstGeom>
          <a:solidFill>
            <a:schemeClr val="tx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kdörtgen 8">
            <a:extLst>
              <a:ext uri="{FF2B5EF4-FFF2-40B4-BE49-F238E27FC236}">
                <a16:creationId xmlns:a16="http://schemas.microsoft.com/office/drawing/2014/main" id="{0E11E2B4-E4E8-4D9C-99AA-E88BB79446A7}"/>
              </a:ext>
            </a:extLst>
          </p:cNvPr>
          <p:cNvSpPr/>
          <p:nvPr/>
        </p:nvSpPr>
        <p:spPr>
          <a:xfrm>
            <a:off x="8501494" y="3059668"/>
            <a:ext cx="3087177" cy="369332"/>
          </a:xfrm>
          <a:prstGeom prst="rect">
            <a:avLst/>
          </a:prstGeom>
        </p:spPr>
        <p:txBody>
          <a:bodyPr wrap="square">
            <a:spAutoFit/>
          </a:bodyPr>
          <a:lstStyle/>
          <a:p>
            <a:pPr algn="ctr"/>
            <a:r>
              <a:rPr lang="en-GB" dirty="0">
                <a:solidFill>
                  <a:schemeClr val="bg1"/>
                </a:solidFill>
              </a:rPr>
              <a:t>Describe the Milestones</a:t>
            </a:r>
          </a:p>
        </p:txBody>
      </p:sp>
      <p:sp>
        <p:nvSpPr>
          <p:cNvPr id="10" name="TextBox 9"/>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25401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1946996" y="132434"/>
            <a:ext cx="8229600" cy="70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000">
                <a:ea typeface="ＭＳ Ｐゴシック" panose="020B0600070205080204" pitchFamily="34" charset="-128"/>
              </a:rPr>
              <a:t>Examples of</a:t>
            </a:r>
            <a:r>
              <a:rPr lang="sr-Latn-CS" sz="4000">
                <a:ea typeface="ＭＳ Ｐゴシック" panose="020B0600070205080204" pitchFamily="34" charset="-128"/>
              </a:rPr>
              <a:t> top-down </a:t>
            </a:r>
            <a:r>
              <a:rPr lang="en-US" sz="4000">
                <a:ea typeface="ＭＳ Ｐゴシック" panose="020B0600070205080204" pitchFamily="34" charset="-128"/>
              </a:rPr>
              <a:t>calls </a:t>
            </a:r>
            <a:endParaRPr lang="sr-Latn-CS" sz="4000">
              <a:ea typeface="ＭＳ Ｐゴシック" panose="020B0600070205080204" pitchFamily="34" charset="-12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536" y="727439"/>
            <a:ext cx="10775373" cy="6037042"/>
          </a:xfrm>
          <a:prstGeom prst="rect">
            <a:avLst/>
          </a:prstGeom>
        </p:spPr>
      </p:pic>
    </p:spTree>
    <p:extLst>
      <p:ext uri="{BB962C8B-B14F-4D97-AF65-F5344CB8AC3E}">
        <p14:creationId xmlns:p14="http://schemas.microsoft.com/office/powerpoint/2010/main" val="3339039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81200" y="277813"/>
            <a:ext cx="8686800" cy="703262"/>
          </a:xfrm>
        </p:spPr>
        <p:txBody>
          <a:bodyPr/>
          <a:lstStyle/>
          <a:p>
            <a:pPr eaLnBrk="1" hangingPunct="1"/>
            <a:r>
              <a:rPr lang="en-GB" sz="3800" b="1"/>
              <a:t>Implementation</a:t>
            </a:r>
            <a:r>
              <a:rPr lang="sr-Latn-CS" sz="3800"/>
              <a:t> - </a:t>
            </a:r>
            <a:r>
              <a:rPr lang="sr-Latn-CS" sz="3800" b="1"/>
              <a:t>Milestones</a:t>
            </a:r>
            <a:r>
              <a:rPr lang="sr-Latn-CS" sz="3800"/>
              <a:t>  </a:t>
            </a:r>
          </a:p>
        </p:txBody>
      </p:sp>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96975"/>
            <a:ext cx="9144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196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7FFD22D-D761-4EDD-B818-CA21515B44F1}"/>
              </a:ext>
            </a:extLst>
          </p:cNvPr>
          <p:cNvSpPr>
            <a:spLocks noGrp="1"/>
          </p:cNvSpPr>
          <p:nvPr>
            <p:ph idx="1"/>
          </p:nvPr>
        </p:nvSpPr>
        <p:spPr>
          <a:xfrm>
            <a:off x="135082" y="1426130"/>
            <a:ext cx="11783291" cy="5942336"/>
          </a:xfrm>
        </p:spPr>
        <p:txBody>
          <a:bodyPr>
            <a:normAutofit/>
          </a:bodyPr>
          <a:lstStyle/>
          <a:p>
            <a:pPr algn="just"/>
            <a:r>
              <a:rPr lang="en-US" dirty="0"/>
              <a:t>Explain why the </a:t>
            </a:r>
            <a:r>
              <a:rPr lang="en-US" dirty="0" err="1"/>
              <a:t>organisational</a:t>
            </a:r>
            <a:r>
              <a:rPr lang="en-US" dirty="0"/>
              <a:t> structure and decision-making mechanisms are appropriate to the complexity and scale of the project. </a:t>
            </a:r>
            <a:endParaRPr lang="tr-TR" dirty="0"/>
          </a:p>
          <a:p>
            <a:pPr marL="0" indent="0" algn="just">
              <a:buNone/>
            </a:pPr>
            <a:endParaRPr lang="en-US" sz="2000" dirty="0"/>
          </a:p>
          <a:p>
            <a:pPr algn="just"/>
            <a:r>
              <a:rPr lang="en-US" dirty="0"/>
              <a:t>What is assessed? - Clear and straight forward management structure (a diagram can be useful) - Role, composition, interactions of the different bodies - If there is an Advisory Body – composition (even if not definitive, and not necessarily the names of the members but the sectors/fields represented), role, and how it will be involved should be explained - Outline of the decision making rules, the conflict resolution rules even though they are going to be elaborated in the </a:t>
            </a:r>
            <a:r>
              <a:rPr lang="en-US" dirty="0" smtClean="0"/>
              <a:t>CA. </a:t>
            </a:r>
            <a:endParaRPr lang="en-US" dirty="0"/>
          </a:p>
          <a:p>
            <a:endParaRPr lang="tr-TR" dirty="0"/>
          </a:p>
          <a:p>
            <a:endParaRPr lang="tr-TR" dirty="0"/>
          </a:p>
          <a:p>
            <a:endParaRPr lang="tr-TR" dirty="0" smtClean="0"/>
          </a:p>
          <a:p>
            <a:endParaRPr lang="tr-TR" dirty="0"/>
          </a:p>
          <a:p>
            <a:endParaRPr lang="tr-TR" dirty="0"/>
          </a:p>
          <a:p>
            <a:endParaRPr lang="tr-TR" dirty="0"/>
          </a:p>
          <a:p>
            <a:endParaRPr lang="tr-TR" dirty="0"/>
          </a:p>
          <a:p>
            <a:endParaRPr lang="tr-TR" dirty="0"/>
          </a:p>
          <a:p>
            <a:endParaRPr lang="tr-TR" dirty="0"/>
          </a:p>
          <a:p>
            <a:endParaRPr lang="tr-TR" dirty="0"/>
          </a:p>
        </p:txBody>
      </p:sp>
      <p:pic>
        <p:nvPicPr>
          <p:cNvPr id="4" name="Resim 3">
            <a:extLst>
              <a:ext uri="{FF2B5EF4-FFF2-40B4-BE49-F238E27FC236}">
                <a16:creationId xmlns:a16="http://schemas.microsoft.com/office/drawing/2014/main" id="{395E9E2C-8640-4907-956C-5F0BD8D36367}"/>
              </a:ext>
            </a:extLst>
          </p:cNvPr>
          <p:cNvPicPr>
            <a:picLocks noChangeAspect="1"/>
          </p:cNvPicPr>
          <p:nvPr/>
        </p:nvPicPr>
        <p:blipFill>
          <a:blip r:embed="rId2"/>
          <a:stretch>
            <a:fillRect/>
          </a:stretch>
        </p:blipFill>
        <p:spPr>
          <a:xfrm>
            <a:off x="9417109" y="5862392"/>
            <a:ext cx="2612133" cy="995608"/>
          </a:xfrm>
          <a:prstGeom prst="rect">
            <a:avLst/>
          </a:prstGeom>
        </p:spPr>
      </p:pic>
      <p:sp>
        <p:nvSpPr>
          <p:cNvPr id="2" name="Dikdörtgen 1">
            <a:extLst>
              <a:ext uri="{FF2B5EF4-FFF2-40B4-BE49-F238E27FC236}">
                <a16:creationId xmlns:a16="http://schemas.microsoft.com/office/drawing/2014/main" id="{482D6515-A3AC-4777-882B-EB6D035B65F4}"/>
              </a:ext>
            </a:extLst>
          </p:cNvPr>
          <p:cNvSpPr/>
          <p:nvPr/>
        </p:nvSpPr>
        <p:spPr>
          <a:xfrm>
            <a:off x="1872728" y="536646"/>
            <a:ext cx="8446543" cy="553998"/>
          </a:xfrm>
          <a:prstGeom prst="rect">
            <a:avLst/>
          </a:prstGeom>
        </p:spPr>
        <p:txBody>
          <a:bodyPr wrap="none">
            <a:spAutoFit/>
          </a:bodyPr>
          <a:lstStyle/>
          <a:p>
            <a:r>
              <a:rPr lang="en-US" sz="3000" b="1" i="1" dirty="0"/>
              <a:t>Management structure, milestones and </a:t>
            </a:r>
            <a:r>
              <a:rPr lang="en-US" sz="3000" b="1" i="1" dirty="0" smtClean="0"/>
              <a:t>procedures</a:t>
            </a:r>
            <a:endParaRPr lang="tr-TR" sz="3000" b="1" i="1" dirty="0"/>
          </a:p>
        </p:txBody>
      </p:sp>
    </p:spTree>
    <p:extLst>
      <p:ext uri="{BB962C8B-B14F-4D97-AF65-F5344CB8AC3E}">
        <p14:creationId xmlns:p14="http://schemas.microsoft.com/office/powerpoint/2010/main" val="149554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277813"/>
            <a:ext cx="8686800" cy="703262"/>
          </a:xfrm>
        </p:spPr>
        <p:txBody>
          <a:bodyPr>
            <a:normAutofit fontScale="90000"/>
          </a:bodyPr>
          <a:lstStyle/>
          <a:p>
            <a:pPr eaLnBrk="1" hangingPunct="1"/>
            <a:r>
              <a:rPr lang="en-GB" sz="3800" b="1"/>
              <a:t>Implementation</a:t>
            </a:r>
            <a:r>
              <a:rPr lang="sr-Latn-CS" sz="3800"/>
              <a:t> </a:t>
            </a:r>
            <a:r>
              <a:rPr lang="sr-Latn-CS" sz="3800" b="1"/>
              <a:t>– 3.2 </a:t>
            </a:r>
            <a:r>
              <a:rPr lang="en-GB" sz="3800" b="1"/>
              <a:t>Management structure and procedures</a:t>
            </a:r>
            <a:r>
              <a:rPr lang="sr-Latn-CS" sz="3800"/>
              <a:t>   </a:t>
            </a:r>
          </a:p>
        </p:txBody>
      </p:sp>
      <p:pic>
        <p:nvPicPr>
          <p:cNvPr id="18435" name="Picture 4" descr="1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57338"/>
            <a:ext cx="91440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98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7FFD22D-D761-4EDD-B818-CA21515B44F1}"/>
              </a:ext>
            </a:extLst>
          </p:cNvPr>
          <p:cNvSpPr>
            <a:spLocks noGrp="1"/>
          </p:cNvSpPr>
          <p:nvPr>
            <p:ph idx="1"/>
          </p:nvPr>
        </p:nvSpPr>
        <p:spPr>
          <a:xfrm>
            <a:off x="498764" y="817355"/>
            <a:ext cx="11024754" cy="5112928"/>
          </a:xfrm>
        </p:spPr>
        <p:txBody>
          <a:bodyPr>
            <a:normAutofit/>
          </a:bodyPr>
          <a:lstStyle/>
          <a:p>
            <a:pPr marL="0" indent="0">
              <a:buNone/>
            </a:pPr>
            <a:r>
              <a:rPr lang="en-US" sz="3600" b="1" dirty="0"/>
              <a:t>Consortium as a whole</a:t>
            </a:r>
            <a:r>
              <a:rPr lang="tr-TR" sz="3600" b="1" dirty="0"/>
              <a:t> (</a:t>
            </a:r>
            <a:r>
              <a:rPr lang="tr-TR" sz="3600" b="1" dirty="0" err="1"/>
              <a:t>H2020</a:t>
            </a:r>
            <a:r>
              <a:rPr lang="tr-TR" sz="3600" b="1" dirty="0"/>
              <a:t>) </a:t>
            </a:r>
            <a:endParaRPr lang="en-US" sz="3600" b="1" dirty="0"/>
          </a:p>
          <a:p>
            <a:r>
              <a:rPr lang="en-US" dirty="0"/>
              <a:t>How will it match the project’s objectives, and bring together the</a:t>
            </a:r>
            <a:r>
              <a:rPr lang="tr-TR" dirty="0"/>
              <a:t> </a:t>
            </a:r>
            <a:r>
              <a:rPr lang="en-US" dirty="0"/>
              <a:t>necessary expertise?</a:t>
            </a:r>
          </a:p>
          <a:p>
            <a:r>
              <a:rPr lang="en-US" dirty="0"/>
              <a:t>How do the members complement one another (and cover the</a:t>
            </a:r>
            <a:r>
              <a:rPr lang="tr-TR" dirty="0"/>
              <a:t> </a:t>
            </a:r>
            <a:r>
              <a:rPr lang="en-US" dirty="0"/>
              <a:t>value</a:t>
            </a:r>
            <a:r>
              <a:rPr lang="tr-TR" dirty="0"/>
              <a:t> </a:t>
            </a:r>
            <a:r>
              <a:rPr lang="en-US" dirty="0"/>
              <a:t>chain, where appropriate</a:t>
            </a:r>
            <a:r>
              <a:rPr lang="en-US" dirty="0" smtClean="0"/>
              <a:t>)?</a:t>
            </a:r>
            <a:endParaRPr lang="en-US" dirty="0"/>
          </a:p>
          <a:p>
            <a:r>
              <a:rPr lang="en-US" dirty="0"/>
              <a:t>In what way does each of them contribute to the project? Show that each</a:t>
            </a:r>
            <a:r>
              <a:rPr lang="tr-TR" dirty="0"/>
              <a:t> </a:t>
            </a:r>
            <a:r>
              <a:rPr lang="en-US" dirty="0"/>
              <a:t>has a valid role, and adequate resources in the project to fulfil that</a:t>
            </a:r>
            <a:r>
              <a:rPr lang="tr-TR" dirty="0"/>
              <a:t> </a:t>
            </a:r>
            <a:r>
              <a:rPr lang="en-US" dirty="0"/>
              <a:t>role.</a:t>
            </a:r>
          </a:p>
          <a:p>
            <a:r>
              <a:rPr lang="en-US" dirty="0"/>
              <a:t>Propose the right expertise in terms of project management, innovation</a:t>
            </a:r>
            <a:r>
              <a:rPr lang="tr-TR" dirty="0"/>
              <a:t> </a:t>
            </a:r>
            <a:r>
              <a:rPr lang="en-US" dirty="0"/>
              <a:t>management, </a:t>
            </a:r>
            <a:r>
              <a:rPr lang="en-US" dirty="0" smtClean="0"/>
              <a:t>communication/dissemination/exploitation</a:t>
            </a:r>
            <a:endParaRPr lang="en-US"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4" name="Resim 3">
            <a:extLst>
              <a:ext uri="{FF2B5EF4-FFF2-40B4-BE49-F238E27FC236}">
                <a16:creationId xmlns:a16="http://schemas.microsoft.com/office/drawing/2014/main" id="{395E9E2C-8640-4907-956C-5F0BD8D36367}"/>
              </a:ext>
            </a:extLst>
          </p:cNvPr>
          <p:cNvPicPr>
            <a:picLocks noChangeAspect="1"/>
          </p:cNvPicPr>
          <p:nvPr/>
        </p:nvPicPr>
        <p:blipFill>
          <a:blip r:embed="rId2"/>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188179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277813"/>
            <a:ext cx="8686800" cy="703262"/>
          </a:xfrm>
        </p:spPr>
        <p:txBody>
          <a:bodyPr>
            <a:normAutofit/>
          </a:bodyPr>
          <a:lstStyle/>
          <a:p>
            <a:pPr eaLnBrk="1" hangingPunct="1"/>
            <a:r>
              <a:rPr lang="en-GB" sz="3800" b="1" dirty="0" smtClean="0"/>
              <a:t>Consortium as a whole</a:t>
            </a:r>
            <a:endParaRPr lang="sr-Latn-CS" sz="38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724820" y="1061439"/>
            <a:ext cx="6910842" cy="5072851"/>
          </a:xfrm>
          <a:prstGeom prst="rect">
            <a:avLst/>
          </a:prstGeom>
        </p:spPr>
      </p:pic>
    </p:spTree>
    <p:extLst>
      <p:ext uri="{BB962C8B-B14F-4D97-AF65-F5344CB8AC3E}">
        <p14:creationId xmlns:p14="http://schemas.microsoft.com/office/powerpoint/2010/main" val="228355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7FFD22D-D761-4EDD-B818-CA21515B44F1}"/>
              </a:ext>
            </a:extLst>
          </p:cNvPr>
          <p:cNvSpPr>
            <a:spLocks noGrp="1"/>
          </p:cNvSpPr>
          <p:nvPr>
            <p:ph idx="1"/>
          </p:nvPr>
        </p:nvSpPr>
        <p:spPr>
          <a:xfrm>
            <a:off x="1135231" y="429493"/>
            <a:ext cx="9921536" cy="5112928"/>
          </a:xfrm>
        </p:spPr>
        <p:txBody>
          <a:bodyPr>
            <a:normAutofit/>
          </a:bodyPr>
          <a:lstStyle/>
          <a:p>
            <a:pPr marL="0" indent="0">
              <a:buNone/>
            </a:pPr>
            <a:r>
              <a:rPr lang="en-US" sz="3600" b="1" dirty="0"/>
              <a:t>Resources to be committed</a:t>
            </a:r>
            <a:r>
              <a:rPr lang="tr-TR" sz="3600" b="1" dirty="0"/>
              <a:t> </a:t>
            </a:r>
            <a:r>
              <a:rPr lang="en-US" sz="3600" b="1" dirty="0"/>
              <a:t>(</a:t>
            </a:r>
            <a:r>
              <a:rPr lang="en-US" sz="3600" b="1" dirty="0" err="1"/>
              <a:t>H2020</a:t>
            </a:r>
            <a:r>
              <a:rPr lang="en-US" sz="3600" b="1" dirty="0"/>
              <a:t>) </a:t>
            </a:r>
            <a:endParaRPr lang="tr-TR" sz="3600" b="1"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4" name="Resim 3">
            <a:extLst>
              <a:ext uri="{FF2B5EF4-FFF2-40B4-BE49-F238E27FC236}">
                <a16:creationId xmlns:a16="http://schemas.microsoft.com/office/drawing/2014/main" id="{395E9E2C-8640-4907-956C-5F0BD8D36367}"/>
              </a:ext>
            </a:extLst>
          </p:cNvPr>
          <p:cNvPicPr>
            <a:picLocks noChangeAspect="1"/>
          </p:cNvPicPr>
          <p:nvPr/>
        </p:nvPicPr>
        <p:blipFill>
          <a:blip r:embed="rId2"/>
          <a:stretch>
            <a:fillRect/>
          </a:stretch>
        </p:blipFill>
        <p:spPr>
          <a:xfrm>
            <a:off x="9417109" y="5862392"/>
            <a:ext cx="2612133" cy="995608"/>
          </a:xfrm>
          <a:prstGeom prst="rect">
            <a:avLst/>
          </a:prstGeom>
        </p:spPr>
      </p:pic>
      <p:graphicFrame>
        <p:nvGraphicFramePr>
          <p:cNvPr id="2" name="Tablo 1">
            <a:extLst>
              <a:ext uri="{FF2B5EF4-FFF2-40B4-BE49-F238E27FC236}">
                <a16:creationId xmlns:a16="http://schemas.microsoft.com/office/drawing/2014/main" id="{B1F78231-8FB4-40EC-80E5-3601CDB8AF27}"/>
              </a:ext>
            </a:extLst>
          </p:cNvPr>
          <p:cNvGraphicFramePr>
            <a:graphicFrameLocks noGrp="1"/>
          </p:cNvGraphicFramePr>
          <p:nvPr>
            <p:extLst/>
          </p:nvPr>
        </p:nvGraphicFramePr>
        <p:xfrm>
          <a:off x="0" y="2926376"/>
          <a:ext cx="5877018" cy="3096768"/>
        </p:xfrm>
        <a:graphic>
          <a:graphicData uri="http://schemas.openxmlformats.org/drawingml/2006/table">
            <a:tbl>
              <a:tblPr firstRow="1" firstCol="1" lastRow="1" lastCol="1" bandRow="1" bandCol="1"/>
              <a:tblGrid>
                <a:gridCol w="1469407">
                  <a:extLst>
                    <a:ext uri="{9D8B030D-6E8A-4147-A177-3AD203B41FA5}">
                      <a16:colId xmlns:a16="http://schemas.microsoft.com/office/drawing/2014/main" val="742109471"/>
                    </a:ext>
                  </a:extLst>
                </a:gridCol>
                <a:gridCol w="894448">
                  <a:extLst>
                    <a:ext uri="{9D8B030D-6E8A-4147-A177-3AD203B41FA5}">
                      <a16:colId xmlns:a16="http://schemas.microsoft.com/office/drawing/2014/main" val="281820544"/>
                    </a:ext>
                  </a:extLst>
                </a:gridCol>
                <a:gridCol w="894448">
                  <a:extLst>
                    <a:ext uri="{9D8B030D-6E8A-4147-A177-3AD203B41FA5}">
                      <a16:colId xmlns:a16="http://schemas.microsoft.com/office/drawing/2014/main" val="3937177818"/>
                    </a:ext>
                  </a:extLst>
                </a:gridCol>
                <a:gridCol w="895058">
                  <a:extLst>
                    <a:ext uri="{9D8B030D-6E8A-4147-A177-3AD203B41FA5}">
                      <a16:colId xmlns:a16="http://schemas.microsoft.com/office/drawing/2014/main" val="701866587"/>
                    </a:ext>
                  </a:extLst>
                </a:gridCol>
                <a:gridCol w="1723657">
                  <a:extLst>
                    <a:ext uri="{9D8B030D-6E8A-4147-A177-3AD203B41FA5}">
                      <a16:colId xmlns:a16="http://schemas.microsoft.com/office/drawing/2014/main" val="1532250487"/>
                    </a:ext>
                  </a:extLst>
                </a:gridCol>
              </a:tblGrid>
              <a:tr h="0">
                <a:tc>
                  <a:txBody>
                    <a:bodyPr/>
                    <a:lstStyle/>
                    <a:p>
                      <a:pPr>
                        <a:lnSpc>
                          <a:spcPct val="115000"/>
                        </a:lnSpc>
                        <a:spcAft>
                          <a:spcPts val="6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WPn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WPn+1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WPn+2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fr-BE"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Person-</a:t>
                      </a:r>
                      <a:r>
                        <a:rPr lang="fr-BE"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Months</a:t>
                      </a:r>
                      <a:r>
                        <a:rPr lang="fr-BE"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per Participant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929696346"/>
                  </a:ext>
                </a:extLst>
              </a:tr>
              <a:tr h="0">
                <a:tc>
                  <a:txBody>
                    <a:bodyPr/>
                    <a:lstStyle/>
                    <a:p>
                      <a:pPr>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Participant Number/Short Name</a:t>
                      </a: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77127749"/>
                  </a:ext>
                </a:extLst>
              </a:tr>
              <a:tr h="321310">
                <a:tc>
                  <a:txBody>
                    <a:bodyPr/>
                    <a:lstStyle/>
                    <a:p>
                      <a:pPr marL="756285" indent="-756285">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ParticipantNumber/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756285" indent="-756285">
                        <a:lnSpc>
                          <a:spcPct val="115000"/>
                        </a:lnSpc>
                        <a:spcAft>
                          <a:spcPts val="600"/>
                        </a:spcAft>
                      </a:pPr>
                      <a:r>
                        <a:rPr lang="fr-BE" sz="1200" b="1">
                          <a:effectLst/>
                          <a:latin typeface="Times New Roman" panose="02020603050405020304" pitchFamily="18" charset="0"/>
                          <a:ea typeface="Times New Roman" panose="02020603050405020304" pitchFamily="18" charset="0"/>
                          <a:cs typeface="Times New Roman" panose="02020603050405020304" pitchFamily="18" charset="0"/>
                        </a:rPr>
                        <a:t>Short Name</a:t>
                      </a: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639827334"/>
                  </a:ext>
                </a:extLst>
              </a:tr>
              <a:tr h="0">
                <a:tc>
                  <a:txBody>
                    <a:bodyPr/>
                    <a:lstStyle/>
                    <a:p>
                      <a:pPr marL="756285" indent="-756285">
                        <a:lnSpc>
                          <a:spcPct val="115000"/>
                        </a:lnSpc>
                        <a:spcAft>
                          <a:spcPts val="600"/>
                        </a:spcAft>
                      </a:pP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Participant </a:t>
                      </a: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Number</a:t>
                      </a: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56285" indent="-756285">
                        <a:lnSpc>
                          <a:spcPct val="115000"/>
                        </a:lnSpc>
                        <a:spcAft>
                          <a:spcPts val="600"/>
                        </a:spcAft>
                      </a:pP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Short Name</a:t>
                      </a: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2116538025"/>
                  </a:ext>
                </a:extLst>
              </a:tr>
              <a:tr h="0">
                <a:tc>
                  <a:txBody>
                    <a:bodyPr/>
                    <a:lstStyle/>
                    <a:p>
                      <a:pPr marL="756285" indent="-756285" algn="r">
                        <a:lnSpc>
                          <a:spcPct val="115000"/>
                        </a:lnSpc>
                        <a:spcAft>
                          <a:spcPts val="600"/>
                        </a:spcAft>
                      </a:pPr>
                      <a:r>
                        <a:rPr lang="fr-B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Person/Months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2277537855"/>
                  </a:ext>
                </a:extLst>
              </a:tr>
            </a:tbl>
          </a:graphicData>
        </a:graphic>
      </p:graphicFrame>
      <p:sp>
        <p:nvSpPr>
          <p:cNvPr id="5" name="Rectangle 1">
            <a:extLst>
              <a:ext uri="{FF2B5EF4-FFF2-40B4-BE49-F238E27FC236}">
                <a16:creationId xmlns:a16="http://schemas.microsoft.com/office/drawing/2014/main" id="{99E904B1-7E59-4AD8-B4DC-4595329E397C}"/>
              </a:ext>
            </a:extLst>
          </p:cNvPr>
          <p:cNvSpPr>
            <a:spLocks noChangeArrowheads="1"/>
          </p:cNvSpPr>
          <p:nvPr/>
        </p:nvSpPr>
        <p:spPr bwMode="auto">
          <a:xfrm>
            <a:off x="479394" y="1388354"/>
            <a:ext cx="561660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b="1" dirty="0">
                <a:latin typeface="+mn-lt"/>
              </a:rPr>
              <a:t>Summary of staff </a:t>
            </a:r>
            <a:r>
              <a:rPr lang="en-US" b="1" dirty="0" smtClean="0">
                <a:latin typeface="+mn-lt"/>
              </a:rPr>
              <a:t>effort</a:t>
            </a:r>
            <a:r>
              <a:rPr lang="en-GB" b="1" dirty="0">
                <a:latin typeface="+mn-lt"/>
              </a:rPr>
              <a:t>:</a:t>
            </a:r>
            <a:r>
              <a:rPr lang="tr-TR" b="1" dirty="0" smtClean="0">
                <a:latin typeface="+mn-lt"/>
              </a:rPr>
              <a:t> </a:t>
            </a:r>
            <a:r>
              <a:rPr kumimoji="0" lang="en-US" altLang="en-US" sz="16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Please indicate the number of person/months over the whole duration of the planned work, for each work package, for each participant. Identify the work-package leader for each WP by showing the relevant person-month figure in bold.</a:t>
            </a:r>
            <a:endParaRPr kumimoji="0" lang="en-US" altLang="en-US" sz="1600" b="0" i="0" u="none" strike="noStrike" cap="none" normalizeH="0" baseline="0" dirty="0">
              <a:ln>
                <a:noFill/>
              </a:ln>
              <a:solidFill>
                <a:schemeClr val="tx1"/>
              </a:solidFill>
              <a:effectLst/>
              <a:latin typeface="+mn-lt"/>
            </a:endParaRPr>
          </a:p>
        </p:txBody>
      </p:sp>
      <p:graphicFrame>
        <p:nvGraphicFramePr>
          <p:cNvPr id="8" name="Tablo 7">
            <a:extLst>
              <a:ext uri="{FF2B5EF4-FFF2-40B4-BE49-F238E27FC236}">
                <a16:creationId xmlns:a16="http://schemas.microsoft.com/office/drawing/2014/main" id="{BF8CDF35-5956-4501-8877-8D51C2DECD3A}"/>
              </a:ext>
            </a:extLst>
          </p:cNvPr>
          <p:cNvGraphicFramePr>
            <a:graphicFrameLocks noGrp="1"/>
          </p:cNvGraphicFramePr>
          <p:nvPr>
            <p:extLst/>
          </p:nvPr>
        </p:nvGraphicFramePr>
        <p:xfrm>
          <a:off x="5986104" y="2942029"/>
          <a:ext cx="6205896" cy="3014758"/>
        </p:xfrm>
        <a:graphic>
          <a:graphicData uri="http://schemas.openxmlformats.org/drawingml/2006/table">
            <a:tbl>
              <a:tblPr firstRow="1" firstCol="1" lastRow="1" lastCol="1" bandRow="1" bandCol="1"/>
              <a:tblGrid>
                <a:gridCol w="1573526">
                  <a:extLst>
                    <a:ext uri="{9D8B030D-6E8A-4147-A177-3AD203B41FA5}">
                      <a16:colId xmlns:a16="http://schemas.microsoft.com/office/drawing/2014/main" val="1212594963"/>
                    </a:ext>
                  </a:extLst>
                </a:gridCol>
                <a:gridCol w="638681">
                  <a:extLst>
                    <a:ext uri="{9D8B030D-6E8A-4147-A177-3AD203B41FA5}">
                      <a16:colId xmlns:a16="http://schemas.microsoft.com/office/drawing/2014/main" val="2497189573"/>
                    </a:ext>
                  </a:extLst>
                </a:gridCol>
                <a:gridCol w="3993689">
                  <a:extLst>
                    <a:ext uri="{9D8B030D-6E8A-4147-A177-3AD203B41FA5}">
                      <a16:colId xmlns:a16="http://schemas.microsoft.com/office/drawing/2014/main" val="972721387"/>
                    </a:ext>
                  </a:extLst>
                </a:gridCol>
              </a:tblGrid>
              <a:tr h="1152195">
                <a:tc>
                  <a:txBody>
                    <a:bodyPr/>
                    <a:lstStyle/>
                    <a:p>
                      <a:pPr>
                        <a:lnSpc>
                          <a:spcPct val="115000"/>
                        </a:lnSpc>
                        <a:spcAft>
                          <a:spcPts val="600"/>
                        </a:spcAft>
                      </a:pP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Participant </a:t>
                      </a:r>
                      <a:r>
                        <a:rPr lang="fr-BE" sz="1200" b="1" dirty="0" err="1">
                          <a:effectLst/>
                          <a:latin typeface="Times New Roman" panose="02020603050405020304" pitchFamily="18" charset="0"/>
                          <a:ea typeface="Times New Roman" panose="02020603050405020304" pitchFamily="18" charset="0"/>
                          <a:cs typeface="Times New Roman" panose="02020603050405020304" pitchFamily="18" charset="0"/>
                        </a:rPr>
                        <a:t>Number</a:t>
                      </a:r>
                      <a:r>
                        <a:rPr lang="fr-BE" sz="1200" b="1" dirty="0">
                          <a:effectLst/>
                          <a:latin typeface="Times New Roman" panose="02020603050405020304" pitchFamily="18" charset="0"/>
                          <a:ea typeface="Times New Roman" panose="02020603050405020304" pitchFamily="18" charset="0"/>
                          <a:cs typeface="Times New Roman" panose="02020603050405020304" pitchFamily="18" charset="0"/>
                        </a:rPr>
                        <a:t>/Short 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600"/>
                        </a:spcAft>
                      </a:pPr>
                      <a:r>
                        <a:rPr lang="fr-BE"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a:t>
                      </a:r>
                      <a:r>
                        <a:rPr lang="fr-BE"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600"/>
                        </a:spcAft>
                      </a:pPr>
                      <a:r>
                        <a:rPr lang="fr-BE"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Justification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43930772"/>
                  </a:ext>
                </a:extLst>
              </a:tr>
              <a:tr h="367562">
                <a:tc>
                  <a:txBody>
                    <a:bodyPr/>
                    <a:lstStyle/>
                    <a:p>
                      <a:pPr algn="r">
                        <a:lnSpc>
                          <a:spcPct val="115000"/>
                        </a:lnSpc>
                        <a:spcAft>
                          <a:spcPts val="600"/>
                        </a:spcAft>
                      </a:pPr>
                      <a:r>
                        <a:rPr lang="fr-B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Travel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0364929"/>
                  </a:ext>
                </a:extLst>
              </a:tr>
              <a:tr h="367562">
                <a:tc>
                  <a:txBody>
                    <a:bodyPr/>
                    <a:lstStyle/>
                    <a:p>
                      <a:pPr algn="r">
                        <a:lnSpc>
                          <a:spcPct val="115000"/>
                        </a:lnSpc>
                        <a:spcAft>
                          <a:spcPts val="600"/>
                        </a:spcAft>
                      </a:pPr>
                      <a:r>
                        <a:rPr lang="fr-B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Equipment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616363"/>
                  </a:ext>
                </a:extLst>
              </a:tr>
              <a:tr h="759877">
                <a:tc>
                  <a:txBody>
                    <a:bodyPr/>
                    <a:lstStyle/>
                    <a:p>
                      <a:pPr algn="r">
                        <a:lnSpc>
                          <a:spcPct val="115000"/>
                        </a:lnSpc>
                        <a:spcAft>
                          <a:spcPts val="600"/>
                        </a:spcAft>
                      </a:pPr>
                      <a:r>
                        <a:rPr lang="fr-B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 goods and services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384202"/>
                  </a:ext>
                </a:extLst>
              </a:tr>
              <a:tr h="367562">
                <a:tc>
                  <a:txBody>
                    <a:bodyPr/>
                    <a:lstStyle/>
                    <a:p>
                      <a:pPr algn="r">
                        <a:lnSpc>
                          <a:spcPct val="115000"/>
                        </a:lnSpc>
                        <a:spcAft>
                          <a:spcPts val="600"/>
                        </a:spcAft>
                      </a:pPr>
                      <a:r>
                        <a:rPr lang="fr-BE"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600"/>
                        </a:spcAft>
                      </a:pPr>
                      <a:r>
                        <a:rPr lang="fr-BE" sz="1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600"/>
                        </a:spcAft>
                      </a:pPr>
                      <a:r>
                        <a:rPr lang="fr-BE"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06647204"/>
                  </a:ext>
                </a:extLst>
              </a:tr>
            </a:tbl>
          </a:graphicData>
        </a:graphic>
      </p:graphicFrame>
      <p:sp>
        <p:nvSpPr>
          <p:cNvPr id="9" name="Rectangle 3">
            <a:extLst>
              <a:ext uri="{FF2B5EF4-FFF2-40B4-BE49-F238E27FC236}">
                <a16:creationId xmlns:a16="http://schemas.microsoft.com/office/drawing/2014/main" id="{B37B8DBA-2F1F-4712-A0D1-C4241E989265}"/>
              </a:ext>
            </a:extLst>
          </p:cNvPr>
          <p:cNvSpPr>
            <a:spLocks noChangeArrowheads="1"/>
          </p:cNvSpPr>
          <p:nvPr/>
        </p:nvSpPr>
        <p:spPr bwMode="auto">
          <a:xfrm>
            <a:off x="6219176" y="1403743"/>
            <a:ext cx="5810065"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en-US" b="1" dirty="0">
                <a:ea typeface="Times New Roman" panose="02020603050405020304" pitchFamily="18" charset="0"/>
                <a:cs typeface="Times New Roman" panose="02020603050405020304" pitchFamily="18" charset="0"/>
              </a:rPr>
              <a:t>‘Other direct cost</a:t>
            </a:r>
            <a:r>
              <a:rPr lang="en-US" altLang="en-US" b="1" dirty="0" smtClean="0">
                <a:ea typeface="Times New Roman" panose="02020603050405020304" pitchFamily="18" charset="0"/>
                <a:cs typeface="Times New Roman" panose="02020603050405020304" pitchFamily="18" charset="0"/>
              </a:rPr>
              <a:t>’</a:t>
            </a:r>
            <a:r>
              <a:rPr lang="en-GB" altLang="en-US" b="1" dirty="0">
                <a:ea typeface="Times New Roman" panose="02020603050405020304" pitchFamily="18" charset="0"/>
                <a:cs typeface="Times New Roman" panose="02020603050405020304" pitchFamily="18" charset="0"/>
              </a:rPr>
              <a:t>:</a:t>
            </a:r>
            <a:r>
              <a:rPr lang="tr-TR" altLang="en-US" b="1" dirty="0" smtClean="0">
                <a:ea typeface="Times New Roman" panose="02020603050405020304" pitchFamily="18" charset="0"/>
                <a:cs typeface="Times New Roman" panose="02020603050405020304" pitchFamily="18" charset="0"/>
              </a:rPr>
              <a:t> </a:t>
            </a:r>
            <a:r>
              <a:rPr lang="tr-TR" altLang="en-US" sz="1600" dirty="0">
                <a:ea typeface="Times New Roman" panose="02020603050405020304" pitchFamily="18" charset="0"/>
                <a:cs typeface="Times New Roman" panose="02020603050405020304" pitchFamily="18" charset="0"/>
              </a:rPr>
              <a:t>P</a:t>
            </a:r>
            <a:r>
              <a:rPr lang="en-US" altLang="en-US" sz="1600" dirty="0">
                <a:ea typeface="Times New Roman" panose="02020603050405020304" pitchFamily="18" charset="0"/>
                <a:cs typeface="Times New Roman" panose="02020603050405020304" pitchFamily="18" charset="0"/>
              </a:rPr>
              <a:t>lease </a:t>
            </a:r>
            <a:r>
              <a:rPr kumimoji="0" lang="en-US" altLang="en-US" sz="16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complete the table below for each participant if the sum of the costs for’ travel’, ‘equipment’, and  ‘goods and services’ exceeds 15% of the personnel costs for that participant (according to the budget  table in section 3 of the proposal administrative forms). </a:t>
            </a:r>
            <a:endParaRPr kumimoji="0" lang="en-US" altLang="en-US" sz="1600" b="0" i="0" u="none" strike="noStrike" cap="none" normalizeH="0" baseline="0" dirty="0">
              <a:ln>
                <a:noFill/>
              </a:ln>
              <a:solidFill>
                <a:schemeClr val="tx1"/>
              </a:solidFill>
              <a:effectLst/>
            </a:endParaRPr>
          </a:p>
        </p:txBody>
      </p:sp>
      <p:sp>
        <p:nvSpPr>
          <p:cNvPr id="10" name="Dikdörtgen 9">
            <a:extLst>
              <a:ext uri="{FF2B5EF4-FFF2-40B4-BE49-F238E27FC236}">
                <a16:creationId xmlns:a16="http://schemas.microsoft.com/office/drawing/2014/main" id="{19E91785-8040-41DF-B9B7-A9AE2F41D2B6}"/>
              </a:ext>
            </a:extLst>
          </p:cNvPr>
          <p:cNvSpPr/>
          <p:nvPr/>
        </p:nvSpPr>
        <p:spPr>
          <a:xfrm>
            <a:off x="162758" y="6084228"/>
            <a:ext cx="9176551" cy="646331"/>
          </a:xfrm>
          <a:prstGeom prst="rect">
            <a:avLst/>
          </a:prstGeom>
        </p:spPr>
        <p:txBody>
          <a:bodyPr wrap="square">
            <a:spAutoFit/>
          </a:bodyPr>
          <a:lstStyle/>
          <a:p>
            <a:r>
              <a:rPr lang="en-US" sz="1200" b="1" i="1" dirty="0"/>
              <a:t>• Please make sure the information in this section matches the costs as</a:t>
            </a:r>
            <a:r>
              <a:rPr lang="tr-TR" sz="1200" b="1" i="1" dirty="0"/>
              <a:t> </a:t>
            </a:r>
            <a:r>
              <a:rPr lang="en-US" sz="1200" b="1" i="1" dirty="0"/>
              <a:t>stated in the budget table in section 3 of the administrative proposal</a:t>
            </a:r>
            <a:r>
              <a:rPr lang="tr-TR" sz="1200" b="1" i="1" dirty="0"/>
              <a:t> </a:t>
            </a:r>
            <a:r>
              <a:rPr lang="en-US" sz="1200" b="1" i="1" dirty="0"/>
              <a:t>forms (Part A), and the number of person months, shown in the detailed</a:t>
            </a:r>
            <a:r>
              <a:rPr lang="tr-TR" sz="1200" b="1" i="1" dirty="0"/>
              <a:t> </a:t>
            </a:r>
            <a:r>
              <a:rPr lang="en-US" sz="1200" b="1" i="1" dirty="0"/>
              <a:t>work package descriptions.</a:t>
            </a:r>
            <a:r>
              <a:rPr lang="tr-TR" sz="1200" b="1" i="1" dirty="0"/>
              <a:t> </a:t>
            </a:r>
            <a:r>
              <a:rPr lang="en-US" sz="1200" b="1" i="1" dirty="0"/>
              <a:t>• Consider planning sufficient resources for:</a:t>
            </a:r>
            <a:r>
              <a:rPr lang="tr-TR" sz="1200" b="1" i="1" dirty="0"/>
              <a:t> </a:t>
            </a:r>
            <a:r>
              <a:rPr lang="en-US" sz="1200" b="1" i="1" dirty="0"/>
              <a:t>- Project management</a:t>
            </a:r>
            <a:r>
              <a:rPr lang="tr-TR" sz="1200" b="1" i="1" dirty="0"/>
              <a:t> </a:t>
            </a:r>
            <a:r>
              <a:rPr lang="en-US" sz="1200" b="1" i="1" dirty="0"/>
              <a:t>- Data management</a:t>
            </a:r>
            <a:r>
              <a:rPr lang="tr-TR" sz="1200" b="1" i="1" dirty="0"/>
              <a:t> </a:t>
            </a:r>
            <a:r>
              <a:rPr lang="en-US" sz="1200" b="1" i="1" dirty="0"/>
              <a:t>-</a:t>
            </a:r>
            <a:r>
              <a:rPr lang="tr-TR" sz="1200" b="1" i="1" dirty="0"/>
              <a:t> </a:t>
            </a:r>
            <a:r>
              <a:rPr lang="en-US" sz="1200" b="1" i="1" dirty="0"/>
              <a:t>Dissemination/exploitation/communication</a:t>
            </a:r>
          </a:p>
        </p:txBody>
      </p:sp>
    </p:spTree>
    <p:extLst>
      <p:ext uri="{BB962C8B-B14F-4D97-AF65-F5344CB8AC3E}">
        <p14:creationId xmlns:p14="http://schemas.microsoft.com/office/powerpoint/2010/main" val="4294344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723F-F596-427E-8E97-26EAAEBCC96C}"/>
              </a:ext>
            </a:extLst>
          </p:cNvPr>
          <p:cNvSpPr>
            <a:spLocks noGrp="1"/>
          </p:cNvSpPr>
          <p:nvPr>
            <p:ph type="title"/>
          </p:nvPr>
        </p:nvSpPr>
        <p:spPr>
          <a:xfrm>
            <a:off x="0" y="643203"/>
            <a:ext cx="11586065" cy="5782289"/>
          </a:xfrm>
        </p:spPr>
        <p:txBody>
          <a:bodyPr>
            <a:noAutofit/>
          </a:bodyPr>
          <a:lstStyle/>
          <a:p>
            <a:r>
              <a:rPr lang="en-GB" sz="2200" b="1" dirty="0"/>
              <a:t>Section 4: Members of the consortium</a:t>
            </a:r>
            <a:r>
              <a:rPr lang="en-US" dirty="0"/>
              <a:t/>
            </a:r>
            <a:br>
              <a:rPr lang="en-US" dirty="0"/>
            </a:br>
            <a:r>
              <a:rPr lang="tr-TR" sz="2200" dirty="0">
                <a:latin typeface="+mn-lt"/>
              </a:rPr>
              <a:t/>
            </a:r>
            <a:br>
              <a:rPr lang="tr-TR" sz="2200" dirty="0">
                <a:latin typeface="+mn-lt"/>
              </a:rPr>
            </a:br>
            <a:r>
              <a:rPr lang="en-US" sz="2200" dirty="0">
                <a:latin typeface="+mn-lt"/>
              </a:rPr>
              <a:t>4.1. Participants (applicants)</a:t>
            </a:r>
            <a:br>
              <a:rPr lang="en-US" sz="2200" dirty="0">
                <a:latin typeface="+mn-lt"/>
              </a:rPr>
            </a:br>
            <a:r>
              <a:rPr lang="en-US" sz="2200" dirty="0">
                <a:latin typeface="+mn-lt"/>
              </a:rPr>
              <a:t/>
            </a:r>
            <a:br>
              <a:rPr lang="en-US" sz="2200" dirty="0">
                <a:latin typeface="+mn-lt"/>
              </a:rPr>
            </a:br>
            <a:r>
              <a:rPr lang="en-US" sz="2200" dirty="0">
                <a:latin typeface="+mn-lt"/>
              </a:rPr>
              <a:t>Please provide, for each participant, the following (if available</a:t>
            </a:r>
            <a:r>
              <a:rPr lang="en-US" sz="2200" dirty="0" smtClean="0">
                <a:latin typeface="+mn-lt"/>
              </a:rPr>
              <a:t>):</a:t>
            </a:r>
            <a:br>
              <a:rPr lang="en-US" sz="2200" dirty="0" smtClean="0">
                <a:latin typeface="+mn-lt"/>
              </a:rPr>
            </a:br>
            <a:r>
              <a:rPr lang="en-US" sz="2200" dirty="0" smtClean="0">
                <a:latin typeface="+mn-lt"/>
              </a:rPr>
              <a:t>• a </a:t>
            </a:r>
            <a:r>
              <a:rPr lang="en-US" sz="2200" dirty="0">
                <a:latin typeface="+mn-lt"/>
              </a:rPr>
              <a:t>description of the legal entity and its main tasks, with an explanation of how its profile matches the tasks in the </a:t>
            </a:r>
            <a:r>
              <a:rPr lang="en-US" sz="2200" dirty="0" smtClean="0">
                <a:latin typeface="+mn-lt"/>
              </a:rPr>
              <a:t>proposal</a:t>
            </a:r>
            <a:r>
              <a:rPr lang="en-US" sz="2200" dirty="0">
                <a:latin typeface="+mn-lt"/>
              </a:rPr>
              <a:t/>
            </a:r>
            <a:br>
              <a:rPr lang="en-US" sz="2200" dirty="0">
                <a:latin typeface="+mn-lt"/>
              </a:rPr>
            </a:br>
            <a:r>
              <a:rPr lang="en-US" sz="2200" dirty="0" smtClean="0">
                <a:latin typeface="+mn-lt"/>
              </a:rPr>
              <a:t>• a </a:t>
            </a:r>
            <a:r>
              <a:rPr lang="en-US" sz="2200" dirty="0">
                <a:latin typeface="+mn-lt"/>
              </a:rPr>
              <a:t>curriculum vitae or description of the profile of the persons, including their gender, who will be primarily responsible for carrying out the </a:t>
            </a:r>
            <a:r>
              <a:rPr lang="en-US" sz="2200" dirty="0" smtClean="0">
                <a:latin typeface="+mn-lt"/>
              </a:rPr>
              <a:t>proposed </a:t>
            </a:r>
            <a:r>
              <a:rPr lang="en-US" sz="2200" dirty="0">
                <a:latin typeface="+mn-lt"/>
              </a:rPr>
              <a:t>research and/or innovation </a:t>
            </a:r>
            <a:r>
              <a:rPr lang="en-US" sz="2200" dirty="0" smtClean="0">
                <a:latin typeface="+mn-lt"/>
              </a:rPr>
              <a:t>activities</a:t>
            </a:r>
            <a:r>
              <a:rPr lang="en-US" sz="2200" dirty="0">
                <a:latin typeface="+mn-lt"/>
              </a:rPr>
              <a:t/>
            </a:r>
            <a:br>
              <a:rPr lang="en-US" sz="2200" dirty="0">
                <a:latin typeface="+mn-lt"/>
              </a:rPr>
            </a:br>
            <a:r>
              <a:rPr lang="en-US" sz="2200" dirty="0" smtClean="0">
                <a:latin typeface="+mn-lt"/>
              </a:rPr>
              <a:t>• a </a:t>
            </a:r>
            <a:r>
              <a:rPr lang="en-US" sz="2200" dirty="0">
                <a:latin typeface="+mn-lt"/>
              </a:rPr>
              <a:t>list of up to 5 relevant publications, and/or products, services (including widely-used datasets or software), or other achievements relevant to the  </a:t>
            </a:r>
            <a:r>
              <a:rPr lang="en-US" sz="2200" dirty="0" smtClean="0">
                <a:latin typeface="+mn-lt"/>
              </a:rPr>
              <a:t>call content</a:t>
            </a:r>
            <a:r>
              <a:rPr lang="en-US" sz="2200" dirty="0">
                <a:latin typeface="+mn-lt"/>
              </a:rPr>
              <a:t/>
            </a:r>
            <a:br>
              <a:rPr lang="en-US" sz="2200" dirty="0">
                <a:latin typeface="+mn-lt"/>
              </a:rPr>
            </a:br>
            <a:r>
              <a:rPr lang="en-US" sz="2200" dirty="0" smtClean="0">
                <a:latin typeface="+mn-lt"/>
              </a:rPr>
              <a:t>• a </a:t>
            </a:r>
            <a:r>
              <a:rPr lang="en-US" sz="2200" dirty="0">
                <a:latin typeface="+mn-lt"/>
              </a:rPr>
              <a:t>description of any significant infrastructure and/or any major items of technical equipment, relevant to the proposed </a:t>
            </a:r>
            <a:r>
              <a:rPr lang="en-US" sz="2200" dirty="0" smtClean="0">
                <a:latin typeface="+mn-lt"/>
              </a:rPr>
              <a:t>work</a:t>
            </a:r>
            <a:r>
              <a:rPr lang="en-US" sz="2200" dirty="0">
                <a:latin typeface="+mn-lt"/>
              </a:rPr>
              <a:t/>
            </a:r>
            <a:br>
              <a:rPr lang="en-US" sz="2200" dirty="0">
                <a:latin typeface="+mn-lt"/>
              </a:rPr>
            </a:br>
            <a:r>
              <a:rPr lang="en-US" sz="2200" dirty="0" smtClean="0">
                <a:latin typeface="+mn-lt"/>
              </a:rPr>
              <a:t>•if </a:t>
            </a:r>
            <a:r>
              <a:rPr lang="en-US" sz="2200" dirty="0">
                <a:latin typeface="+mn-lt"/>
              </a:rPr>
              <a:t>operational capacity cannot be demonstrated at the time of submitting the proposal, describe the concrete measures that will be taken to obtain it by the time of the implementation of the </a:t>
            </a:r>
            <a:r>
              <a:rPr lang="en-US" sz="2200" dirty="0" smtClean="0">
                <a:latin typeface="+mn-lt"/>
              </a:rPr>
              <a:t>task</a:t>
            </a:r>
            <a:r>
              <a:rPr lang="en-US" sz="2200" dirty="0">
                <a:latin typeface="+mn-lt"/>
              </a:rPr>
              <a:t/>
            </a:r>
            <a:br>
              <a:rPr lang="en-US" sz="2200" dirty="0">
                <a:latin typeface="+mn-lt"/>
              </a:rPr>
            </a:br>
            <a:r>
              <a:rPr lang="en-US" sz="2200" dirty="0">
                <a:latin typeface="+mn-lt"/>
              </a:rPr>
              <a:t/>
            </a:r>
            <a:br>
              <a:rPr lang="en-US" sz="2200" dirty="0">
                <a:latin typeface="+mn-lt"/>
              </a:rPr>
            </a:br>
            <a:r>
              <a:rPr lang="en-US" sz="2200" dirty="0">
                <a:latin typeface="+mn-lt"/>
              </a:rPr>
              <a:t>4.2. Third parties involved in the project (including use of third party resources)</a:t>
            </a:r>
            <a:r>
              <a:rPr lang="tr-TR" sz="2200" dirty="0">
                <a:latin typeface="+mn-lt"/>
              </a:rPr>
              <a:t>; </a:t>
            </a:r>
            <a:r>
              <a:rPr lang="en-US" sz="2200" dirty="0">
                <a:latin typeface="+mn-lt"/>
              </a:rPr>
              <a:t>Please complete, for each participant, </a:t>
            </a:r>
            <a:r>
              <a:rPr lang="tr-TR" sz="2200" dirty="0" err="1">
                <a:latin typeface="+mn-lt"/>
              </a:rPr>
              <a:t>ready</a:t>
            </a:r>
            <a:r>
              <a:rPr lang="tr-TR" sz="2200" dirty="0">
                <a:latin typeface="+mn-lt"/>
              </a:rPr>
              <a:t> </a:t>
            </a:r>
            <a:r>
              <a:rPr lang="en-US" sz="2200" dirty="0">
                <a:latin typeface="+mn-lt"/>
              </a:rPr>
              <a:t>table (or simply state "No third parties involved", if applicable</a:t>
            </a:r>
            <a:r>
              <a:rPr lang="en-US" sz="2200" dirty="0" smtClean="0">
                <a:latin typeface="+mn-lt"/>
              </a:rPr>
              <a:t>)</a:t>
            </a: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1200" dirty="0" smtClean="0"/>
              <a:t/>
            </a:r>
            <a:br>
              <a:rPr lang="en-US" sz="1200" dirty="0" smtClean="0"/>
            </a:br>
            <a:endParaRPr lang="en-US" sz="1200" dirty="0"/>
          </a:p>
        </p:txBody>
      </p:sp>
      <p:pic>
        <p:nvPicPr>
          <p:cNvPr id="5" name="Resim 2">
            <a:extLst>
              <a:ext uri="{FF2B5EF4-FFF2-40B4-BE49-F238E27FC236}">
                <a16:creationId xmlns:a16="http://schemas.microsoft.com/office/drawing/2014/main" id="{98F64A02-4E6E-4CF7-A889-D4C846647C2D}"/>
              </a:ext>
            </a:extLst>
          </p:cNvPr>
          <p:cNvPicPr>
            <a:picLocks noChangeAspect="1"/>
          </p:cNvPicPr>
          <p:nvPr/>
        </p:nvPicPr>
        <p:blipFill>
          <a:blip r:embed="rId2"/>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1183339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2080" y="83075"/>
            <a:ext cx="5885132" cy="6691550"/>
          </a:xfrm>
          <a:prstGeom prst="rect">
            <a:avLst/>
          </a:prstGeom>
        </p:spPr>
      </p:pic>
    </p:spTree>
    <p:extLst>
      <p:ext uri="{BB962C8B-B14F-4D97-AF65-F5344CB8AC3E}">
        <p14:creationId xmlns:p14="http://schemas.microsoft.com/office/powerpoint/2010/main" val="153169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723F-F596-427E-8E97-26EAAEBCC96C}"/>
              </a:ext>
            </a:extLst>
          </p:cNvPr>
          <p:cNvSpPr>
            <a:spLocks noGrp="1"/>
          </p:cNvSpPr>
          <p:nvPr>
            <p:ph type="title"/>
          </p:nvPr>
        </p:nvSpPr>
        <p:spPr>
          <a:xfrm>
            <a:off x="114299" y="924463"/>
            <a:ext cx="11346873" cy="5837068"/>
          </a:xfrm>
        </p:spPr>
        <p:txBody>
          <a:bodyPr>
            <a:noAutofit/>
          </a:bodyPr>
          <a:lstStyle/>
          <a:p>
            <a:r>
              <a:rPr lang="en-US" sz="2000" b="1" dirty="0"/>
              <a:t>Section 5: Ethics and Security</a:t>
            </a:r>
            <a:r>
              <a:rPr lang="en-US" sz="2000" dirty="0"/>
              <a:t/>
            </a:r>
            <a:br>
              <a:rPr lang="en-US" sz="2000" dirty="0"/>
            </a:br>
            <a:r>
              <a:rPr lang="en-US" sz="2000" dirty="0">
                <a:latin typeface="+mn-lt"/>
              </a:rPr>
              <a:t/>
            </a:r>
            <a:br>
              <a:rPr lang="en-US" sz="2000" dirty="0">
                <a:latin typeface="+mn-lt"/>
              </a:rPr>
            </a:br>
            <a:r>
              <a:rPr lang="en-US" sz="2000" dirty="0">
                <a:latin typeface="+mn-lt"/>
              </a:rPr>
              <a:t> 5.1 Ethics</a:t>
            </a:r>
            <a:br>
              <a:rPr lang="en-US" sz="2000" dirty="0">
                <a:latin typeface="+mn-lt"/>
              </a:rPr>
            </a:br>
            <a:r>
              <a:rPr lang="en-US" sz="2000" dirty="0">
                <a:latin typeface="+mn-lt"/>
              </a:rPr>
              <a:t/>
            </a:r>
            <a:br>
              <a:rPr lang="en-US" sz="2000" dirty="0">
                <a:latin typeface="+mn-lt"/>
              </a:rPr>
            </a:br>
            <a:r>
              <a:rPr lang="en-US" sz="2000" dirty="0">
                <a:latin typeface="+mn-lt"/>
              </a:rPr>
              <a:t>If you have entered any ethics issues in the ethical issue table in the administrative proposal forms, you must</a:t>
            </a:r>
            <a:r>
              <a:rPr lang="en-US" sz="2000" dirty="0" smtClean="0">
                <a:latin typeface="+mn-lt"/>
              </a:rPr>
              <a:t>:</a:t>
            </a:r>
            <a:br>
              <a:rPr lang="en-US" sz="2000" dirty="0" smtClean="0">
                <a:latin typeface="+mn-lt"/>
              </a:rPr>
            </a:br>
            <a:r>
              <a:rPr lang="en-US" sz="2000" dirty="0">
                <a:latin typeface="+mn-lt"/>
              </a:rPr>
              <a:t/>
            </a:r>
            <a:br>
              <a:rPr lang="en-US" sz="2000" dirty="0">
                <a:latin typeface="+mn-lt"/>
              </a:rPr>
            </a:br>
            <a:r>
              <a:rPr lang="en-GB" sz="2000" dirty="0" smtClean="0">
                <a:latin typeface="+mn-lt"/>
              </a:rPr>
              <a:t>a) </a:t>
            </a:r>
            <a:r>
              <a:rPr lang="en-US" sz="2000" dirty="0" smtClean="0">
                <a:latin typeface="+mn-lt"/>
              </a:rPr>
              <a:t>submit </a:t>
            </a:r>
            <a:r>
              <a:rPr lang="en-US" sz="2000" dirty="0">
                <a:latin typeface="+mn-lt"/>
              </a:rPr>
              <a:t>an ethics self-assessment, which</a:t>
            </a:r>
            <a:r>
              <a:rPr lang="tr-TR" sz="2000" dirty="0">
                <a:latin typeface="+mn-lt"/>
              </a:rPr>
              <a:t> </a:t>
            </a:r>
            <a:r>
              <a:rPr lang="en-US" sz="2000" dirty="0">
                <a:latin typeface="+mn-lt"/>
              </a:rPr>
              <a:t>describes how the proposal meets the national legal </a:t>
            </a:r>
            <a:r>
              <a:rPr lang="en-US" sz="2000" dirty="0" smtClean="0">
                <a:latin typeface="+mn-lt"/>
              </a:rPr>
              <a:t>and </a:t>
            </a:r>
            <a:r>
              <a:rPr lang="en-US" sz="2000" dirty="0">
                <a:latin typeface="+mn-lt"/>
              </a:rPr>
              <a:t>ethical requirements of the country or countries where the tasks raising ethical issues are </a:t>
            </a:r>
            <a:r>
              <a:rPr lang="en-US" sz="2000" dirty="0" smtClean="0">
                <a:latin typeface="+mn-lt"/>
              </a:rPr>
              <a:t>to </a:t>
            </a:r>
            <a:r>
              <a:rPr lang="tr-TR" sz="2000" dirty="0">
                <a:latin typeface="+mn-lt"/>
              </a:rPr>
              <a:t>	</a:t>
            </a:r>
            <a:r>
              <a:rPr lang="en-US" sz="2000" dirty="0">
                <a:latin typeface="+mn-lt"/>
              </a:rPr>
              <a:t>be carried out;</a:t>
            </a:r>
            <a:r>
              <a:rPr lang="tr-TR" sz="2000" dirty="0">
                <a:latin typeface="+mn-lt"/>
              </a:rPr>
              <a:t> </a:t>
            </a:r>
            <a:r>
              <a:rPr lang="en-US" sz="2000" dirty="0">
                <a:latin typeface="+mn-lt"/>
              </a:rPr>
              <a:t>explains in detail how you intend to address the issues in the ethical issues table, in </a:t>
            </a:r>
            <a:r>
              <a:rPr lang="en-US" sz="2000" dirty="0" smtClean="0">
                <a:latin typeface="+mn-lt"/>
              </a:rPr>
              <a:t>particular </a:t>
            </a:r>
            <a:r>
              <a:rPr lang="en-US" sz="2000" dirty="0">
                <a:latin typeface="+mn-lt"/>
              </a:rPr>
              <a:t>as regards:</a:t>
            </a:r>
            <a:r>
              <a:rPr lang="tr-TR" sz="2000" dirty="0">
                <a:latin typeface="+mn-lt"/>
              </a:rPr>
              <a:t> </a:t>
            </a:r>
            <a:r>
              <a:rPr lang="en-US" sz="2000" dirty="0">
                <a:latin typeface="+mn-lt"/>
              </a:rPr>
              <a:t>research objectives</a:t>
            </a:r>
            <a:r>
              <a:rPr lang="tr-TR" sz="2000" dirty="0">
                <a:latin typeface="+mn-lt"/>
              </a:rPr>
              <a:t>, </a:t>
            </a:r>
            <a:r>
              <a:rPr lang="en-US" sz="2000" dirty="0">
                <a:latin typeface="+mn-lt"/>
              </a:rPr>
              <a:t>research methodology </a:t>
            </a:r>
            <a:r>
              <a:rPr lang="tr-TR" sz="2000" dirty="0">
                <a:latin typeface="+mn-lt"/>
              </a:rPr>
              <a:t>, </a:t>
            </a:r>
            <a:r>
              <a:rPr lang="en-US" sz="2000" dirty="0">
                <a:latin typeface="+mn-lt"/>
              </a:rPr>
              <a:t>the potential impact of the </a:t>
            </a:r>
            <a:r>
              <a:rPr lang="en-US" sz="2000" dirty="0" smtClean="0">
                <a:latin typeface="+mn-lt"/>
              </a:rPr>
              <a:t>research</a:t>
            </a:r>
            <a:br>
              <a:rPr lang="en-US" sz="2000" dirty="0" smtClean="0">
                <a:latin typeface="+mn-lt"/>
              </a:rPr>
            </a:br>
            <a:r>
              <a:rPr lang="en-US" sz="2000" dirty="0">
                <a:latin typeface="+mn-lt"/>
              </a:rPr>
              <a:t/>
            </a:r>
            <a:br>
              <a:rPr lang="en-US" sz="2000" dirty="0">
                <a:latin typeface="+mn-lt"/>
              </a:rPr>
            </a:br>
            <a:r>
              <a:rPr lang="en-GB" sz="2000" dirty="0" smtClean="0">
                <a:latin typeface="+mn-lt"/>
              </a:rPr>
              <a:t>b) </a:t>
            </a:r>
            <a:r>
              <a:rPr lang="en-US" sz="2000" dirty="0" smtClean="0">
                <a:latin typeface="+mn-lt"/>
              </a:rPr>
              <a:t>provide </a:t>
            </a:r>
            <a:r>
              <a:rPr lang="en-US" sz="2000" dirty="0">
                <a:latin typeface="+mn-lt"/>
              </a:rPr>
              <a:t>the documents that you need under national law(if you already have them), e.g.:</a:t>
            </a:r>
            <a:r>
              <a:rPr lang="tr-TR" sz="2000" dirty="0">
                <a:latin typeface="+mn-lt"/>
              </a:rPr>
              <a:t> </a:t>
            </a:r>
            <a:r>
              <a:rPr lang="en-US" sz="2000" dirty="0">
                <a:latin typeface="+mn-lt"/>
              </a:rPr>
              <a:t>an </a:t>
            </a:r>
            <a:r>
              <a:rPr lang="en-US" sz="2000" dirty="0" smtClean="0">
                <a:latin typeface="+mn-lt"/>
              </a:rPr>
              <a:t>ethics </a:t>
            </a:r>
            <a:r>
              <a:rPr lang="en-US" sz="2000" dirty="0">
                <a:latin typeface="+mn-lt"/>
              </a:rPr>
              <a:t>committee opinion;</a:t>
            </a:r>
            <a:r>
              <a:rPr lang="tr-TR" sz="2000" dirty="0">
                <a:latin typeface="+mn-lt"/>
              </a:rPr>
              <a:t> </a:t>
            </a:r>
            <a:r>
              <a:rPr lang="en-US" sz="2000" dirty="0">
                <a:latin typeface="+mn-lt"/>
              </a:rPr>
              <a:t>the document notifying </a:t>
            </a:r>
            <a:r>
              <a:rPr lang="en-US" sz="2000" dirty="0" smtClean="0">
                <a:latin typeface="+mn-lt"/>
              </a:rPr>
              <a:t>activities </a:t>
            </a:r>
            <a:r>
              <a:rPr lang="en-US" sz="2000" dirty="0">
                <a:latin typeface="+mn-lt"/>
              </a:rPr>
              <a:t>raising ethical issues or </a:t>
            </a:r>
            <a:r>
              <a:rPr lang="en-US" sz="2000" dirty="0" err="1" smtClean="0">
                <a:latin typeface="+mn-lt"/>
              </a:rPr>
              <a:t>authorising</a:t>
            </a:r>
            <a:r>
              <a:rPr lang="en-US" sz="2000" dirty="0" smtClean="0">
                <a:latin typeface="+mn-lt"/>
              </a:rPr>
              <a:t> </a:t>
            </a:r>
            <a:r>
              <a:rPr lang="en-US" sz="2000" dirty="0">
                <a:latin typeface="+mn-lt"/>
              </a:rPr>
              <a:t>such activities</a:t>
            </a:r>
            <a:br>
              <a:rPr lang="en-US" sz="2000" dirty="0">
                <a:latin typeface="+mn-lt"/>
              </a:rPr>
            </a:br>
            <a:r>
              <a:rPr lang="en-US" sz="2000" dirty="0">
                <a:latin typeface="+mn-lt"/>
              </a:rPr>
              <a:t/>
            </a:r>
            <a:br>
              <a:rPr lang="en-US" sz="2000" dirty="0">
                <a:latin typeface="+mn-lt"/>
              </a:rPr>
            </a:br>
            <a:r>
              <a:rPr lang="en-US" sz="2000" dirty="0">
                <a:latin typeface="+mn-lt"/>
              </a:rPr>
              <a:t>5.2 Security </a:t>
            </a:r>
            <a:br>
              <a:rPr lang="en-US" sz="2000" dirty="0">
                <a:latin typeface="+mn-lt"/>
              </a:rPr>
            </a:br>
            <a:r>
              <a:rPr lang="en-US" sz="2000" dirty="0">
                <a:latin typeface="+mn-lt"/>
              </a:rPr>
              <a:t/>
            </a:r>
            <a:br>
              <a:rPr lang="en-US" sz="2000" dirty="0">
                <a:latin typeface="+mn-lt"/>
              </a:rPr>
            </a:br>
            <a:r>
              <a:rPr lang="en-US" sz="2000" dirty="0">
                <a:latin typeface="+mn-lt"/>
              </a:rPr>
              <a:t>Please indicate if your project will involve:</a:t>
            </a:r>
            <a:r>
              <a:rPr lang="tr-TR" sz="2000" dirty="0">
                <a:latin typeface="+mn-lt"/>
              </a:rPr>
              <a:t>  </a:t>
            </a:r>
            <a:r>
              <a:rPr lang="en-US" sz="2000" dirty="0">
                <a:latin typeface="+mn-lt"/>
              </a:rPr>
              <a:t>activities or results raising security issues: (YES/NO)</a:t>
            </a:r>
            <a:r>
              <a:rPr lang="tr-TR" sz="2000" dirty="0">
                <a:latin typeface="+mn-lt"/>
              </a:rPr>
              <a:t>, </a:t>
            </a:r>
            <a:r>
              <a:rPr lang="en-US" sz="2000" dirty="0">
                <a:latin typeface="+mn-lt"/>
              </a:rPr>
              <a:t>'EU-classified information' as background or results: (YES/NO)</a:t>
            </a: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endParaRPr lang="en-US" sz="1200" dirty="0"/>
          </a:p>
        </p:txBody>
      </p:sp>
      <p:sp>
        <p:nvSpPr>
          <p:cNvPr id="3" name="Dikdörtgen 2">
            <a:extLst>
              <a:ext uri="{FF2B5EF4-FFF2-40B4-BE49-F238E27FC236}">
                <a16:creationId xmlns:a16="http://schemas.microsoft.com/office/drawing/2014/main" id="{055D44EB-BEFE-49B2-A64F-E5B27D995EEE}"/>
              </a:ext>
            </a:extLst>
          </p:cNvPr>
          <p:cNvSpPr/>
          <p:nvPr/>
        </p:nvSpPr>
        <p:spPr>
          <a:xfrm>
            <a:off x="2944678" y="314703"/>
            <a:ext cx="6551217" cy="461665"/>
          </a:xfrm>
          <a:prstGeom prst="rect">
            <a:avLst/>
          </a:prstGeom>
        </p:spPr>
        <p:txBody>
          <a:bodyPr wrap="none">
            <a:spAutoFit/>
          </a:bodyPr>
          <a:lstStyle/>
          <a:p>
            <a:r>
              <a:rPr lang="en-US" sz="2400" b="1" dirty="0"/>
              <a:t>Technical Annexes</a:t>
            </a:r>
            <a:r>
              <a:rPr lang="tr-TR" sz="2400" b="1" dirty="0"/>
              <a:t> Content (Example of H2020</a:t>
            </a:r>
            <a:r>
              <a:rPr lang="tr-TR" sz="2400" b="1" dirty="0" smtClean="0"/>
              <a:t>)</a:t>
            </a:r>
            <a:r>
              <a:rPr lang="en-US" sz="2400" b="1" dirty="0" smtClean="0"/>
              <a:t> </a:t>
            </a:r>
            <a:endParaRPr lang="en-US" sz="2400" dirty="0"/>
          </a:p>
        </p:txBody>
      </p:sp>
      <p:pic>
        <p:nvPicPr>
          <p:cNvPr id="5" name="Resim 2">
            <a:extLst>
              <a:ext uri="{FF2B5EF4-FFF2-40B4-BE49-F238E27FC236}">
                <a16:creationId xmlns:a16="http://schemas.microsoft.com/office/drawing/2014/main" id="{98F64A02-4E6E-4CF7-A889-D4C846647C2D}"/>
              </a:ext>
            </a:extLst>
          </p:cNvPr>
          <p:cNvPicPr>
            <a:picLocks noChangeAspect="1"/>
          </p:cNvPicPr>
          <p:nvPr/>
        </p:nvPicPr>
        <p:blipFill>
          <a:blip r:embed="rId2"/>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1614192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2" name="Dikdörtgen 1">
            <a:extLst>
              <a:ext uri="{FF2B5EF4-FFF2-40B4-BE49-F238E27FC236}">
                <a16:creationId xmlns:a16="http://schemas.microsoft.com/office/drawing/2014/main" id="{4D8AE31E-DBE8-4C3A-8326-D51D684361EC}"/>
              </a:ext>
            </a:extLst>
          </p:cNvPr>
          <p:cNvSpPr/>
          <p:nvPr/>
        </p:nvSpPr>
        <p:spPr>
          <a:xfrm>
            <a:off x="700975" y="1316756"/>
            <a:ext cx="10307336" cy="646331"/>
          </a:xfrm>
          <a:prstGeom prst="rect">
            <a:avLst/>
          </a:prstGeom>
        </p:spPr>
        <p:txBody>
          <a:bodyPr wrap="square">
            <a:spAutoFit/>
          </a:bodyPr>
          <a:lstStyle/>
          <a:p>
            <a:pPr marL="285750" indent="-285750" algn="just">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Espace réservé du contenu 2">
            <a:extLst>
              <a:ext uri="{FF2B5EF4-FFF2-40B4-BE49-F238E27FC236}">
                <a16:creationId xmlns:a16="http://schemas.microsoft.com/office/drawing/2014/main" id="{D26E278E-64B5-4099-9EAB-9B37B5995546}"/>
              </a:ext>
            </a:extLst>
          </p:cNvPr>
          <p:cNvSpPr>
            <a:spLocks noGrp="1"/>
          </p:cNvSpPr>
          <p:nvPr>
            <p:ph idx="1"/>
          </p:nvPr>
        </p:nvSpPr>
        <p:spPr>
          <a:xfrm>
            <a:off x="103275" y="248471"/>
            <a:ext cx="11502736" cy="5991726"/>
          </a:xfrm>
        </p:spPr>
        <p:txBody>
          <a:bodyPr>
            <a:normAutofit fontScale="70000" lnSpcReduction="20000"/>
          </a:bodyPr>
          <a:lstStyle/>
          <a:p>
            <a:pPr marL="0" indent="0">
              <a:lnSpc>
                <a:spcPct val="120000"/>
              </a:lnSpc>
              <a:buClr>
                <a:schemeClr val="tx1"/>
              </a:buClr>
              <a:buNone/>
            </a:pPr>
            <a:r>
              <a:rPr lang="en-US" b="1" i="1" dirty="0"/>
              <a:t>Multiple entities can be involved in the implementation of an action and each of them has a different role and responsibility:</a:t>
            </a:r>
          </a:p>
          <a:p>
            <a:pPr marL="0" indent="0">
              <a:lnSpc>
                <a:spcPct val="120000"/>
              </a:lnSpc>
              <a:buClr>
                <a:schemeClr val="tx1"/>
              </a:buClr>
              <a:buNone/>
            </a:pPr>
            <a:r>
              <a:rPr lang="en-US" dirty="0"/>
              <a:t>The coordinator is notably the entity responsible for the following tasks:</a:t>
            </a:r>
          </a:p>
          <a:p>
            <a:pPr>
              <a:lnSpc>
                <a:spcPct val="120000"/>
              </a:lnSpc>
              <a:buClr>
                <a:schemeClr val="tx1"/>
              </a:buClr>
            </a:pPr>
            <a:r>
              <a:rPr lang="en-US" dirty="0" smtClean="0"/>
              <a:t>Submit </a:t>
            </a:r>
            <a:r>
              <a:rPr lang="en-US" dirty="0"/>
              <a:t>the proposal on behalf of all the proposing </a:t>
            </a:r>
            <a:r>
              <a:rPr lang="en-US" dirty="0" err="1"/>
              <a:t>organisations</a:t>
            </a:r>
            <a:r>
              <a:rPr lang="en-US" dirty="0"/>
              <a:t> </a:t>
            </a:r>
            <a:r>
              <a:rPr lang="en-US" dirty="0" smtClean="0"/>
              <a:t>involved</a:t>
            </a:r>
            <a:endParaRPr lang="en-US" dirty="0"/>
          </a:p>
          <a:p>
            <a:pPr>
              <a:lnSpc>
                <a:spcPct val="120000"/>
              </a:lnSpc>
              <a:buClr>
                <a:schemeClr val="tx1"/>
              </a:buClr>
            </a:pPr>
            <a:r>
              <a:rPr lang="en-US" dirty="0" smtClean="0"/>
              <a:t>Monitor </a:t>
            </a:r>
            <a:r>
              <a:rPr lang="en-US" dirty="0"/>
              <a:t>that the action is implemented </a:t>
            </a:r>
            <a:r>
              <a:rPr lang="en-US" dirty="0" smtClean="0"/>
              <a:t>properly</a:t>
            </a:r>
            <a:endParaRPr lang="en-US" dirty="0"/>
          </a:p>
          <a:p>
            <a:pPr>
              <a:lnSpc>
                <a:spcPct val="120000"/>
              </a:lnSpc>
              <a:buClr>
                <a:schemeClr val="tx1"/>
              </a:buClr>
            </a:pPr>
            <a:r>
              <a:rPr lang="en-US" dirty="0" smtClean="0"/>
              <a:t>Act </a:t>
            </a:r>
            <a:r>
              <a:rPr lang="en-US" dirty="0"/>
              <a:t>as the intermediary for all communications between the beneficiaries and the Competent National Authority, unless specified </a:t>
            </a:r>
            <a:r>
              <a:rPr lang="en-US" dirty="0" smtClean="0"/>
              <a:t>otherwise</a:t>
            </a:r>
            <a:endParaRPr lang="en-US" dirty="0"/>
          </a:p>
          <a:p>
            <a:pPr>
              <a:lnSpc>
                <a:spcPct val="120000"/>
              </a:lnSpc>
              <a:buClr>
                <a:schemeClr val="tx1"/>
              </a:buClr>
            </a:pPr>
            <a:r>
              <a:rPr lang="en-US" dirty="0" smtClean="0"/>
              <a:t>Request </a:t>
            </a:r>
            <a:r>
              <a:rPr lang="en-US" dirty="0"/>
              <a:t>from the co-applicants/co-beneficiaries and review any documents or information required by the Competent National Authority and verify their completeness and correctness before passing them </a:t>
            </a:r>
            <a:r>
              <a:rPr lang="en-US" dirty="0" smtClean="0"/>
              <a:t>on</a:t>
            </a:r>
            <a:endParaRPr lang="en-US" dirty="0"/>
          </a:p>
          <a:p>
            <a:pPr>
              <a:lnSpc>
                <a:spcPct val="120000"/>
              </a:lnSpc>
              <a:buClr>
                <a:schemeClr val="tx1"/>
              </a:buClr>
            </a:pPr>
            <a:r>
              <a:rPr lang="en-US" dirty="0" smtClean="0"/>
              <a:t>Submit </a:t>
            </a:r>
            <a:r>
              <a:rPr lang="en-US" dirty="0"/>
              <a:t>the deliverables and reports during the action implementation to the Competent National </a:t>
            </a:r>
            <a:r>
              <a:rPr lang="en-US" dirty="0" smtClean="0"/>
              <a:t>Authority</a:t>
            </a:r>
            <a:endParaRPr lang="en-US" dirty="0"/>
          </a:p>
          <a:p>
            <a:pPr>
              <a:lnSpc>
                <a:spcPct val="120000"/>
              </a:lnSpc>
              <a:buClr>
                <a:schemeClr val="tx1"/>
              </a:buClr>
            </a:pPr>
            <a:r>
              <a:rPr lang="en-US" dirty="0" smtClean="0"/>
              <a:t>Ensure </a:t>
            </a:r>
            <a:r>
              <a:rPr lang="en-US" dirty="0"/>
              <a:t>that all payments are made to co-beneficiaries in due </a:t>
            </a:r>
            <a:r>
              <a:rPr lang="en-US" dirty="0" smtClean="0"/>
              <a:t>time</a:t>
            </a:r>
            <a:endParaRPr lang="en-US" dirty="0"/>
          </a:p>
          <a:p>
            <a:pPr>
              <a:lnSpc>
                <a:spcPct val="120000"/>
              </a:lnSpc>
              <a:buClr>
                <a:schemeClr val="tx1"/>
              </a:buClr>
            </a:pPr>
            <a:r>
              <a:rPr lang="en-US" dirty="0" smtClean="0"/>
              <a:t>Inform </a:t>
            </a:r>
            <a:r>
              <a:rPr lang="en-US" dirty="0"/>
              <a:t>the Competent National Authority of the amounts paid to each co-beneficiary, when </a:t>
            </a:r>
            <a:r>
              <a:rPr lang="en-US" dirty="0" smtClean="0"/>
              <a:t>required</a:t>
            </a:r>
            <a:endParaRPr lang="en-US" dirty="0"/>
          </a:p>
        </p:txBody>
      </p:sp>
      <p:pic>
        <p:nvPicPr>
          <p:cNvPr id="8" name="Resim 2">
            <a:extLst>
              <a:ext uri="{FF2B5EF4-FFF2-40B4-BE49-F238E27FC236}">
                <a16:creationId xmlns:a16="http://schemas.microsoft.com/office/drawing/2014/main" id="{98F64A02-4E6E-4CF7-A889-D4C846647C2D}"/>
              </a:ext>
            </a:extLst>
          </p:cNvPr>
          <p:cNvPicPr>
            <a:picLocks noChangeAspect="1"/>
          </p:cNvPicPr>
          <p:nvPr/>
        </p:nvPicPr>
        <p:blipFill>
          <a:blip r:embed="rId3"/>
          <a:stretch>
            <a:fillRect/>
          </a:stretch>
        </p:blipFill>
        <p:spPr>
          <a:xfrm>
            <a:off x="9417109" y="5862392"/>
            <a:ext cx="2612133" cy="995608"/>
          </a:xfrm>
          <a:prstGeom prst="rect">
            <a:avLst/>
          </a:prstGeom>
        </p:spPr>
      </p:pic>
      <p:sp>
        <p:nvSpPr>
          <p:cNvPr id="9" name="TextBox 8"/>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294348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1992313" y="152401"/>
            <a:ext cx="8229600" cy="70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000" dirty="0">
                <a:ea typeface="ＭＳ Ｐゴシック" panose="020B0600070205080204" pitchFamily="34" charset="-128"/>
              </a:rPr>
              <a:t>Examples of</a:t>
            </a:r>
            <a:r>
              <a:rPr lang="sr-Latn-CS" sz="4000" dirty="0">
                <a:ea typeface="ＭＳ Ｐゴシック" panose="020B0600070205080204" pitchFamily="34" charset="-128"/>
              </a:rPr>
              <a:t> top-down </a:t>
            </a:r>
            <a:r>
              <a:rPr lang="en-US" sz="4000" dirty="0">
                <a:ea typeface="ＭＳ Ｐゴシック" panose="020B0600070205080204" pitchFamily="34" charset="-128"/>
              </a:rPr>
              <a:t>calls </a:t>
            </a:r>
            <a:endParaRPr lang="sr-Latn-CS" sz="4000" dirty="0">
              <a:ea typeface="ＭＳ Ｐゴシック" panose="020B0600070205080204" pitchFamily="34" charset="-12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45" y="963429"/>
            <a:ext cx="10390910" cy="5755615"/>
          </a:xfrm>
          <a:prstGeom prst="rect">
            <a:avLst/>
          </a:prstGeom>
        </p:spPr>
      </p:pic>
    </p:spTree>
    <p:extLst>
      <p:ext uri="{BB962C8B-B14F-4D97-AF65-F5344CB8AC3E}">
        <p14:creationId xmlns:p14="http://schemas.microsoft.com/office/powerpoint/2010/main" val="3121612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2" name="Dikdörtgen 1">
            <a:extLst>
              <a:ext uri="{FF2B5EF4-FFF2-40B4-BE49-F238E27FC236}">
                <a16:creationId xmlns:a16="http://schemas.microsoft.com/office/drawing/2014/main" id="{4D8AE31E-DBE8-4C3A-8326-D51D684361EC}"/>
              </a:ext>
            </a:extLst>
          </p:cNvPr>
          <p:cNvSpPr/>
          <p:nvPr/>
        </p:nvSpPr>
        <p:spPr>
          <a:xfrm>
            <a:off x="700975" y="1316756"/>
            <a:ext cx="10307336" cy="646331"/>
          </a:xfrm>
          <a:prstGeom prst="rect">
            <a:avLst/>
          </a:prstGeom>
        </p:spPr>
        <p:txBody>
          <a:bodyPr wrap="square">
            <a:spAutoFit/>
          </a:bodyPr>
          <a:lstStyle/>
          <a:p>
            <a:pPr marL="285750" indent="-285750" algn="just">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Espace réservé du contenu 2">
            <a:extLst>
              <a:ext uri="{FF2B5EF4-FFF2-40B4-BE49-F238E27FC236}">
                <a16:creationId xmlns:a16="http://schemas.microsoft.com/office/drawing/2014/main" id="{D26E278E-64B5-4099-9EAB-9B37B5995546}"/>
              </a:ext>
            </a:extLst>
          </p:cNvPr>
          <p:cNvSpPr>
            <a:spLocks noGrp="1"/>
          </p:cNvSpPr>
          <p:nvPr>
            <p:ph idx="1"/>
          </p:nvPr>
        </p:nvSpPr>
        <p:spPr>
          <a:xfrm>
            <a:off x="113151" y="103726"/>
            <a:ext cx="11731337" cy="5953081"/>
          </a:xfrm>
        </p:spPr>
        <p:txBody>
          <a:bodyPr>
            <a:normAutofit fontScale="92500"/>
          </a:bodyPr>
          <a:lstStyle/>
          <a:p>
            <a:pPr marL="0" indent="0">
              <a:lnSpc>
                <a:spcPct val="120000"/>
              </a:lnSpc>
              <a:buClr>
                <a:schemeClr val="tx1"/>
              </a:buClr>
              <a:buNone/>
            </a:pPr>
            <a:r>
              <a:rPr lang="en-US" b="1" dirty="0"/>
              <a:t>Other beneficiaries/applicants are notably responsible for the following tasks:</a:t>
            </a:r>
          </a:p>
          <a:p>
            <a:pPr marL="0" indent="0">
              <a:lnSpc>
                <a:spcPct val="120000"/>
              </a:lnSpc>
              <a:buClr>
                <a:schemeClr val="tx1"/>
              </a:buClr>
              <a:buNone/>
            </a:pPr>
            <a:endParaRPr lang="en-US" dirty="0"/>
          </a:p>
          <a:p>
            <a:pPr>
              <a:lnSpc>
                <a:spcPct val="120000"/>
              </a:lnSpc>
              <a:buClr>
                <a:schemeClr val="tx1"/>
              </a:buClr>
            </a:pPr>
            <a:r>
              <a:rPr lang="en-US" dirty="0" smtClean="0"/>
              <a:t>Keep </a:t>
            </a:r>
            <a:r>
              <a:rPr lang="en-US" dirty="0"/>
              <a:t>information stored in the Beneficiary Register (in the electronic exchange system) up to </a:t>
            </a:r>
            <a:r>
              <a:rPr lang="en-US" dirty="0" smtClean="0"/>
              <a:t>date</a:t>
            </a:r>
            <a:endParaRPr lang="en-US" dirty="0"/>
          </a:p>
          <a:p>
            <a:pPr>
              <a:lnSpc>
                <a:spcPct val="120000"/>
              </a:lnSpc>
              <a:buClr>
                <a:schemeClr val="tx1"/>
              </a:buClr>
            </a:pPr>
            <a:r>
              <a:rPr lang="en-US" dirty="0" smtClean="0"/>
              <a:t>Inform </a:t>
            </a:r>
            <a:r>
              <a:rPr lang="en-US" dirty="0"/>
              <a:t>the coordinator immediately of any events or circumstances likely to affect significantly or delay the implementation of the </a:t>
            </a:r>
            <a:r>
              <a:rPr lang="en-US" dirty="0" smtClean="0"/>
              <a:t>action</a:t>
            </a:r>
            <a:endParaRPr lang="en-US" dirty="0"/>
          </a:p>
          <a:p>
            <a:pPr>
              <a:lnSpc>
                <a:spcPct val="120000"/>
              </a:lnSpc>
              <a:buClr>
                <a:schemeClr val="tx1"/>
              </a:buClr>
            </a:pPr>
            <a:r>
              <a:rPr lang="en-US" dirty="0" smtClean="0"/>
              <a:t>Submit </a:t>
            </a:r>
            <a:r>
              <a:rPr lang="en-US" dirty="0"/>
              <a:t>to the coordinator in good time:</a:t>
            </a:r>
          </a:p>
          <a:p>
            <a:pPr lvl="2">
              <a:lnSpc>
                <a:spcPct val="120000"/>
              </a:lnSpc>
              <a:buClr>
                <a:schemeClr val="tx1"/>
              </a:buClr>
            </a:pPr>
            <a:r>
              <a:rPr lang="en-US" sz="2200" dirty="0"/>
              <a:t>Individual financial statements and, if required, certificates on the financial </a:t>
            </a:r>
            <a:r>
              <a:rPr lang="en-US" sz="2200" dirty="0" smtClean="0"/>
              <a:t>statements</a:t>
            </a:r>
            <a:endParaRPr lang="en-US" sz="2200" dirty="0"/>
          </a:p>
          <a:p>
            <a:pPr lvl="2">
              <a:lnSpc>
                <a:spcPct val="120000"/>
              </a:lnSpc>
              <a:buClr>
                <a:schemeClr val="tx1"/>
              </a:buClr>
            </a:pPr>
            <a:r>
              <a:rPr lang="en-US" sz="2200" dirty="0"/>
              <a:t>The data needed to draw up the </a:t>
            </a:r>
            <a:r>
              <a:rPr lang="en-US" sz="2200" dirty="0" smtClean="0"/>
              <a:t>reports</a:t>
            </a:r>
            <a:endParaRPr lang="en-US" sz="2200" dirty="0"/>
          </a:p>
          <a:p>
            <a:pPr lvl="2">
              <a:lnSpc>
                <a:spcPct val="120000"/>
              </a:lnSpc>
              <a:buClr>
                <a:schemeClr val="tx1"/>
              </a:buClr>
            </a:pPr>
            <a:r>
              <a:rPr lang="en-US" sz="2200" dirty="0"/>
              <a:t>Any other document(s) or information required by the National Competent Authority, the Agency or the Commission, unless it requires the beneficiary to submit this information directly to the National Competent Authority, the Agency or the </a:t>
            </a:r>
            <a:r>
              <a:rPr lang="en-US" sz="2200" dirty="0" smtClean="0"/>
              <a:t>Commission</a:t>
            </a:r>
            <a:endParaRPr lang="en-US" sz="2200" dirty="0"/>
          </a:p>
        </p:txBody>
      </p:sp>
      <p:pic>
        <p:nvPicPr>
          <p:cNvPr id="8" name="Resim 2">
            <a:extLst>
              <a:ext uri="{FF2B5EF4-FFF2-40B4-BE49-F238E27FC236}">
                <a16:creationId xmlns:a16="http://schemas.microsoft.com/office/drawing/2014/main" id="{98F64A02-4E6E-4CF7-A889-D4C846647C2D}"/>
              </a:ext>
            </a:extLst>
          </p:cNvPr>
          <p:cNvPicPr>
            <a:picLocks noChangeAspect="1"/>
          </p:cNvPicPr>
          <p:nvPr/>
        </p:nvPicPr>
        <p:blipFill>
          <a:blip r:embed="rId3"/>
          <a:stretch>
            <a:fillRect/>
          </a:stretch>
        </p:blipFill>
        <p:spPr>
          <a:xfrm>
            <a:off x="9417109" y="5862392"/>
            <a:ext cx="2612133" cy="995608"/>
          </a:xfrm>
          <a:prstGeom prst="rect">
            <a:avLst/>
          </a:prstGeom>
        </p:spPr>
      </p:pic>
      <p:sp>
        <p:nvSpPr>
          <p:cNvPr id="9" name="TextBox 8"/>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210122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2" name="Dikdörtgen 1">
            <a:extLst>
              <a:ext uri="{FF2B5EF4-FFF2-40B4-BE49-F238E27FC236}">
                <a16:creationId xmlns:a16="http://schemas.microsoft.com/office/drawing/2014/main" id="{4D8AE31E-DBE8-4C3A-8326-D51D684361EC}"/>
              </a:ext>
            </a:extLst>
          </p:cNvPr>
          <p:cNvSpPr/>
          <p:nvPr/>
        </p:nvSpPr>
        <p:spPr>
          <a:xfrm>
            <a:off x="700975" y="1316756"/>
            <a:ext cx="10307336" cy="646331"/>
          </a:xfrm>
          <a:prstGeom prst="rect">
            <a:avLst/>
          </a:prstGeom>
        </p:spPr>
        <p:txBody>
          <a:bodyPr wrap="square">
            <a:spAutoFit/>
          </a:bodyPr>
          <a:lstStyle/>
          <a:p>
            <a:pPr marL="285750" indent="-285750" algn="just">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Espace réservé du contenu 2">
            <a:extLst>
              <a:ext uri="{FF2B5EF4-FFF2-40B4-BE49-F238E27FC236}">
                <a16:creationId xmlns:a16="http://schemas.microsoft.com/office/drawing/2014/main" id="{D26E278E-64B5-4099-9EAB-9B37B5995546}"/>
              </a:ext>
            </a:extLst>
          </p:cNvPr>
          <p:cNvSpPr>
            <a:spLocks noGrp="1"/>
          </p:cNvSpPr>
          <p:nvPr>
            <p:ph idx="1"/>
          </p:nvPr>
        </p:nvSpPr>
        <p:spPr>
          <a:xfrm>
            <a:off x="46124" y="0"/>
            <a:ext cx="12007331" cy="5917671"/>
          </a:xfrm>
        </p:spPr>
        <p:txBody>
          <a:bodyPr>
            <a:normAutofit fontScale="92500" lnSpcReduction="20000"/>
          </a:bodyPr>
          <a:lstStyle/>
          <a:p>
            <a:pPr marL="0" indent="0">
              <a:lnSpc>
                <a:spcPct val="120000"/>
              </a:lnSpc>
              <a:buClr>
                <a:schemeClr val="tx1"/>
              </a:buClr>
              <a:buNone/>
            </a:pPr>
            <a:r>
              <a:rPr lang="en-US" b="1" dirty="0"/>
              <a:t>Subcontractor(s)</a:t>
            </a:r>
          </a:p>
          <a:p>
            <a:pPr>
              <a:lnSpc>
                <a:spcPct val="120000"/>
              </a:lnSpc>
              <a:buClr>
                <a:schemeClr val="tx1"/>
              </a:buClr>
            </a:pPr>
            <a:r>
              <a:rPr lang="en-US" dirty="0"/>
              <a:t>They are not parties to the grant agreement and do not have a contractual relationship with the Competent National </a:t>
            </a:r>
            <a:r>
              <a:rPr lang="en-US" dirty="0" smtClean="0"/>
              <a:t>Authorities</a:t>
            </a:r>
            <a:endParaRPr lang="en-US" dirty="0"/>
          </a:p>
          <a:p>
            <a:pPr>
              <a:lnSpc>
                <a:spcPct val="120000"/>
              </a:lnSpc>
              <a:buClr>
                <a:schemeClr val="tx1"/>
              </a:buClr>
            </a:pPr>
            <a:r>
              <a:rPr lang="en-US" dirty="0"/>
              <a:t>Implementing bodies mentioned in Art. 13 of Regulation 1144/2014 are considered as </a:t>
            </a:r>
            <a:r>
              <a:rPr lang="en-US" dirty="0" smtClean="0"/>
              <a:t>subcontractors</a:t>
            </a:r>
            <a:endParaRPr lang="en-US" dirty="0"/>
          </a:p>
          <a:p>
            <a:pPr>
              <a:lnSpc>
                <a:spcPct val="120000"/>
              </a:lnSpc>
              <a:buClr>
                <a:schemeClr val="tx1"/>
              </a:buClr>
            </a:pPr>
            <a:r>
              <a:rPr lang="en-US" dirty="0"/>
              <a:t>They must be selected ensuring the best value for money or, if appropriate, the lowest price as well as absence of conflict of interest. Applicants/Beneficiaries considered as "bodies governed by public law" should follow National legislation on public procurement that transposes Directive 2004/118/EC or </a:t>
            </a:r>
            <a:r>
              <a:rPr lang="en-US" dirty="0" smtClean="0"/>
              <a:t>2014/24/EU</a:t>
            </a:r>
            <a:endParaRPr lang="en-US" dirty="0"/>
          </a:p>
          <a:p>
            <a:pPr>
              <a:lnSpc>
                <a:spcPct val="120000"/>
              </a:lnSpc>
              <a:buClr>
                <a:schemeClr val="tx1"/>
              </a:buClr>
            </a:pPr>
            <a:r>
              <a:rPr lang="en-US" dirty="0"/>
              <a:t>Subcontracts may be directly awarded to entities that have a structural link with the beneficiary (e.g. legal or capital link), but only if the price offered to the beneficiary is limited to the actual</a:t>
            </a:r>
            <a:r>
              <a:rPr lang="tr-TR" dirty="0"/>
              <a:t> </a:t>
            </a:r>
            <a:r>
              <a:rPr lang="en-US" dirty="0"/>
              <a:t>costs incurred by the entity providing the service (i.e. without any profit margin)</a:t>
            </a:r>
          </a:p>
        </p:txBody>
      </p:sp>
      <p:pic>
        <p:nvPicPr>
          <p:cNvPr id="8" name="Resim 2">
            <a:extLst>
              <a:ext uri="{FF2B5EF4-FFF2-40B4-BE49-F238E27FC236}">
                <a16:creationId xmlns:a16="http://schemas.microsoft.com/office/drawing/2014/main" id="{98F64A02-4E6E-4CF7-A889-D4C846647C2D}"/>
              </a:ext>
            </a:extLst>
          </p:cNvPr>
          <p:cNvPicPr>
            <a:picLocks noChangeAspect="1"/>
          </p:cNvPicPr>
          <p:nvPr/>
        </p:nvPicPr>
        <p:blipFill>
          <a:blip r:embed="rId3"/>
          <a:stretch>
            <a:fillRect/>
          </a:stretch>
        </p:blipFill>
        <p:spPr>
          <a:xfrm>
            <a:off x="9417109" y="5862392"/>
            <a:ext cx="2612133" cy="995608"/>
          </a:xfrm>
          <a:prstGeom prst="rect">
            <a:avLst/>
          </a:prstGeom>
        </p:spPr>
      </p:pic>
      <p:sp>
        <p:nvSpPr>
          <p:cNvPr id="9" name="TextBox 8"/>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105116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322117" y="1198487"/>
            <a:ext cx="11554691" cy="3477875"/>
          </a:xfrm>
          <a:prstGeom prst="rect">
            <a:avLst/>
          </a:prstGeom>
        </p:spPr>
        <p:txBody>
          <a:bodyPr wrap="square">
            <a:spAutoFit/>
          </a:bodyPr>
          <a:lstStyle/>
          <a:p>
            <a:pPr algn="just"/>
            <a:r>
              <a:rPr lang="tr-TR" sz="2000" dirty="0"/>
              <a:t>Proposal Submission User </a:t>
            </a:r>
            <a:r>
              <a:rPr lang="tr-TR" sz="2000" dirty="0" smtClean="0"/>
              <a:t>Guides</a:t>
            </a:r>
            <a:endParaRPr lang="tr-TR" sz="2000" dirty="0"/>
          </a:p>
          <a:p>
            <a:pPr algn="just"/>
            <a:endParaRPr lang="tr-TR" sz="2000" dirty="0">
              <a:hlinkClick r:id="rId3"/>
            </a:endParaRPr>
          </a:p>
          <a:p>
            <a:pPr algn="just"/>
            <a:r>
              <a:rPr lang="en-US" sz="2000" dirty="0">
                <a:hlinkClick r:id="rId4"/>
              </a:rPr>
              <a:t>https://</a:t>
            </a:r>
            <a:r>
              <a:rPr lang="en-US" sz="2000" dirty="0" err="1">
                <a:hlinkClick r:id="rId4"/>
              </a:rPr>
              <a:t>ec.europa.eu</a:t>
            </a:r>
            <a:r>
              <a:rPr lang="en-US" sz="2000" dirty="0">
                <a:hlinkClick r:id="rId4"/>
              </a:rPr>
              <a:t>/research/participants/docs/</a:t>
            </a:r>
            <a:r>
              <a:rPr lang="en-US" sz="2000" dirty="0" err="1">
                <a:hlinkClick r:id="rId4"/>
              </a:rPr>
              <a:t>h2020</a:t>
            </a:r>
            <a:r>
              <a:rPr lang="en-US" sz="2000" dirty="0">
                <a:hlinkClick r:id="rId4"/>
              </a:rPr>
              <a:t>-funding-guide/grants/applying-for-funding/submit-</a:t>
            </a:r>
            <a:r>
              <a:rPr lang="en-US" sz="2000" dirty="0" err="1">
                <a:hlinkClick r:id="rId4"/>
              </a:rPr>
              <a:t>proposals_en.htm</a:t>
            </a:r>
            <a:r>
              <a:rPr lang="tr-TR" sz="2000" dirty="0"/>
              <a:t> Online </a:t>
            </a:r>
            <a:r>
              <a:rPr lang="tr-TR" sz="2000" dirty="0" err="1"/>
              <a:t>H2020</a:t>
            </a:r>
            <a:endParaRPr lang="tr-TR" sz="2000" dirty="0">
              <a:hlinkClick r:id="rId3"/>
            </a:endParaRPr>
          </a:p>
          <a:p>
            <a:pPr algn="just"/>
            <a:endParaRPr lang="tr-TR" sz="2000" dirty="0">
              <a:hlinkClick r:id="rId3"/>
            </a:endParaRPr>
          </a:p>
          <a:p>
            <a:pPr algn="just"/>
            <a:r>
              <a:rPr lang="en-US" sz="2000" dirty="0">
                <a:hlinkClick r:id="rId3"/>
              </a:rPr>
              <a:t>https://</a:t>
            </a:r>
            <a:r>
              <a:rPr lang="en-US" sz="2000" dirty="0" err="1">
                <a:hlinkClick r:id="rId3"/>
              </a:rPr>
              <a:t>ec.europa.eu</a:t>
            </a:r>
            <a:r>
              <a:rPr lang="en-US" sz="2000" dirty="0">
                <a:hlinkClick r:id="rId3"/>
              </a:rPr>
              <a:t>/research/participants/data/ref/</a:t>
            </a:r>
            <a:r>
              <a:rPr lang="en-US" sz="2000" dirty="0" err="1">
                <a:hlinkClick r:id="rId3"/>
              </a:rPr>
              <a:t>other_eu_prog</a:t>
            </a:r>
            <a:r>
              <a:rPr lang="en-US" sz="2000" dirty="0">
                <a:hlinkClick r:id="rId3"/>
              </a:rPr>
              <a:t>/</a:t>
            </a:r>
            <a:r>
              <a:rPr lang="en-US" sz="2000" dirty="0" err="1">
                <a:hlinkClick r:id="rId3"/>
              </a:rPr>
              <a:t>cosme</a:t>
            </a:r>
            <a:r>
              <a:rPr lang="en-US" sz="2000" dirty="0">
                <a:hlinkClick r:id="rId3"/>
              </a:rPr>
              <a:t>/guide/call/</a:t>
            </a:r>
            <a:r>
              <a:rPr lang="en-US" sz="2000" dirty="0" err="1">
                <a:hlinkClick r:id="rId3"/>
              </a:rPr>
              <a:t>cosme</a:t>
            </a:r>
            <a:r>
              <a:rPr lang="en-US" sz="2000" dirty="0">
                <a:hlinkClick r:id="rId3"/>
              </a:rPr>
              <a:t>-call-proposal-tour-</a:t>
            </a:r>
            <a:r>
              <a:rPr lang="en-US" sz="2000" dirty="0" err="1">
                <a:hlinkClick r:id="rId3"/>
              </a:rPr>
              <a:t>15_en.pdf</a:t>
            </a:r>
            <a:r>
              <a:rPr lang="tr-TR" sz="2000" dirty="0"/>
              <a:t> </a:t>
            </a:r>
            <a:r>
              <a:rPr lang="tr-TR" sz="2000" dirty="0" err="1"/>
              <a:t>COSME</a:t>
            </a:r>
            <a:r>
              <a:rPr lang="tr-TR" sz="2000" dirty="0"/>
              <a:t> Programme </a:t>
            </a:r>
          </a:p>
          <a:p>
            <a:pPr algn="just"/>
            <a:endParaRPr lang="tr-TR" sz="2000" dirty="0"/>
          </a:p>
          <a:p>
            <a:pPr algn="just"/>
            <a:r>
              <a:rPr lang="en-US" sz="2000" dirty="0">
                <a:hlinkClick r:id="rId5"/>
              </a:rPr>
              <a:t>https://</a:t>
            </a:r>
            <a:r>
              <a:rPr lang="en-US" sz="2000" dirty="0" err="1">
                <a:hlinkClick r:id="rId5"/>
              </a:rPr>
              <a:t>eacea.ec.europa.eu</a:t>
            </a:r>
            <a:r>
              <a:rPr lang="en-US" sz="2000" dirty="0">
                <a:hlinkClick r:id="rId5"/>
              </a:rPr>
              <a:t>/sites/</a:t>
            </a:r>
            <a:r>
              <a:rPr lang="en-US" sz="2000" dirty="0" err="1">
                <a:hlinkClick r:id="rId5"/>
              </a:rPr>
              <a:t>eacea</a:t>
            </a:r>
            <a:r>
              <a:rPr lang="en-US" sz="2000" dirty="0">
                <a:hlinkClick r:id="rId5"/>
              </a:rPr>
              <a:t>-site/files/</a:t>
            </a:r>
            <a:r>
              <a:rPr lang="en-US" sz="2000" dirty="0" err="1">
                <a:hlinkClick r:id="rId5"/>
              </a:rPr>
              <a:t>userguides</a:t>
            </a:r>
            <a:r>
              <a:rPr lang="en-US" sz="2000" dirty="0">
                <a:hlinkClick r:id="rId5"/>
              </a:rPr>
              <a:t>/</a:t>
            </a:r>
            <a:r>
              <a:rPr lang="en-US" sz="2000" dirty="0" err="1">
                <a:hlinkClick r:id="rId5"/>
              </a:rPr>
              <a:t>eform_user_guide_version_media_ag_2018.pdf</a:t>
            </a:r>
            <a:r>
              <a:rPr lang="tr-TR" sz="2000" dirty="0"/>
              <a:t> </a:t>
            </a:r>
            <a:r>
              <a:rPr lang="tr-TR" sz="2000" dirty="0" err="1"/>
              <a:t>CREATIVE</a:t>
            </a:r>
            <a:r>
              <a:rPr lang="tr-TR" sz="2000" dirty="0"/>
              <a:t> EUROPE Programme </a:t>
            </a:r>
          </a:p>
          <a:p>
            <a:pPr algn="just"/>
            <a:endParaRPr lang="tr-TR" sz="2000" dirty="0"/>
          </a:p>
        </p:txBody>
      </p:sp>
      <p:pic>
        <p:nvPicPr>
          <p:cNvPr id="4" name="Picture 2" descr="Image result for important matter transparent">
            <a:extLst>
              <a:ext uri="{FF2B5EF4-FFF2-40B4-BE49-F238E27FC236}">
                <a16:creationId xmlns:a16="http://schemas.microsoft.com/office/drawing/2014/main" id="{2F3628CD-FA93-4927-B4BA-A3079D932E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512" y="5227023"/>
            <a:ext cx="1424351" cy="12951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Resim 2">
            <a:extLst>
              <a:ext uri="{FF2B5EF4-FFF2-40B4-BE49-F238E27FC236}">
                <a16:creationId xmlns:a16="http://schemas.microsoft.com/office/drawing/2014/main" id="{98F64A02-4E6E-4CF7-A889-D4C846647C2D}"/>
              </a:ext>
            </a:extLst>
          </p:cNvPr>
          <p:cNvPicPr>
            <a:picLocks noChangeAspect="1"/>
          </p:cNvPicPr>
          <p:nvPr/>
        </p:nvPicPr>
        <p:blipFill>
          <a:blip r:embed="rId7"/>
          <a:stretch>
            <a:fillRect/>
          </a:stretch>
        </p:blipFill>
        <p:spPr>
          <a:xfrm>
            <a:off x="9417109" y="5862392"/>
            <a:ext cx="2612133" cy="995608"/>
          </a:xfrm>
          <a:prstGeom prst="rect">
            <a:avLst/>
          </a:prstGeom>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69669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6140" y="4973611"/>
            <a:ext cx="10515600" cy="1325563"/>
          </a:xfrm>
        </p:spPr>
        <p:txBody>
          <a:bodyPr/>
          <a:lstStyle/>
          <a:p>
            <a:pPr algn="ctr"/>
            <a:r>
              <a:rPr lang="en-GB" dirty="0" smtClean="0"/>
              <a:t>12:45-13:15</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6155" y="529432"/>
            <a:ext cx="4361053" cy="4361053"/>
          </a:xfrm>
        </p:spPr>
      </p:pic>
    </p:spTree>
    <p:extLst>
      <p:ext uri="{BB962C8B-B14F-4D97-AF65-F5344CB8AC3E}">
        <p14:creationId xmlns:p14="http://schemas.microsoft.com/office/powerpoint/2010/main" val="3572045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324853" y="2208262"/>
            <a:ext cx="4900475" cy="323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zh-HK" sz="4200" b="1" dirty="0">
                <a:solidFill>
                  <a:schemeClr val="accent5">
                    <a:lumMod val="50000"/>
                  </a:schemeClr>
                </a:solidFill>
                <a:cs typeface="Calibri" panose="020F0502020204030204" pitchFamily="34" charset="0"/>
              </a:rPr>
              <a:t>4</a:t>
            </a:r>
            <a:r>
              <a:rPr lang="en-US" altLang="zh-HK" sz="4200" b="1" dirty="0" smtClean="0">
                <a:solidFill>
                  <a:schemeClr val="accent5">
                    <a:lumMod val="50000"/>
                  </a:schemeClr>
                </a:solidFill>
                <a:cs typeface="Calibri" panose="020F0502020204030204" pitchFamily="34" charset="0"/>
              </a:rPr>
              <a:t>. Budget planning</a:t>
            </a:r>
          </a:p>
          <a:p>
            <a:endParaRPr lang="en-US" altLang="zh-HK" sz="4200" b="1" dirty="0">
              <a:solidFill>
                <a:schemeClr val="accent5">
                  <a:lumMod val="50000"/>
                </a:schemeClr>
              </a:solidFill>
              <a:cs typeface="Calibri" panose="020F0502020204030204" pitchFamily="34" charset="0"/>
            </a:endParaRPr>
          </a:p>
          <a:p>
            <a:endParaRPr lang="en-US" altLang="zh-HK" sz="4200" b="1" dirty="0" smtClean="0">
              <a:solidFill>
                <a:schemeClr val="accent5">
                  <a:lumMod val="50000"/>
                </a:schemeClr>
              </a:solidFill>
              <a:cs typeface="Calibri" panose="020F0502020204030204" pitchFamily="34" charset="0"/>
            </a:endParaRPr>
          </a:p>
          <a:p>
            <a:r>
              <a:rPr lang="en-US" altLang="zh-HK" sz="2400" dirty="0" smtClean="0">
                <a:solidFill>
                  <a:schemeClr val="accent5">
                    <a:lumMod val="50000"/>
                  </a:schemeClr>
                </a:solidFill>
                <a:cs typeface="Calibri" panose="020F0502020204030204" pitchFamily="34" charset="0"/>
              </a:rPr>
              <a:t>13:15-14:30</a:t>
            </a:r>
          </a:p>
          <a:p>
            <a:r>
              <a:rPr lang="en-US" altLang="zh-HK" sz="2400" dirty="0" err="1" smtClean="0">
                <a:solidFill>
                  <a:schemeClr val="accent5">
                    <a:lumMod val="50000"/>
                  </a:schemeClr>
                </a:solidFill>
                <a:cs typeface="Calibri" panose="020F0502020204030204" pitchFamily="34" charset="0"/>
              </a:rPr>
              <a:t>Vesna</a:t>
            </a:r>
            <a:r>
              <a:rPr lang="en-US" altLang="zh-HK" sz="2400" dirty="0" smtClean="0">
                <a:solidFill>
                  <a:schemeClr val="accent5">
                    <a:lumMod val="50000"/>
                  </a:schemeClr>
                </a:solidFill>
                <a:cs typeface="Calibri" panose="020F0502020204030204" pitchFamily="34" charset="0"/>
              </a:rPr>
              <a:t> </a:t>
            </a:r>
            <a:r>
              <a:rPr lang="en-US" altLang="zh-HK" sz="2400" dirty="0" err="1" smtClean="0">
                <a:solidFill>
                  <a:schemeClr val="accent5">
                    <a:lumMod val="50000"/>
                  </a:schemeClr>
                </a:solidFill>
                <a:cs typeface="Calibri" panose="020F0502020204030204" pitchFamily="34" charset="0"/>
              </a:rPr>
              <a:t>Mandic</a:t>
            </a:r>
            <a:endParaRPr lang="en-US" altLang="zh-HK" sz="2400" dirty="0" smtClean="0">
              <a:solidFill>
                <a:schemeClr val="accent5">
                  <a:lumMod val="50000"/>
                </a:schemeClr>
              </a:solidFill>
              <a:cs typeface="Calibri" panose="020F0502020204030204" pitchFamily="34" charset="0"/>
            </a:endParaRPr>
          </a:p>
        </p:txBody>
      </p:sp>
      <p:pic>
        <p:nvPicPr>
          <p:cNvPr id="3" name="Resim 2">
            <a:extLst>
              <a:ext uri="{FF2B5EF4-FFF2-40B4-BE49-F238E27FC236}">
                <a16:creationId xmlns:a16="http://schemas.microsoft.com/office/drawing/2014/main" id="{7204AF50-33F8-49E8-BEC3-8B44476C932D}"/>
              </a:ext>
            </a:extLst>
          </p:cNvPr>
          <p:cNvPicPr>
            <a:picLocks noChangeAspect="1"/>
          </p:cNvPicPr>
          <p:nvPr/>
        </p:nvPicPr>
        <p:blipFill>
          <a:blip r:embed="rId4"/>
          <a:stretch>
            <a:fillRect/>
          </a:stretch>
        </p:blipFill>
        <p:spPr>
          <a:xfrm>
            <a:off x="5612981" y="2208263"/>
            <a:ext cx="4809403" cy="27509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5218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94612" y="1014537"/>
            <a:ext cx="11396826" cy="4829453"/>
          </a:xfrm>
        </p:spPr>
        <p:txBody>
          <a:bodyPr>
            <a:normAutofit/>
          </a:bodyPr>
          <a:lstStyle/>
          <a:p>
            <a:r>
              <a:rPr lang="tr-TR" altLang="en-US" dirty="0"/>
              <a:t>Project </a:t>
            </a:r>
            <a:r>
              <a:rPr lang="en-GB" altLang="en-US" dirty="0"/>
              <a:t>i</a:t>
            </a:r>
            <a:r>
              <a:rPr lang="tr-TR" altLang="en-US" dirty="0"/>
              <a:t>dea </a:t>
            </a:r>
            <a:r>
              <a:rPr lang="en-GB" altLang="en-US" dirty="0"/>
              <a:t>d</a:t>
            </a:r>
            <a:r>
              <a:rPr lang="tr-TR" altLang="en-US" dirty="0"/>
              <a:t>evelopment</a:t>
            </a:r>
            <a:r>
              <a:rPr lang="en-GB" altLang="en-US" dirty="0"/>
              <a:t> </a:t>
            </a:r>
            <a:r>
              <a:rPr lang="en-GB" altLang="zh-HK" dirty="0"/>
              <a:t>&amp;</a:t>
            </a:r>
            <a:r>
              <a:rPr lang="tr-TR" altLang="zh-HK" dirty="0"/>
              <a:t> EC </a:t>
            </a:r>
            <a:r>
              <a:rPr lang="en-GB" altLang="zh-HK" dirty="0"/>
              <a:t>p</a:t>
            </a:r>
            <a:r>
              <a:rPr lang="tr-TR" altLang="zh-HK" dirty="0"/>
              <a:t>roject </a:t>
            </a:r>
            <a:r>
              <a:rPr lang="en-GB" altLang="zh-HK" dirty="0"/>
              <a:t>l</a:t>
            </a:r>
            <a:r>
              <a:rPr lang="tr-TR" altLang="zh-HK" dirty="0"/>
              <a:t>ife </a:t>
            </a:r>
            <a:r>
              <a:rPr lang="en-GB" altLang="zh-HK" dirty="0"/>
              <a:t>c</a:t>
            </a:r>
            <a:r>
              <a:rPr lang="tr-TR" altLang="zh-HK" dirty="0" smtClean="0"/>
              <a:t>ycle</a:t>
            </a:r>
            <a:r>
              <a:rPr lang="en-GB" altLang="zh-HK" dirty="0" smtClean="0"/>
              <a:t> (G.S.)</a:t>
            </a:r>
            <a:endParaRPr lang="tr-TR" altLang="en-US" dirty="0"/>
          </a:p>
          <a:p>
            <a:r>
              <a:rPr lang="en-US" altLang="en-US" dirty="0"/>
              <a:t>Identification of call for proposals (M.M)</a:t>
            </a:r>
          </a:p>
          <a:p>
            <a:r>
              <a:rPr lang="en-US" altLang="en-US" dirty="0"/>
              <a:t>Application guide (V.M.)</a:t>
            </a:r>
          </a:p>
          <a:p>
            <a:r>
              <a:rPr lang="en-US" dirty="0"/>
              <a:t>Project documents preparation and submission of proposal (G.S.)</a:t>
            </a:r>
          </a:p>
          <a:p>
            <a:r>
              <a:rPr lang="en-US" altLang="zh-HK" dirty="0"/>
              <a:t>Planning the implementation phase of proposal (G.S.)</a:t>
            </a:r>
          </a:p>
          <a:p>
            <a:r>
              <a:rPr lang="en-US" altLang="zh-HK" b="1" dirty="0">
                <a:solidFill>
                  <a:srgbClr val="FF0000"/>
                </a:solidFill>
              </a:rPr>
              <a:t>Budget planning (V.M.)</a:t>
            </a:r>
          </a:p>
          <a:p>
            <a:r>
              <a:rPr lang="en-US" altLang="en-US" dirty="0"/>
              <a:t>Evaluation &amp; contract signing (G.S)</a:t>
            </a:r>
          </a:p>
          <a:p>
            <a:r>
              <a:rPr lang="en-US" altLang="zh-HK" dirty="0">
                <a:solidFill>
                  <a:srgbClr val="000000"/>
                </a:solidFill>
              </a:rPr>
              <a:t>Developing effective partnership (V.M.)</a:t>
            </a:r>
          </a:p>
          <a:p>
            <a:r>
              <a:rPr lang="en-US" altLang="zh-HK" dirty="0">
                <a:solidFill>
                  <a:srgbClr val="000000"/>
                </a:solidFill>
              </a:rPr>
              <a:t>Lobbying, EU structure, EU budget for 2020 and beyond(M.F.)</a:t>
            </a:r>
          </a:p>
          <a:p>
            <a:endParaRPr lang="en-US" altLang="zh-HK" dirty="0">
              <a:solidFill>
                <a:srgbClr val="000000"/>
              </a:solidFill>
            </a:endParaRPr>
          </a:p>
          <a:p>
            <a:endParaRPr lang="en-US" altLang="zh-HK" dirty="0" smtClean="0">
              <a:solidFill>
                <a:srgbClr val="000000"/>
              </a:solidFill>
            </a:endParaRPr>
          </a:p>
          <a:p>
            <a:endParaRPr lang="en-US" altLang="en-US" dirty="0" smtClean="0"/>
          </a:p>
          <a:p>
            <a:endParaRPr lang="en-US" altLang="en-US" dirty="0"/>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449628"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509" y="3949121"/>
            <a:ext cx="2387311" cy="2387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38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260F81C-FB62-42A0-9DFD-EC7CBC7484EA}"/>
              </a:ext>
            </a:extLst>
          </p:cNvPr>
          <p:cNvSpPr>
            <a:spLocks noGrp="1"/>
          </p:cNvSpPr>
          <p:nvPr>
            <p:ph idx="1"/>
          </p:nvPr>
        </p:nvSpPr>
        <p:spPr>
          <a:xfrm>
            <a:off x="103909" y="941032"/>
            <a:ext cx="11560610" cy="5511138"/>
          </a:xfrm>
        </p:spPr>
        <p:txBody>
          <a:bodyPr/>
          <a:lstStyle/>
          <a:p>
            <a:r>
              <a:rPr lang="en-US" dirty="0"/>
              <a:t>Grant applications must include a </a:t>
            </a:r>
            <a:r>
              <a:rPr lang="en-US" b="1" dirty="0"/>
              <a:t>detailed estimated budget </a:t>
            </a:r>
            <a:r>
              <a:rPr lang="en-US" dirty="0"/>
              <a:t>presented in </a:t>
            </a:r>
            <a:r>
              <a:rPr lang="en-US" dirty="0" smtClean="0"/>
              <a:t>Euro</a:t>
            </a:r>
            <a:endParaRPr lang="tr-TR" dirty="0"/>
          </a:p>
          <a:p>
            <a:r>
              <a:rPr lang="en-US" dirty="0"/>
              <a:t>The budget estimate must be properly balanced: the two totals (income and expenditure) must be the same, since the available income (</a:t>
            </a:r>
            <a:r>
              <a:rPr lang="en-US" u="sng" dirty="0"/>
              <a:t>including the grant requested from the Commission</a:t>
            </a:r>
            <a:r>
              <a:rPr lang="en-US" dirty="0"/>
              <a:t>) will have to finance the planned expenditure</a:t>
            </a:r>
            <a:endParaRPr lang="tr-TR" dirty="0"/>
          </a:p>
          <a:p>
            <a:r>
              <a:rPr lang="en-US" dirty="0"/>
              <a:t>Expenditure must include </a:t>
            </a:r>
            <a:r>
              <a:rPr lang="en-US" b="1" dirty="0"/>
              <a:t>the estimated costs </a:t>
            </a:r>
            <a:r>
              <a:rPr lang="en-US" u="sng" dirty="0"/>
              <a:t>exclusively for the implementation of the </a:t>
            </a:r>
            <a:r>
              <a:rPr lang="en-US" u="sng" dirty="0" smtClean="0"/>
              <a:t>action</a:t>
            </a:r>
            <a:endParaRPr lang="en-US" u="sng" dirty="0"/>
          </a:p>
        </p:txBody>
      </p:sp>
      <p:pic>
        <p:nvPicPr>
          <p:cNvPr id="4" name="Resim 3">
            <a:extLst>
              <a:ext uri="{FF2B5EF4-FFF2-40B4-BE49-F238E27FC236}">
                <a16:creationId xmlns:a16="http://schemas.microsoft.com/office/drawing/2014/main" id="{C650BA61-F5AF-47F4-A041-E4001A0E6282}"/>
              </a:ext>
            </a:extLst>
          </p:cNvPr>
          <p:cNvPicPr>
            <a:picLocks noChangeAspect="1"/>
          </p:cNvPicPr>
          <p:nvPr/>
        </p:nvPicPr>
        <p:blipFill>
          <a:blip r:embed="rId2"/>
          <a:stretch>
            <a:fillRect/>
          </a:stretch>
        </p:blipFill>
        <p:spPr>
          <a:xfrm>
            <a:off x="10158410" y="5307301"/>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333745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a:extLst>
              <a:ext uri="{FF2B5EF4-FFF2-40B4-BE49-F238E27FC236}">
                <a16:creationId xmlns:a16="http://schemas.microsoft.com/office/drawing/2014/main" id="{26304740-C8DD-42BA-BE8D-301A377DD50B}"/>
              </a:ext>
            </a:extLst>
          </p:cNvPr>
          <p:cNvGraphicFramePr>
            <a:graphicFrameLocks noGrp="1"/>
          </p:cNvGraphicFramePr>
          <p:nvPr>
            <p:ph idx="1"/>
            <p:extLst/>
          </p:nvPr>
        </p:nvGraphicFramePr>
        <p:xfrm>
          <a:off x="93519" y="145473"/>
          <a:ext cx="11970326" cy="6535883"/>
        </p:xfrm>
        <a:graphic>
          <a:graphicData uri="http://schemas.openxmlformats.org/drawingml/2006/table">
            <a:tbl>
              <a:tblPr firstRow="1" firstCol="1" lastRow="1" lastCol="1" bandRow="1" bandCol="1">
                <a:tableStyleId>{9DCAF9ED-07DC-4A11-8D7F-57B35C25682E}</a:tableStyleId>
              </a:tblPr>
              <a:tblGrid>
                <a:gridCol w="2108768">
                  <a:extLst>
                    <a:ext uri="{9D8B030D-6E8A-4147-A177-3AD203B41FA5}">
                      <a16:colId xmlns:a16="http://schemas.microsoft.com/office/drawing/2014/main" val="4192619426"/>
                    </a:ext>
                  </a:extLst>
                </a:gridCol>
                <a:gridCol w="2395471">
                  <a:extLst>
                    <a:ext uri="{9D8B030D-6E8A-4147-A177-3AD203B41FA5}">
                      <a16:colId xmlns:a16="http://schemas.microsoft.com/office/drawing/2014/main" val="905059684"/>
                    </a:ext>
                  </a:extLst>
                </a:gridCol>
                <a:gridCol w="3966693">
                  <a:extLst>
                    <a:ext uri="{9D8B030D-6E8A-4147-A177-3AD203B41FA5}">
                      <a16:colId xmlns:a16="http://schemas.microsoft.com/office/drawing/2014/main" val="2336804157"/>
                    </a:ext>
                  </a:extLst>
                </a:gridCol>
                <a:gridCol w="3499394">
                  <a:extLst>
                    <a:ext uri="{9D8B030D-6E8A-4147-A177-3AD203B41FA5}">
                      <a16:colId xmlns:a16="http://schemas.microsoft.com/office/drawing/2014/main" val="4183243733"/>
                    </a:ext>
                  </a:extLst>
                </a:gridCol>
              </a:tblGrid>
              <a:tr h="902731">
                <a:tc>
                  <a:txBody>
                    <a:bodyPr/>
                    <a:lstStyle/>
                    <a:p>
                      <a:pPr marL="283210" marR="283210" indent="112395" algn="ctr">
                        <a:spcBef>
                          <a:spcPts val="235"/>
                        </a:spcBef>
                        <a:spcAft>
                          <a:spcPts val="0"/>
                        </a:spcAft>
                      </a:pPr>
                      <a:r>
                        <a:rPr lang="en-US" sz="1800" dirty="0">
                          <a:effectLst/>
                        </a:rPr>
                        <a:t>Step 1 Work plan</a:t>
                      </a:r>
                      <a:endParaRPr lang="en-US" sz="18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115570" marR="133985" indent="356235" algn="ctr">
                        <a:spcBef>
                          <a:spcPts val="235"/>
                        </a:spcBef>
                        <a:spcAft>
                          <a:spcPts val="0"/>
                        </a:spcAft>
                      </a:pPr>
                      <a:r>
                        <a:rPr lang="en-US" sz="1800" dirty="0">
                          <a:effectLst/>
                        </a:rPr>
                        <a:t>Step 2 Resource planning</a:t>
                      </a:r>
                      <a:endParaRPr lang="en-US" sz="18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340360" marR="365125" indent="267970" algn="ctr">
                        <a:spcBef>
                          <a:spcPts val="235"/>
                        </a:spcBef>
                        <a:spcAft>
                          <a:spcPts val="0"/>
                        </a:spcAft>
                      </a:pPr>
                      <a:r>
                        <a:rPr lang="en-US" sz="1800" dirty="0">
                          <a:effectLst/>
                        </a:rPr>
                        <a:t>Step 3 Cost</a:t>
                      </a:r>
                      <a:r>
                        <a:rPr lang="en-US" sz="1800" spc="90" dirty="0">
                          <a:effectLst/>
                        </a:rPr>
                        <a:t> </a:t>
                      </a:r>
                      <a:r>
                        <a:rPr lang="en-US" sz="1800" spc="-20" dirty="0">
                          <a:effectLst/>
                        </a:rPr>
                        <a:t>estimating</a:t>
                      </a:r>
                      <a:endParaRPr lang="en-US" sz="18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428625" marR="450215" indent="356235" algn="ctr">
                        <a:spcBef>
                          <a:spcPts val="235"/>
                        </a:spcBef>
                        <a:spcAft>
                          <a:spcPts val="0"/>
                        </a:spcAft>
                      </a:pPr>
                      <a:r>
                        <a:rPr lang="en-US" sz="1800" dirty="0">
                          <a:effectLst/>
                        </a:rPr>
                        <a:t>Step 4 Allocation of costs</a:t>
                      </a:r>
                      <a:endParaRPr lang="en-US" sz="18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extLst>
                  <a:ext uri="{0D108BD9-81ED-4DB2-BD59-A6C34878D82A}">
                    <a16:rowId xmlns:a16="http://schemas.microsoft.com/office/drawing/2014/main" val="3959649676"/>
                  </a:ext>
                </a:extLst>
              </a:tr>
              <a:tr h="1418307">
                <a:tc>
                  <a:txBody>
                    <a:bodyPr/>
                    <a:lstStyle/>
                    <a:p>
                      <a:pPr marL="78740" marR="78105">
                        <a:lnSpc>
                          <a:spcPct val="100000"/>
                        </a:lnSpc>
                        <a:spcBef>
                          <a:spcPts val="235"/>
                        </a:spcBef>
                        <a:spcAft>
                          <a:spcPts val="0"/>
                        </a:spcAft>
                      </a:pPr>
                      <a:r>
                        <a:rPr lang="en-US" sz="1600" b="1" dirty="0">
                          <a:solidFill>
                            <a:schemeClr val="tx1"/>
                          </a:solidFill>
                          <a:effectLst/>
                        </a:rPr>
                        <a:t>Who will do what and for how long?</a:t>
                      </a:r>
                      <a:endParaRPr lang="en-US" sz="1600" b="1" dirty="0">
                        <a:solidFill>
                          <a:schemeClr val="tx1"/>
                        </a:solidFill>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60325" marR="80645">
                        <a:lnSpc>
                          <a:spcPct val="100000"/>
                        </a:lnSpc>
                        <a:spcBef>
                          <a:spcPts val="235"/>
                        </a:spcBef>
                        <a:spcAft>
                          <a:spcPts val="0"/>
                        </a:spcAft>
                      </a:pPr>
                      <a:r>
                        <a:rPr lang="en-US" sz="1600" b="1" dirty="0">
                          <a:solidFill>
                            <a:schemeClr val="tx1">
                              <a:lumMod val="95000"/>
                              <a:lumOff val="5000"/>
                            </a:schemeClr>
                          </a:solidFill>
                          <a:effectLst/>
                        </a:rPr>
                        <a:t>What do you need to get the job done?</a:t>
                      </a:r>
                      <a:endParaRPr lang="en-US" sz="1600" b="1" dirty="0">
                        <a:solidFill>
                          <a:schemeClr val="tx1">
                            <a:lumMod val="95000"/>
                            <a:lumOff val="5000"/>
                          </a:schemeClr>
                        </a:solidFill>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59690" marR="123825">
                        <a:spcBef>
                          <a:spcPts val="235"/>
                        </a:spcBef>
                        <a:spcAft>
                          <a:spcPts val="0"/>
                        </a:spcAft>
                      </a:pPr>
                      <a:r>
                        <a:rPr lang="en-US" sz="1600" b="1" dirty="0">
                          <a:solidFill>
                            <a:schemeClr val="tx1">
                              <a:lumMod val="95000"/>
                              <a:lumOff val="5000"/>
                            </a:schemeClr>
                          </a:solidFill>
                          <a:effectLst/>
                        </a:rPr>
                        <a:t>How much does each of your resources cost and what associated costs do they bring?</a:t>
                      </a:r>
                      <a:endParaRPr lang="en-US" sz="1600" b="1" dirty="0">
                        <a:solidFill>
                          <a:schemeClr val="tx1">
                            <a:lumMod val="95000"/>
                            <a:lumOff val="5000"/>
                          </a:schemeClr>
                        </a:solidFill>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59690" marR="173990">
                        <a:spcBef>
                          <a:spcPts val="235"/>
                        </a:spcBef>
                        <a:spcAft>
                          <a:spcPts val="0"/>
                        </a:spcAft>
                      </a:pPr>
                      <a:r>
                        <a:rPr lang="en-US" sz="1600" b="1" dirty="0" err="1">
                          <a:solidFill>
                            <a:schemeClr val="tx1"/>
                          </a:solidFill>
                          <a:effectLst/>
                        </a:rPr>
                        <a:t>Organise</a:t>
                      </a:r>
                      <a:r>
                        <a:rPr lang="en-US" sz="1600" b="1" dirty="0">
                          <a:solidFill>
                            <a:schemeClr val="tx1"/>
                          </a:solidFill>
                          <a:effectLst/>
                        </a:rPr>
                        <a:t> each of the different costs you have calculated under the programme budget lines and according to the spending period or year.</a:t>
                      </a:r>
                      <a:endParaRPr lang="en-US" sz="1600" b="1" dirty="0">
                        <a:solidFill>
                          <a:schemeClr val="tx1"/>
                        </a:solidFill>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extLst>
                  <a:ext uri="{0D108BD9-81ED-4DB2-BD59-A6C34878D82A}">
                    <a16:rowId xmlns:a16="http://schemas.microsoft.com/office/drawing/2014/main" val="1959877620"/>
                  </a:ext>
                </a:extLst>
              </a:tr>
              <a:tr h="4214845">
                <a:tc>
                  <a:txBody>
                    <a:bodyPr/>
                    <a:lstStyle/>
                    <a:p>
                      <a:pPr marL="78740" marR="158750" algn="ctr">
                        <a:spcBef>
                          <a:spcPts val="235"/>
                        </a:spcBef>
                        <a:spcAft>
                          <a:spcPts val="0"/>
                        </a:spcAft>
                      </a:pPr>
                      <a:r>
                        <a:rPr lang="en-US" sz="1400" b="0" dirty="0">
                          <a:effectLst/>
                        </a:rPr>
                        <a:t>Decide what you will need to do to deliver main outputs and build a group of activities (i.e., work packages) around them. </a:t>
                      </a:r>
                      <a:endParaRPr lang="en-US" sz="1400" b="0" dirty="0" smtClean="0">
                        <a:effectLst/>
                      </a:endParaRPr>
                    </a:p>
                    <a:p>
                      <a:pPr marL="78740" marR="158750" algn="ctr">
                        <a:spcBef>
                          <a:spcPts val="235"/>
                        </a:spcBef>
                        <a:spcAft>
                          <a:spcPts val="0"/>
                        </a:spcAft>
                      </a:pPr>
                      <a:endParaRPr lang="en-US" sz="1400" b="0" dirty="0" smtClean="0">
                        <a:effectLst/>
                      </a:endParaRPr>
                    </a:p>
                    <a:p>
                      <a:pPr marL="78740" marR="158750" algn="ctr">
                        <a:spcBef>
                          <a:spcPts val="235"/>
                        </a:spcBef>
                        <a:spcAft>
                          <a:spcPts val="0"/>
                        </a:spcAft>
                      </a:pPr>
                      <a:r>
                        <a:rPr lang="en-US" sz="1400" b="0" dirty="0" smtClean="0">
                          <a:effectLst/>
                        </a:rPr>
                        <a:t>The </a:t>
                      </a:r>
                      <a:r>
                        <a:rPr lang="en-US" sz="1400" b="0" dirty="0">
                          <a:effectLst/>
                        </a:rPr>
                        <a:t>work packages need to be further broken down into activities indicating who will do the work, when and what will be delivered.</a:t>
                      </a:r>
                      <a:endParaRPr lang="en-US" sz="1400" b="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60325" marR="110490" algn="ctr">
                        <a:spcBef>
                          <a:spcPts val="235"/>
                        </a:spcBef>
                        <a:spcAft>
                          <a:spcPts val="0"/>
                        </a:spcAft>
                      </a:pPr>
                      <a:r>
                        <a:rPr lang="en-US" sz="1400" b="0" dirty="0">
                          <a:effectLst/>
                        </a:rPr>
                        <a:t>Develop an estimate of the resources (i.e., </a:t>
                      </a:r>
                      <a:r>
                        <a:rPr lang="en-US" sz="1400" b="0" u="sng" dirty="0">
                          <a:effectLst/>
                        </a:rPr>
                        <a:t>people, equipment and materials</a:t>
                      </a:r>
                      <a:r>
                        <a:rPr lang="en-US" sz="1400" b="0" dirty="0">
                          <a:effectLst/>
                        </a:rPr>
                        <a:t>) needed to complete project activities and deliver outputs</a:t>
                      </a:r>
                      <a:r>
                        <a:rPr lang="en-US" sz="1400" b="0" dirty="0" smtClean="0">
                          <a:effectLst/>
                        </a:rPr>
                        <a:t>.</a:t>
                      </a:r>
                    </a:p>
                    <a:p>
                      <a:pPr marL="60325" marR="110490" algn="ctr">
                        <a:spcBef>
                          <a:spcPts val="235"/>
                        </a:spcBef>
                        <a:spcAft>
                          <a:spcPts val="0"/>
                        </a:spcAft>
                      </a:pPr>
                      <a:endParaRPr lang="en-US" sz="1400" b="0" dirty="0" smtClean="0">
                        <a:effectLst/>
                      </a:endParaRPr>
                    </a:p>
                    <a:p>
                      <a:pPr marL="60325" marR="110490" algn="ctr">
                        <a:spcBef>
                          <a:spcPts val="235"/>
                        </a:spcBef>
                        <a:spcAft>
                          <a:spcPts val="0"/>
                        </a:spcAft>
                      </a:pPr>
                      <a:r>
                        <a:rPr lang="en-US" sz="1400" b="0" dirty="0" smtClean="0">
                          <a:effectLst/>
                        </a:rPr>
                        <a:t> </a:t>
                      </a:r>
                      <a:r>
                        <a:rPr lang="en-US" sz="1400" b="0" dirty="0">
                          <a:effectLst/>
                        </a:rPr>
                        <a:t>The more concrete you are, the easier it will be to estimate the cost of each resource</a:t>
                      </a:r>
                      <a:endParaRPr lang="en-US" sz="1400" b="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59690" marR="182245" algn="ctr">
                        <a:spcBef>
                          <a:spcPts val="235"/>
                        </a:spcBef>
                        <a:spcAft>
                          <a:spcPts val="0"/>
                        </a:spcAft>
                      </a:pPr>
                      <a:r>
                        <a:rPr lang="en-US" sz="1400" b="0" dirty="0">
                          <a:effectLst/>
                        </a:rPr>
                        <a:t>The next step is to try and work out how much it will all cost. </a:t>
                      </a:r>
                      <a:endParaRPr lang="en-US" sz="1400" b="0" dirty="0" smtClean="0">
                        <a:effectLst/>
                      </a:endParaRPr>
                    </a:p>
                    <a:p>
                      <a:pPr marL="59690" marR="182245" algn="ctr">
                        <a:spcBef>
                          <a:spcPts val="235"/>
                        </a:spcBef>
                        <a:spcAft>
                          <a:spcPts val="0"/>
                        </a:spcAft>
                      </a:pPr>
                      <a:endParaRPr lang="en-US" sz="800" b="0" dirty="0" smtClean="0">
                        <a:effectLst/>
                      </a:endParaRPr>
                    </a:p>
                    <a:p>
                      <a:pPr marL="59690" marR="182245" algn="ctr">
                        <a:spcBef>
                          <a:spcPts val="235"/>
                        </a:spcBef>
                        <a:spcAft>
                          <a:spcPts val="0"/>
                        </a:spcAft>
                      </a:pPr>
                      <a:r>
                        <a:rPr lang="en-US" sz="1400" b="0" u="sng" dirty="0" smtClean="0">
                          <a:effectLst/>
                        </a:rPr>
                        <a:t>Estimate </a:t>
                      </a:r>
                      <a:r>
                        <a:rPr lang="en-US" sz="1400" b="0" u="sng" dirty="0">
                          <a:effectLst/>
                        </a:rPr>
                        <a:t>the cost for each resource</a:t>
                      </a:r>
                      <a:r>
                        <a:rPr lang="en-US" sz="1400" b="0" dirty="0">
                          <a:effectLst/>
                        </a:rPr>
                        <a:t>. </a:t>
                      </a:r>
                      <a:endParaRPr lang="en-US" sz="1400" b="0" dirty="0" smtClean="0">
                        <a:effectLst/>
                      </a:endParaRPr>
                    </a:p>
                    <a:p>
                      <a:pPr marL="59690" marR="182245" algn="ctr">
                        <a:spcBef>
                          <a:spcPts val="235"/>
                        </a:spcBef>
                        <a:spcAft>
                          <a:spcPts val="0"/>
                        </a:spcAft>
                      </a:pPr>
                      <a:endParaRPr lang="en-US" sz="800" b="0" dirty="0" smtClean="0">
                        <a:effectLst/>
                      </a:endParaRPr>
                    </a:p>
                    <a:p>
                      <a:pPr marL="59690" marR="182245" algn="ctr">
                        <a:spcBef>
                          <a:spcPts val="235"/>
                        </a:spcBef>
                        <a:spcAft>
                          <a:spcPts val="0"/>
                        </a:spcAft>
                      </a:pPr>
                      <a:r>
                        <a:rPr lang="en-US" sz="1400" b="0" dirty="0" smtClean="0">
                          <a:effectLst/>
                        </a:rPr>
                        <a:t>Some </a:t>
                      </a:r>
                      <a:r>
                        <a:rPr lang="en-US" sz="1400" b="0" dirty="0">
                          <a:effectLst/>
                        </a:rPr>
                        <a:t>costs are reasonably easy to calculate. </a:t>
                      </a:r>
                      <a:endParaRPr lang="en-US" sz="1400" b="0" dirty="0" smtClean="0">
                        <a:effectLst/>
                      </a:endParaRPr>
                    </a:p>
                    <a:p>
                      <a:pPr marL="59690" marR="182245" algn="ctr">
                        <a:spcBef>
                          <a:spcPts val="235"/>
                        </a:spcBef>
                        <a:spcAft>
                          <a:spcPts val="0"/>
                        </a:spcAft>
                      </a:pPr>
                      <a:r>
                        <a:rPr lang="en-US" sz="1400" b="0" dirty="0" smtClean="0">
                          <a:effectLst/>
                        </a:rPr>
                        <a:t>For </a:t>
                      </a:r>
                      <a:r>
                        <a:rPr lang="en-US" sz="1400" b="0" dirty="0">
                          <a:effectLst/>
                        </a:rPr>
                        <a:t>example, you will know the number and type of staff required and the standard salary for this type of staff. </a:t>
                      </a:r>
                      <a:endParaRPr lang="en-US" sz="1400" b="0" dirty="0" smtClean="0">
                        <a:effectLst/>
                      </a:endParaRPr>
                    </a:p>
                    <a:p>
                      <a:pPr marL="59690" marR="182245" algn="ctr">
                        <a:spcBef>
                          <a:spcPts val="235"/>
                        </a:spcBef>
                        <a:spcAft>
                          <a:spcPts val="0"/>
                        </a:spcAft>
                      </a:pPr>
                      <a:endParaRPr lang="en-US" sz="800" b="0" dirty="0" smtClean="0">
                        <a:effectLst/>
                      </a:endParaRPr>
                    </a:p>
                    <a:p>
                      <a:pPr marL="59690" marR="182245" algn="ctr">
                        <a:spcBef>
                          <a:spcPts val="235"/>
                        </a:spcBef>
                        <a:spcAft>
                          <a:spcPts val="0"/>
                        </a:spcAft>
                      </a:pPr>
                      <a:r>
                        <a:rPr lang="en-US" sz="1400" b="0" dirty="0" smtClean="0">
                          <a:effectLst/>
                        </a:rPr>
                        <a:t>Other </a:t>
                      </a:r>
                      <a:r>
                        <a:rPr lang="en-US" sz="1400" b="0" dirty="0">
                          <a:effectLst/>
                        </a:rPr>
                        <a:t>costs are more difficult. </a:t>
                      </a:r>
                      <a:endParaRPr lang="en-US" sz="1400" b="0" dirty="0" smtClean="0">
                        <a:effectLst/>
                      </a:endParaRPr>
                    </a:p>
                    <a:p>
                      <a:pPr marL="59690" marR="182245" algn="ctr">
                        <a:spcBef>
                          <a:spcPts val="235"/>
                        </a:spcBef>
                        <a:spcAft>
                          <a:spcPts val="0"/>
                        </a:spcAft>
                      </a:pPr>
                      <a:r>
                        <a:rPr lang="en-US" sz="1400" b="0" dirty="0" smtClean="0">
                          <a:effectLst/>
                        </a:rPr>
                        <a:t>For </a:t>
                      </a:r>
                      <a:r>
                        <a:rPr lang="en-US" sz="1400" b="0" dirty="0">
                          <a:effectLst/>
                        </a:rPr>
                        <a:t>example, if you plan a pilot activity based on the results of initial research carried out by the project, it will be impossible to know the exact costs at the start. </a:t>
                      </a:r>
                      <a:endParaRPr lang="en-US" sz="1400" b="0" dirty="0" smtClean="0">
                        <a:effectLst/>
                      </a:endParaRPr>
                    </a:p>
                    <a:p>
                      <a:pPr marL="59690" marR="182245" algn="ctr">
                        <a:spcBef>
                          <a:spcPts val="235"/>
                        </a:spcBef>
                        <a:spcAft>
                          <a:spcPts val="0"/>
                        </a:spcAft>
                      </a:pPr>
                      <a:endParaRPr lang="en-US" sz="800" b="0" dirty="0" smtClean="0">
                        <a:effectLst/>
                      </a:endParaRPr>
                    </a:p>
                    <a:p>
                      <a:pPr marL="59690" marR="182245" algn="ctr">
                        <a:spcBef>
                          <a:spcPts val="235"/>
                        </a:spcBef>
                        <a:spcAft>
                          <a:spcPts val="0"/>
                        </a:spcAft>
                      </a:pPr>
                      <a:r>
                        <a:rPr lang="en-US" sz="1400" b="1" dirty="0" smtClean="0">
                          <a:effectLst/>
                        </a:rPr>
                        <a:t>The </a:t>
                      </a:r>
                      <a:r>
                        <a:rPr lang="en-US" sz="1400" b="1" dirty="0">
                          <a:effectLst/>
                        </a:rPr>
                        <a:t>best approach is to define a realistic maximum price for the activity, but be aware that different programmes have very different degrees of flexibility on this issue.</a:t>
                      </a:r>
                      <a:endParaRPr lang="en-US" sz="1400" b="1"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L="59690" marR="89535">
                        <a:spcBef>
                          <a:spcPts val="235"/>
                        </a:spcBef>
                        <a:spcAft>
                          <a:spcPts val="0"/>
                        </a:spcAft>
                      </a:pPr>
                      <a:r>
                        <a:rPr lang="en-US" sz="1400" b="0" dirty="0">
                          <a:effectLst/>
                        </a:rPr>
                        <a:t>You should </a:t>
                      </a:r>
                      <a:r>
                        <a:rPr lang="en-US" sz="1400" b="0" dirty="0" smtClean="0">
                          <a:effectLst/>
                        </a:rPr>
                        <a:t> know </a:t>
                      </a:r>
                      <a:r>
                        <a:rPr lang="en-US" sz="1400" b="0" dirty="0">
                          <a:effectLst/>
                        </a:rPr>
                        <a:t>the main activities, which partners will carry them out, the estimated start and end dates and the estimated resources (and therefore budget) required. </a:t>
                      </a:r>
                      <a:endParaRPr lang="en-US" sz="1400" b="0" dirty="0" smtClean="0">
                        <a:effectLst/>
                      </a:endParaRPr>
                    </a:p>
                    <a:p>
                      <a:pPr marL="59690" marR="89535">
                        <a:spcBef>
                          <a:spcPts val="235"/>
                        </a:spcBef>
                        <a:spcAft>
                          <a:spcPts val="0"/>
                        </a:spcAft>
                      </a:pPr>
                      <a:endParaRPr lang="en-US" sz="1400" b="0" dirty="0" smtClean="0">
                        <a:effectLst/>
                      </a:endParaRPr>
                    </a:p>
                    <a:p>
                      <a:pPr marL="59690" marR="89535">
                        <a:spcBef>
                          <a:spcPts val="235"/>
                        </a:spcBef>
                        <a:spcAft>
                          <a:spcPts val="0"/>
                        </a:spcAft>
                      </a:pPr>
                      <a:r>
                        <a:rPr lang="en-US" sz="1400" b="0" dirty="0" smtClean="0">
                          <a:effectLst/>
                        </a:rPr>
                        <a:t>The </a:t>
                      </a:r>
                      <a:r>
                        <a:rPr lang="en-US" sz="1400" b="0" dirty="0">
                          <a:effectLst/>
                        </a:rPr>
                        <a:t>final step involves re-</a:t>
                      </a:r>
                      <a:r>
                        <a:rPr lang="en-US" sz="1400" b="0" dirty="0" err="1">
                          <a:effectLst/>
                        </a:rPr>
                        <a:t>organising</a:t>
                      </a:r>
                      <a:r>
                        <a:rPr lang="en-US" sz="1400" b="0" dirty="0">
                          <a:effectLst/>
                        </a:rPr>
                        <a:t> these figures to match the </a:t>
                      </a:r>
                      <a:r>
                        <a:rPr lang="en-US" sz="1400" b="0" u="sng" dirty="0">
                          <a:effectLst/>
                        </a:rPr>
                        <a:t>budget lines </a:t>
                      </a:r>
                      <a:r>
                        <a:rPr lang="en-US" sz="1400" b="0" dirty="0">
                          <a:effectLst/>
                        </a:rPr>
                        <a:t>used by the programmes.</a:t>
                      </a:r>
                      <a:endParaRPr lang="en-US" sz="1400" b="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extLst>
                  <a:ext uri="{0D108BD9-81ED-4DB2-BD59-A6C34878D82A}">
                    <a16:rowId xmlns:a16="http://schemas.microsoft.com/office/drawing/2014/main" val="3508353114"/>
                  </a:ext>
                </a:extLst>
              </a:tr>
            </a:tbl>
          </a:graphicData>
        </a:graphic>
      </p:graphicFrame>
      <p:pic>
        <p:nvPicPr>
          <p:cNvPr id="4" name="Resim 3">
            <a:extLst>
              <a:ext uri="{FF2B5EF4-FFF2-40B4-BE49-F238E27FC236}">
                <a16:creationId xmlns:a16="http://schemas.microsoft.com/office/drawing/2014/main" id="{6287B1A5-3C00-4D60-B07D-F38839139C6A}"/>
              </a:ext>
            </a:extLst>
          </p:cNvPr>
          <p:cNvPicPr>
            <a:picLocks noChangeAspect="1"/>
          </p:cNvPicPr>
          <p:nvPr/>
        </p:nvPicPr>
        <p:blipFill>
          <a:blip r:embed="rId2"/>
          <a:stretch>
            <a:fillRect/>
          </a:stretch>
        </p:blipFill>
        <p:spPr>
          <a:xfrm>
            <a:off x="10088409" y="5439101"/>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59593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260F81C-FB62-42A0-9DFD-EC7CBC7484EA}"/>
              </a:ext>
            </a:extLst>
          </p:cNvPr>
          <p:cNvSpPr>
            <a:spLocks noGrp="1"/>
          </p:cNvSpPr>
          <p:nvPr>
            <p:ph idx="1"/>
          </p:nvPr>
        </p:nvSpPr>
        <p:spPr>
          <a:xfrm>
            <a:off x="145472" y="127616"/>
            <a:ext cx="11679382" cy="5667877"/>
          </a:xfrm>
        </p:spPr>
        <p:txBody>
          <a:bodyPr>
            <a:normAutofit fontScale="92500" lnSpcReduction="20000"/>
          </a:bodyPr>
          <a:lstStyle/>
          <a:p>
            <a:pPr marL="0" indent="0">
              <a:buNone/>
            </a:pPr>
            <a:r>
              <a:rPr lang="en-US" sz="3800" dirty="0"/>
              <a:t>General criteria for eligibility of costs</a:t>
            </a:r>
          </a:p>
          <a:p>
            <a:pPr marL="0" indent="0">
              <a:buNone/>
            </a:pPr>
            <a:endParaRPr lang="en-US" dirty="0" smtClean="0"/>
          </a:p>
          <a:p>
            <a:pPr marL="0" indent="0">
              <a:buNone/>
            </a:pPr>
            <a:r>
              <a:rPr lang="en-US" dirty="0" smtClean="0"/>
              <a:t>In </a:t>
            </a:r>
            <a:r>
              <a:rPr lang="en-US" dirty="0"/>
              <a:t>order to be eligible for EU funding, costs must meet the following criteria:</a:t>
            </a:r>
          </a:p>
          <a:p>
            <a:pPr>
              <a:spcAft>
                <a:spcPts val="600"/>
              </a:spcAft>
            </a:pPr>
            <a:r>
              <a:rPr lang="en-US" sz="2600" dirty="0" smtClean="0"/>
              <a:t>be </a:t>
            </a:r>
            <a:r>
              <a:rPr lang="en-US" sz="2600" dirty="0"/>
              <a:t>incurred by the beneficiary during the duration of the action, with the exception of costs relating to final reports and audit </a:t>
            </a:r>
            <a:r>
              <a:rPr lang="en-US" sz="2600" dirty="0" smtClean="0"/>
              <a:t>certificates</a:t>
            </a:r>
            <a:endParaRPr lang="en-US" sz="2600" dirty="0"/>
          </a:p>
          <a:p>
            <a:pPr>
              <a:spcAft>
                <a:spcPts val="600"/>
              </a:spcAft>
            </a:pPr>
            <a:r>
              <a:rPr lang="en-US" sz="2600" dirty="0" smtClean="0"/>
              <a:t>be </a:t>
            </a:r>
            <a:r>
              <a:rPr lang="en-US" sz="2600" dirty="0"/>
              <a:t>indicated in the estimated overall budget of the action attached to the grant </a:t>
            </a:r>
            <a:r>
              <a:rPr lang="en-US" sz="2600" dirty="0" smtClean="0"/>
              <a:t>agreement</a:t>
            </a:r>
            <a:endParaRPr lang="en-US" sz="2600" dirty="0"/>
          </a:p>
          <a:p>
            <a:pPr>
              <a:spcAft>
                <a:spcPts val="600"/>
              </a:spcAft>
            </a:pPr>
            <a:r>
              <a:rPr lang="en-US" sz="2600" dirty="0" smtClean="0"/>
              <a:t>be </a:t>
            </a:r>
            <a:r>
              <a:rPr lang="en-US" sz="2600" dirty="0"/>
              <a:t>necessary for the implementation of the action which is the subject of the </a:t>
            </a:r>
            <a:r>
              <a:rPr lang="en-US" sz="2600" dirty="0" smtClean="0"/>
              <a:t>grant</a:t>
            </a:r>
            <a:endParaRPr lang="en-US" sz="2600" dirty="0"/>
          </a:p>
          <a:p>
            <a:pPr>
              <a:spcAft>
                <a:spcPts val="600"/>
              </a:spcAft>
            </a:pPr>
            <a:r>
              <a:rPr lang="en-US" sz="2600" dirty="0" smtClean="0"/>
              <a:t>be </a:t>
            </a:r>
            <a:r>
              <a:rPr lang="en-US" sz="2600" dirty="0"/>
              <a:t>identifiable and verifiable, in particular being recorded in the accounting records of the beneficiary and determined according to the applicable accounting standards of the country where the beneficiary is/are established and according to the usual cost-accounting practices of the </a:t>
            </a:r>
            <a:r>
              <a:rPr lang="en-US" sz="2600" dirty="0" smtClean="0"/>
              <a:t>beneficiary</a:t>
            </a:r>
            <a:endParaRPr lang="en-US" sz="2600" dirty="0"/>
          </a:p>
          <a:p>
            <a:pPr>
              <a:spcAft>
                <a:spcPts val="600"/>
              </a:spcAft>
            </a:pPr>
            <a:r>
              <a:rPr lang="en-US" sz="2600" dirty="0" smtClean="0"/>
              <a:t>comply </a:t>
            </a:r>
            <a:r>
              <a:rPr lang="en-US" sz="2600" dirty="0"/>
              <a:t>with the requirements of applicable tax and social </a:t>
            </a:r>
            <a:r>
              <a:rPr lang="en-US" sz="2600" dirty="0" smtClean="0"/>
              <a:t>legislation</a:t>
            </a:r>
            <a:endParaRPr lang="en-US" sz="2600" dirty="0"/>
          </a:p>
          <a:p>
            <a:pPr>
              <a:spcAft>
                <a:spcPts val="600"/>
              </a:spcAft>
            </a:pPr>
            <a:r>
              <a:rPr lang="en-US" sz="2600" dirty="0" smtClean="0"/>
              <a:t>be </a:t>
            </a:r>
            <a:r>
              <a:rPr lang="en-US" sz="2600" dirty="0"/>
              <a:t>reasonable, justified and comply with the principle of sound financial management, in particular regarding economy and efficiency.</a:t>
            </a:r>
          </a:p>
        </p:txBody>
      </p:sp>
      <p:pic>
        <p:nvPicPr>
          <p:cNvPr id="4" name="Resim 3">
            <a:extLst>
              <a:ext uri="{FF2B5EF4-FFF2-40B4-BE49-F238E27FC236}">
                <a16:creationId xmlns:a16="http://schemas.microsoft.com/office/drawing/2014/main" id="{94352982-CF48-453C-9F3B-DF0FAA1F5ECC}"/>
              </a:ext>
            </a:extLst>
          </p:cNvPr>
          <p:cNvPicPr>
            <a:picLocks noChangeAspect="1"/>
          </p:cNvPicPr>
          <p:nvPr/>
        </p:nvPicPr>
        <p:blipFill>
          <a:blip r:embed="rId2"/>
          <a:stretch>
            <a:fillRect/>
          </a:stretch>
        </p:blipFill>
        <p:spPr>
          <a:xfrm>
            <a:off x="10306617" y="569481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8405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235474" y="224162"/>
            <a:ext cx="4658643" cy="2341434"/>
          </a:xfrm>
        </p:spPr>
        <p:txBody>
          <a:bodyPr>
            <a:normAutofit/>
          </a:bodyPr>
          <a:lstStyle/>
          <a:p>
            <a:pPr lvl="1"/>
            <a:r>
              <a:rPr lang="en-US" b="1" dirty="0"/>
              <a:t>Direct personnel costs</a:t>
            </a:r>
          </a:p>
          <a:p>
            <a:pPr lvl="1"/>
            <a:r>
              <a:rPr lang="en-US" b="1" dirty="0"/>
              <a:t>Other direct costs</a:t>
            </a:r>
            <a:endParaRPr lang="en-US" sz="1200" dirty="0"/>
          </a:p>
          <a:p>
            <a:pPr lvl="2">
              <a:buFont typeface="Wingdings" panose="05000000000000000000" pitchFamily="2" charset="2"/>
              <a:buChar char="Ø"/>
            </a:pPr>
            <a:r>
              <a:rPr lang="en-US" b="1" i="1" dirty="0"/>
              <a:t>Travel</a:t>
            </a:r>
            <a:endParaRPr lang="en-US" sz="1600" dirty="0"/>
          </a:p>
          <a:p>
            <a:pPr lvl="2">
              <a:buFont typeface="Wingdings" panose="05000000000000000000" pitchFamily="2" charset="2"/>
              <a:buChar char="Ø"/>
            </a:pPr>
            <a:r>
              <a:rPr lang="en-US" b="1" i="1" dirty="0"/>
              <a:t>Equipment</a:t>
            </a:r>
            <a:endParaRPr lang="en-US" sz="1600" dirty="0"/>
          </a:p>
          <a:p>
            <a:pPr lvl="2">
              <a:buFont typeface="Wingdings" panose="05000000000000000000" pitchFamily="2" charset="2"/>
              <a:buChar char="Ø"/>
            </a:pPr>
            <a:r>
              <a:rPr lang="en-US" b="1" i="1" dirty="0"/>
              <a:t>Other goods &amp; services</a:t>
            </a:r>
            <a:endParaRPr lang="en-US" sz="1600" dirty="0"/>
          </a:p>
          <a:p>
            <a:pPr lvl="1"/>
            <a:r>
              <a:rPr lang="en-US" b="1" dirty="0"/>
              <a:t>Subcontracting</a:t>
            </a:r>
          </a:p>
          <a:p>
            <a:endParaRPr lang="en-US" dirty="0"/>
          </a:p>
        </p:txBody>
      </p:sp>
      <p:grpSp>
        <p:nvGrpSpPr>
          <p:cNvPr id="4" name="Grup 3">
            <a:extLst>
              <a:ext uri="{FF2B5EF4-FFF2-40B4-BE49-F238E27FC236}">
                <a16:creationId xmlns:a16="http://schemas.microsoft.com/office/drawing/2014/main" id="{55ACC59D-94BB-43B4-9C53-3D0AF7881F45}"/>
              </a:ext>
            </a:extLst>
          </p:cNvPr>
          <p:cNvGrpSpPr/>
          <p:nvPr/>
        </p:nvGrpSpPr>
        <p:grpSpPr>
          <a:xfrm>
            <a:off x="5030471" y="0"/>
            <a:ext cx="2689974" cy="2747638"/>
            <a:chOff x="52003" y="181246"/>
            <a:chExt cx="1402887" cy="1402887"/>
          </a:xfrm>
        </p:grpSpPr>
        <p:sp>
          <p:nvSpPr>
            <p:cNvPr id="5" name="Oval 4">
              <a:extLst>
                <a:ext uri="{FF2B5EF4-FFF2-40B4-BE49-F238E27FC236}">
                  <a16:creationId xmlns:a16="http://schemas.microsoft.com/office/drawing/2014/main" id="{585332BB-E0F3-4278-A1B4-1CAB0CF771A4}"/>
                </a:ext>
              </a:extLst>
            </p:cNvPr>
            <p:cNvSpPr/>
            <p:nvPr/>
          </p:nvSpPr>
          <p:spPr>
            <a:xfrm>
              <a:off x="52003" y="181246"/>
              <a:ext cx="1402887" cy="1402887"/>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Oval 4">
              <a:extLst>
                <a:ext uri="{FF2B5EF4-FFF2-40B4-BE49-F238E27FC236}">
                  <a16:creationId xmlns:a16="http://schemas.microsoft.com/office/drawing/2014/main" id="{4A7E92CC-AA18-4F21-B1EA-C9C598154A81}"/>
                </a:ext>
              </a:extLst>
            </p:cNvPr>
            <p:cNvSpPr txBox="1"/>
            <p:nvPr/>
          </p:nvSpPr>
          <p:spPr>
            <a:xfrm>
              <a:off x="273468" y="429957"/>
              <a:ext cx="957181" cy="9098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800" dirty="0"/>
                <a:t>Main Cost Categories</a:t>
              </a:r>
              <a:endParaRPr lang="en-GB" sz="2800" kern="1200" dirty="0"/>
            </a:p>
          </p:txBody>
        </p:sp>
      </p:grpSp>
      <p:pic>
        <p:nvPicPr>
          <p:cNvPr id="2" name="Resim 1">
            <a:extLst>
              <a:ext uri="{FF2B5EF4-FFF2-40B4-BE49-F238E27FC236}">
                <a16:creationId xmlns:a16="http://schemas.microsoft.com/office/drawing/2014/main" id="{8D068788-535C-4B69-996A-B6FEA78DC39F}"/>
              </a:ext>
            </a:extLst>
          </p:cNvPr>
          <p:cNvPicPr>
            <a:picLocks noChangeAspect="1"/>
          </p:cNvPicPr>
          <p:nvPr/>
        </p:nvPicPr>
        <p:blipFill rotWithShape="1">
          <a:blip r:embed="rId2"/>
          <a:srcRect t="7980" b="39676"/>
          <a:stretch/>
        </p:blipFill>
        <p:spPr>
          <a:xfrm>
            <a:off x="235475" y="2930236"/>
            <a:ext cx="11815604" cy="3740728"/>
          </a:xfrm>
          <a:prstGeom prst="rect">
            <a:avLst/>
          </a:prstGeom>
        </p:spPr>
      </p:pic>
      <p:sp>
        <p:nvSpPr>
          <p:cNvPr id="7" name="Dikdörtgen 6">
            <a:extLst>
              <a:ext uri="{FF2B5EF4-FFF2-40B4-BE49-F238E27FC236}">
                <a16:creationId xmlns:a16="http://schemas.microsoft.com/office/drawing/2014/main" id="{96F17D89-A122-4FB7-819A-4BBA7F991C1E}"/>
              </a:ext>
            </a:extLst>
          </p:cNvPr>
          <p:cNvSpPr/>
          <p:nvPr/>
        </p:nvSpPr>
        <p:spPr>
          <a:xfrm>
            <a:off x="10130644" y="4672380"/>
            <a:ext cx="966931" cy="369332"/>
          </a:xfrm>
          <a:prstGeom prst="rect">
            <a:avLst/>
          </a:prstGeom>
        </p:spPr>
        <p:txBody>
          <a:bodyPr wrap="none">
            <a:spAutoFit/>
          </a:bodyPr>
          <a:lstStyle/>
          <a:p>
            <a:r>
              <a:rPr lang="tr-TR" dirty="0"/>
              <a:t>(</a:t>
            </a:r>
            <a:r>
              <a:rPr lang="tr-TR" dirty="0" err="1"/>
              <a:t>H2020</a:t>
            </a:r>
            <a:r>
              <a:rPr lang="tr-TR" dirty="0"/>
              <a:t>)</a:t>
            </a:r>
            <a:endParaRPr lang="en-US" dirty="0"/>
          </a:p>
        </p:txBody>
      </p:sp>
      <p:pic>
        <p:nvPicPr>
          <p:cNvPr id="8" name="Resim 7">
            <a:extLst>
              <a:ext uri="{FF2B5EF4-FFF2-40B4-BE49-F238E27FC236}">
                <a16:creationId xmlns:a16="http://schemas.microsoft.com/office/drawing/2014/main" id="{1300FE6C-DA06-4E7F-A379-AA83856FD8E8}"/>
              </a:ext>
            </a:extLst>
          </p:cNvPr>
          <p:cNvPicPr>
            <a:picLocks noChangeAspect="1"/>
          </p:cNvPicPr>
          <p:nvPr/>
        </p:nvPicPr>
        <p:blipFill>
          <a:blip r:embed="rId3"/>
          <a:stretch>
            <a:fillRect/>
          </a:stretch>
        </p:blipFill>
        <p:spPr>
          <a:xfrm>
            <a:off x="10130644" y="229131"/>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36976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023486" y="177224"/>
            <a:ext cx="8229600" cy="703263"/>
          </a:xfrm>
        </p:spPr>
        <p:txBody>
          <a:bodyPr/>
          <a:lstStyle/>
          <a:p>
            <a:r>
              <a:rPr lang="en-US" sz="4000" dirty="0">
                <a:ea typeface="ＭＳ Ｐゴシック" panose="020B0600070205080204" pitchFamily="34" charset="-128"/>
              </a:rPr>
              <a:t>Examples of</a:t>
            </a:r>
            <a:r>
              <a:rPr lang="sr-Latn-CS" sz="4000" dirty="0">
                <a:ea typeface="ＭＳ Ｐゴシック" panose="020B0600070205080204" pitchFamily="34" charset="-128"/>
              </a:rPr>
              <a:t> top-down </a:t>
            </a:r>
            <a:r>
              <a:rPr lang="en-US" sz="4000" dirty="0">
                <a:ea typeface="ＭＳ Ｐゴシック" panose="020B0600070205080204" pitchFamily="34" charset="-128"/>
              </a:rPr>
              <a:t>calls </a:t>
            </a:r>
            <a:endParaRPr lang="sr-Latn-CS" sz="4000" dirty="0"/>
          </a:p>
        </p:txBody>
      </p:sp>
      <p:pic>
        <p:nvPicPr>
          <p:cNvPr id="3" name="Picture 2"/>
          <p:cNvPicPr>
            <a:picLocks noChangeAspect="1"/>
          </p:cNvPicPr>
          <p:nvPr/>
        </p:nvPicPr>
        <p:blipFill>
          <a:blip r:embed="rId3"/>
          <a:stretch>
            <a:fillRect/>
          </a:stretch>
        </p:blipFill>
        <p:spPr>
          <a:xfrm>
            <a:off x="933884" y="963614"/>
            <a:ext cx="10194780" cy="5681767"/>
          </a:xfrm>
          <a:prstGeom prst="rect">
            <a:avLst/>
          </a:prstGeom>
        </p:spPr>
      </p:pic>
    </p:spTree>
    <p:extLst>
      <p:ext uri="{BB962C8B-B14F-4D97-AF65-F5344CB8AC3E}">
        <p14:creationId xmlns:p14="http://schemas.microsoft.com/office/powerpoint/2010/main" val="1329300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85332BB-E0F3-4278-A1B4-1CAB0CF771A4}"/>
              </a:ext>
            </a:extLst>
          </p:cNvPr>
          <p:cNvSpPr/>
          <p:nvPr/>
        </p:nvSpPr>
        <p:spPr>
          <a:xfrm>
            <a:off x="5030471" y="0"/>
            <a:ext cx="2689974" cy="2747638"/>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Dikdörtgen 6">
            <a:extLst>
              <a:ext uri="{FF2B5EF4-FFF2-40B4-BE49-F238E27FC236}">
                <a16:creationId xmlns:a16="http://schemas.microsoft.com/office/drawing/2014/main" id="{96F17D89-A122-4FB7-819A-4BBA7F991C1E}"/>
              </a:ext>
            </a:extLst>
          </p:cNvPr>
          <p:cNvSpPr/>
          <p:nvPr/>
        </p:nvSpPr>
        <p:spPr>
          <a:xfrm>
            <a:off x="10130644" y="4672380"/>
            <a:ext cx="966931" cy="369332"/>
          </a:xfrm>
          <a:prstGeom prst="rect">
            <a:avLst/>
          </a:prstGeom>
        </p:spPr>
        <p:txBody>
          <a:bodyPr wrap="none">
            <a:spAutoFit/>
          </a:bodyPr>
          <a:lstStyle/>
          <a:p>
            <a:r>
              <a:rPr lang="tr-TR" dirty="0"/>
              <a:t>(</a:t>
            </a:r>
            <a:r>
              <a:rPr lang="tr-TR" dirty="0" err="1"/>
              <a:t>H2020</a:t>
            </a:r>
            <a:r>
              <a:rPr lang="tr-TR" dirty="0"/>
              <a:t>)</a:t>
            </a:r>
            <a:endParaRPr lang="en-US" dirty="0"/>
          </a:p>
        </p:txBody>
      </p:sp>
      <p:pic>
        <p:nvPicPr>
          <p:cNvPr id="8" name="Resim 7">
            <a:extLst>
              <a:ext uri="{FF2B5EF4-FFF2-40B4-BE49-F238E27FC236}">
                <a16:creationId xmlns:a16="http://schemas.microsoft.com/office/drawing/2014/main" id="{1300FE6C-DA06-4E7F-A379-AA83856FD8E8}"/>
              </a:ext>
            </a:extLst>
          </p:cNvPr>
          <p:cNvPicPr>
            <a:picLocks noChangeAspect="1"/>
          </p:cNvPicPr>
          <p:nvPr/>
        </p:nvPicPr>
        <p:blipFill>
          <a:blip r:embed="rId2"/>
          <a:stretch>
            <a:fillRect/>
          </a:stretch>
        </p:blipFill>
        <p:spPr>
          <a:xfrm>
            <a:off x="10130644" y="229131"/>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1" name="Espace réservé du contenu 9"/>
          <p:cNvGraphicFramePr>
            <a:graphicFrameLocks noGrp="1"/>
          </p:cNvGraphicFramePr>
          <p:nvPr>
            <p:ph idx="1"/>
            <p:extLst/>
          </p:nvPr>
        </p:nvGraphicFramePr>
        <p:xfrm>
          <a:off x="1212493" y="1193425"/>
          <a:ext cx="8918154" cy="5368361"/>
        </p:xfrm>
        <a:graphic>
          <a:graphicData uri="http://schemas.openxmlformats.org/drawingml/2006/table">
            <a:tbl>
              <a:tblPr/>
              <a:tblGrid>
                <a:gridCol w="746325">
                  <a:extLst>
                    <a:ext uri="{9D8B030D-6E8A-4147-A177-3AD203B41FA5}">
                      <a16:colId xmlns:a16="http://schemas.microsoft.com/office/drawing/2014/main" val="20000"/>
                    </a:ext>
                  </a:extLst>
                </a:gridCol>
                <a:gridCol w="746325">
                  <a:extLst>
                    <a:ext uri="{9D8B030D-6E8A-4147-A177-3AD203B41FA5}">
                      <a16:colId xmlns:a16="http://schemas.microsoft.com/office/drawing/2014/main" val="20001"/>
                    </a:ext>
                  </a:extLst>
                </a:gridCol>
                <a:gridCol w="746325">
                  <a:extLst>
                    <a:ext uri="{9D8B030D-6E8A-4147-A177-3AD203B41FA5}">
                      <a16:colId xmlns:a16="http://schemas.microsoft.com/office/drawing/2014/main" val="20002"/>
                    </a:ext>
                  </a:extLst>
                </a:gridCol>
                <a:gridCol w="335846">
                  <a:extLst>
                    <a:ext uri="{9D8B030D-6E8A-4147-A177-3AD203B41FA5}">
                      <a16:colId xmlns:a16="http://schemas.microsoft.com/office/drawing/2014/main" val="20003"/>
                    </a:ext>
                  </a:extLst>
                </a:gridCol>
                <a:gridCol w="746325">
                  <a:extLst>
                    <a:ext uri="{9D8B030D-6E8A-4147-A177-3AD203B41FA5}">
                      <a16:colId xmlns:a16="http://schemas.microsoft.com/office/drawing/2014/main" val="20004"/>
                    </a:ext>
                  </a:extLst>
                </a:gridCol>
                <a:gridCol w="569071">
                  <a:extLst>
                    <a:ext uri="{9D8B030D-6E8A-4147-A177-3AD203B41FA5}">
                      <a16:colId xmlns:a16="http://schemas.microsoft.com/office/drawing/2014/main" val="20005"/>
                    </a:ext>
                  </a:extLst>
                </a:gridCol>
                <a:gridCol w="746325">
                  <a:extLst>
                    <a:ext uri="{9D8B030D-6E8A-4147-A177-3AD203B41FA5}">
                      <a16:colId xmlns:a16="http://schemas.microsoft.com/office/drawing/2014/main" val="20006"/>
                    </a:ext>
                  </a:extLst>
                </a:gridCol>
                <a:gridCol w="625046">
                  <a:extLst>
                    <a:ext uri="{9D8B030D-6E8A-4147-A177-3AD203B41FA5}">
                      <a16:colId xmlns:a16="http://schemas.microsoft.com/office/drawing/2014/main" val="20007"/>
                    </a:ext>
                  </a:extLst>
                </a:gridCol>
                <a:gridCol w="746325">
                  <a:extLst>
                    <a:ext uri="{9D8B030D-6E8A-4147-A177-3AD203B41FA5}">
                      <a16:colId xmlns:a16="http://schemas.microsoft.com/office/drawing/2014/main" val="20008"/>
                    </a:ext>
                  </a:extLst>
                </a:gridCol>
                <a:gridCol w="298530">
                  <a:extLst>
                    <a:ext uri="{9D8B030D-6E8A-4147-A177-3AD203B41FA5}">
                      <a16:colId xmlns:a16="http://schemas.microsoft.com/office/drawing/2014/main" val="20009"/>
                    </a:ext>
                  </a:extLst>
                </a:gridCol>
                <a:gridCol w="746325">
                  <a:extLst>
                    <a:ext uri="{9D8B030D-6E8A-4147-A177-3AD203B41FA5}">
                      <a16:colId xmlns:a16="http://schemas.microsoft.com/office/drawing/2014/main" val="20010"/>
                    </a:ext>
                  </a:extLst>
                </a:gridCol>
                <a:gridCol w="46220">
                  <a:extLst>
                    <a:ext uri="{9D8B030D-6E8A-4147-A177-3AD203B41FA5}">
                      <a16:colId xmlns:a16="http://schemas.microsoft.com/office/drawing/2014/main" val="20011"/>
                    </a:ext>
                  </a:extLst>
                </a:gridCol>
                <a:gridCol w="746325">
                  <a:extLst>
                    <a:ext uri="{9D8B030D-6E8A-4147-A177-3AD203B41FA5}">
                      <a16:colId xmlns:a16="http://schemas.microsoft.com/office/drawing/2014/main" val="20012"/>
                    </a:ext>
                  </a:extLst>
                </a:gridCol>
                <a:gridCol w="746325">
                  <a:extLst>
                    <a:ext uri="{9D8B030D-6E8A-4147-A177-3AD203B41FA5}">
                      <a16:colId xmlns:a16="http://schemas.microsoft.com/office/drawing/2014/main" val="20013"/>
                    </a:ext>
                  </a:extLst>
                </a:gridCol>
                <a:gridCol w="326516">
                  <a:extLst>
                    <a:ext uri="{9D8B030D-6E8A-4147-A177-3AD203B41FA5}">
                      <a16:colId xmlns:a16="http://schemas.microsoft.com/office/drawing/2014/main" val="20014"/>
                    </a:ext>
                  </a:extLst>
                </a:gridCol>
              </a:tblGrid>
              <a:tr h="412681">
                <a:tc rowSpan="3" gridSpan="2">
                  <a:txBody>
                    <a:bodyPr/>
                    <a:lstStyle/>
                    <a:p>
                      <a:pPr algn="ctr" fontAlgn="ctr"/>
                      <a:r>
                        <a:rPr lang="fr-FR" sz="1600" b="1" i="0" u="none" strike="noStrike" dirty="0">
                          <a:solidFill>
                            <a:srgbClr val="7030A0"/>
                          </a:solidFill>
                          <a:effectLst/>
                          <a:latin typeface="Cambria"/>
                        </a:rPr>
                        <a:t>FORMS OF COSTS</a:t>
                      </a:r>
                    </a:p>
                  </a:txBody>
                  <a:tcPr marL="8632" marR="8632" marT="86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2D050"/>
                    </a:solidFill>
                  </a:tcPr>
                </a:tc>
                <a:tc rowSpan="3" hMerge="1">
                  <a:txBody>
                    <a:bodyPr/>
                    <a:lstStyle/>
                    <a:p>
                      <a:endParaRPr lang="fr-FR"/>
                    </a:p>
                  </a:txBody>
                  <a:tcPr/>
                </a:tc>
                <a:tc gridSpan="13">
                  <a:txBody>
                    <a:bodyPr/>
                    <a:lstStyle/>
                    <a:p>
                      <a:pPr algn="ctr" fontAlgn="ctr"/>
                      <a:r>
                        <a:rPr lang="fr-FR" sz="1600" b="1" i="0" u="none" strike="noStrike" dirty="0">
                          <a:solidFill>
                            <a:srgbClr val="002060"/>
                          </a:solidFill>
                          <a:effectLst/>
                          <a:latin typeface="Cambria"/>
                        </a:rPr>
                        <a:t>BUDGET CATEGORIES</a:t>
                      </a:r>
                    </a:p>
                  </a:txBody>
                  <a:tcPr marL="8632" marR="8632" marT="86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8FAA6"/>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31682">
                <a:tc gridSpan="2" vMerge="1">
                  <a:txBody>
                    <a:bodyPr/>
                    <a:lstStyle/>
                    <a:p>
                      <a:endParaRPr lang="fr-FR"/>
                    </a:p>
                  </a:txBody>
                  <a:tcPr/>
                </a:tc>
                <a:tc hMerge="1" vMerge="1">
                  <a:txBody>
                    <a:bodyPr/>
                    <a:lstStyle/>
                    <a:p>
                      <a:endParaRPr lang="fr-FR"/>
                    </a:p>
                  </a:txBody>
                  <a:tcPr/>
                </a:tc>
                <a:tc gridSpan="8">
                  <a:txBody>
                    <a:bodyPr/>
                    <a:lstStyle/>
                    <a:p>
                      <a:pPr algn="ctr" fontAlgn="ctr"/>
                      <a:r>
                        <a:rPr lang="fr-FR" sz="1300" b="1" i="0" u="none" strike="noStrike" dirty="0">
                          <a:solidFill>
                            <a:srgbClr val="002060"/>
                          </a:solidFill>
                          <a:effectLst/>
                          <a:latin typeface="Calibri"/>
                        </a:rPr>
                        <a:t>DIRECT COSTS</a:t>
                      </a:r>
                    </a:p>
                  </a:txBody>
                  <a:tcPr marL="8632" marR="8632" marT="8632" marB="0" anchor="ctr">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rowSpan="2" gridSpan="2">
                  <a:txBody>
                    <a:bodyPr/>
                    <a:lstStyle/>
                    <a:p>
                      <a:pPr algn="ctr" fontAlgn="ctr"/>
                      <a:r>
                        <a:rPr lang="fr-FR" sz="1300" b="1" i="0" u="none" strike="noStrike" dirty="0">
                          <a:solidFill>
                            <a:srgbClr val="002060"/>
                          </a:solidFill>
                          <a:effectLst/>
                          <a:latin typeface="Calibri"/>
                        </a:rPr>
                        <a:t>INDIRECT COSTS</a:t>
                      </a: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hMerge="1">
                  <a:txBody>
                    <a:bodyPr/>
                    <a:lstStyle/>
                    <a:p>
                      <a:endParaRPr lang="fr-FR"/>
                    </a:p>
                  </a:txBody>
                  <a:tcPr/>
                </a:tc>
                <a:tc rowSpan="2" gridSpan="3">
                  <a:txBody>
                    <a:bodyPr/>
                    <a:lstStyle/>
                    <a:p>
                      <a:pPr algn="ctr" fontAlgn="ctr"/>
                      <a:r>
                        <a:rPr lang="fr-FR" sz="1300" b="1" i="0" u="none" strike="noStrike" dirty="0">
                          <a:solidFill>
                            <a:srgbClr val="002060"/>
                          </a:solidFill>
                          <a:effectLst/>
                          <a:latin typeface="Calibri"/>
                        </a:rPr>
                        <a:t>SPECIFIC CATETORIES OF COSTS</a:t>
                      </a:r>
                    </a:p>
                  </a:txBody>
                  <a:tcPr marL="8632" marR="8632" marT="8632" marB="0" anchor="ctr">
                    <a:lnL w="190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10001"/>
                  </a:ext>
                </a:extLst>
              </a:tr>
              <a:tr h="649513">
                <a:tc gridSpan="2" vMerge="1">
                  <a:txBody>
                    <a:bodyPr/>
                    <a:lstStyle/>
                    <a:p>
                      <a:endParaRPr lang="fr-FR"/>
                    </a:p>
                  </a:txBody>
                  <a:tcPr/>
                </a:tc>
                <a:tc hMerge="1" vMerge="1">
                  <a:txBody>
                    <a:bodyPr/>
                    <a:lstStyle/>
                    <a:p>
                      <a:endParaRPr lang="fr-FR"/>
                    </a:p>
                  </a:txBody>
                  <a:tcPr/>
                </a:tc>
                <a:tc gridSpan="2">
                  <a:txBody>
                    <a:bodyPr/>
                    <a:lstStyle/>
                    <a:p>
                      <a:pPr algn="ctr" fontAlgn="ctr"/>
                      <a:r>
                        <a:rPr lang="fr-FR" sz="1300" b="1" i="0" u="none" strike="noStrike" dirty="0">
                          <a:solidFill>
                            <a:srgbClr val="002060"/>
                          </a:solidFill>
                          <a:effectLst/>
                          <a:latin typeface="Calibri"/>
                        </a:rPr>
                        <a:t>Personnel</a:t>
                      </a:r>
                    </a:p>
                  </a:txBody>
                  <a:tcPr marL="8632" marR="8632" marT="8632" marB="0" anchor="ctr">
                    <a:lnL w="1270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gridSpan="2">
                  <a:txBody>
                    <a:bodyPr/>
                    <a:lstStyle/>
                    <a:p>
                      <a:pPr algn="ctr" fontAlgn="ctr"/>
                      <a:r>
                        <a:rPr lang="fr-FR" sz="1300" b="1" i="0" u="none" strike="noStrike" dirty="0" err="1">
                          <a:solidFill>
                            <a:srgbClr val="002060"/>
                          </a:solidFill>
                          <a:effectLst/>
                          <a:latin typeface="Calibri"/>
                        </a:rPr>
                        <a:t>Subcontracting</a:t>
                      </a:r>
                      <a:endParaRPr lang="fr-FR" sz="1300" b="1" i="0" u="none" strike="noStrike" dirty="0">
                        <a:solidFill>
                          <a:srgbClr val="002060"/>
                        </a:solidFill>
                        <a:effectLst/>
                        <a:latin typeface="Calibri"/>
                      </a:endParaRP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gridSpan="2">
                  <a:txBody>
                    <a:bodyPr/>
                    <a:lstStyle/>
                    <a:p>
                      <a:pPr algn="ctr" fontAlgn="b"/>
                      <a:r>
                        <a:rPr lang="en-US" sz="1300" b="1" i="0" u="none" strike="noStrike" dirty="0">
                          <a:solidFill>
                            <a:srgbClr val="002060"/>
                          </a:solidFill>
                          <a:effectLst/>
                          <a:latin typeface="Calibri"/>
                        </a:rPr>
                        <a:t>Financial support to 3rd parties</a:t>
                      </a: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gridSpan="2">
                  <a:txBody>
                    <a:bodyPr/>
                    <a:lstStyle/>
                    <a:p>
                      <a:pPr algn="ctr" fontAlgn="ctr"/>
                      <a:r>
                        <a:rPr lang="fr-FR" sz="1300" b="1" i="0" u="none" strike="noStrike" dirty="0" err="1">
                          <a:solidFill>
                            <a:srgbClr val="002060"/>
                          </a:solidFill>
                          <a:effectLst/>
                          <a:latin typeface="Calibri"/>
                        </a:rPr>
                        <a:t>Other</a:t>
                      </a:r>
                      <a:endParaRPr lang="fr-FR" sz="1300" b="1" i="0" u="none" strike="noStrike" dirty="0">
                        <a:solidFill>
                          <a:srgbClr val="002060"/>
                        </a:solidFill>
                        <a:effectLst/>
                        <a:latin typeface="Calibri"/>
                      </a:endParaRP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gridSpan="2" vMerge="1">
                  <a:txBody>
                    <a:bodyPr/>
                    <a:lstStyle/>
                    <a:p>
                      <a:endParaRPr lang="fr-FR"/>
                    </a:p>
                  </a:txBody>
                  <a:tcPr/>
                </a:tc>
                <a:tc hMerge="1" vMerge="1">
                  <a:txBody>
                    <a:bodyPr/>
                    <a:lstStyle/>
                    <a:p>
                      <a:endParaRPr lang="fr-FR"/>
                    </a:p>
                  </a:txBody>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0002"/>
                  </a:ext>
                </a:extLst>
              </a:tr>
              <a:tr h="401603">
                <a:tc>
                  <a:txBody>
                    <a:bodyPr/>
                    <a:lstStyle/>
                    <a:p>
                      <a:pPr algn="l" fontAlgn="b"/>
                      <a:r>
                        <a:rPr lang="fr-FR" sz="1500" b="0" i="0" u="none" strike="noStrike">
                          <a:solidFill>
                            <a:srgbClr val="000000"/>
                          </a:solidFill>
                          <a:effectLst/>
                          <a:latin typeface="Calibri"/>
                        </a:rPr>
                        <a:t> </a:t>
                      </a:r>
                    </a:p>
                  </a:txBody>
                  <a:tcPr marL="8632" marR="8632" marT="8632"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b"/>
                      <a:r>
                        <a:rPr lang="fr-FR" sz="1500" b="0" i="0" u="none" strike="noStrike">
                          <a:solidFill>
                            <a:srgbClr val="000000"/>
                          </a:solidFill>
                          <a:effectLst/>
                          <a:latin typeface="Calibri"/>
                        </a:rPr>
                        <a:t> </a:t>
                      </a:r>
                    </a:p>
                  </a:txBody>
                  <a:tcPr marL="8632" marR="8632" marT="8632"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rowSpan="2" gridSpan="2">
                  <a:txBody>
                    <a:bodyPr/>
                    <a:lstStyle/>
                    <a:p>
                      <a:pPr algn="ctr" fontAlgn="ctr"/>
                      <a:r>
                        <a:rPr lang="fr-FR" sz="1300" b="1" i="0" u="none" strike="noStrike" dirty="0">
                          <a:solidFill>
                            <a:srgbClr val="7030A0"/>
                          </a:solidFill>
                          <a:effectLst/>
                          <a:latin typeface="Calibri"/>
                        </a:rPr>
                        <a:t>YES</a:t>
                      </a:r>
                    </a:p>
                  </a:txBody>
                  <a:tcPr marL="8632" marR="8632" marT="8632"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gridSpan="2">
                  <a:txBody>
                    <a:bodyPr/>
                    <a:lstStyle/>
                    <a:p>
                      <a:pPr algn="ctr" fontAlgn="ctr"/>
                      <a:r>
                        <a:rPr lang="fr-FR" sz="1300" b="1" i="0" u="none" strike="noStrike" dirty="0">
                          <a:solidFill>
                            <a:srgbClr val="7030A0"/>
                          </a:solidFill>
                          <a:effectLst/>
                          <a:latin typeface="Calibri"/>
                        </a:rPr>
                        <a:t>YES</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gridSpan="2">
                  <a:txBody>
                    <a:bodyPr/>
                    <a:lstStyle/>
                    <a:p>
                      <a:pPr algn="ctr" fontAlgn="ctr"/>
                      <a:r>
                        <a:rPr lang="fr-FR" sz="1300" b="1" i="0" u="none" strike="noStrike" dirty="0">
                          <a:solidFill>
                            <a:srgbClr val="7030A0"/>
                          </a:solidFill>
                          <a:effectLst/>
                          <a:latin typeface="Calibri"/>
                        </a:rPr>
                        <a:t>YES</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gridSpan="2">
                  <a:txBody>
                    <a:bodyPr/>
                    <a:lstStyle/>
                    <a:p>
                      <a:pPr algn="ctr" fontAlgn="ctr"/>
                      <a:r>
                        <a:rPr lang="fr-FR" sz="1300" b="1" i="0" u="none" strike="noStrike" dirty="0">
                          <a:solidFill>
                            <a:srgbClr val="7030A0"/>
                          </a:solidFill>
                          <a:effectLst/>
                          <a:latin typeface="Calibri"/>
                        </a:rPr>
                        <a:t>YES</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gridSpan="2">
                  <a:txBody>
                    <a:bodyPr/>
                    <a:lstStyle/>
                    <a:p>
                      <a:pPr algn="ctr" fontAlgn="ctr"/>
                      <a:r>
                        <a:rPr lang="fr-FR" sz="1300" b="1"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gridSpan="3">
                  <a:txBody>
                    <a:bodyPr/>
                    <a:lstStyle/>
                    <a:p>
                      <a:pPr algn="ctr" fontAlgn="ctr"/>
                      <a:r>
                        <a:rPr lang="fr-FR" sz="1300" b="1" i="0" u="none" strike="noStrike" dirty="0">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10003"/>
                  </a:ext>
                </a:extLst>
              </a:tr>
              <a:tr h="401603">
                <a:tc gridSpan="2">
                  <a:txBody>
                    <a:bodyPr/>
                    <a:lstStyle/>
                    <a:p>
                      <a:pPr algn="ctr" fontAlgn="ctr"/>
                      <a:r>
                        <a:rPr lang="fr-FR" sz="1500" b="1" i="0" u="none" strike="noStrike" dirty="0" err="1">
                          <a:solidFill>
                            <a:srgbClr val="7030A0"/>
                          </a:solidFill>
                          <a:effectLst/>
                          <a:latin typeface="Calibri"/>
                        </a:rPr>
                        <a:t>Actual</a:t>
                      </a:r>
                      <a:r>
                        <a:rPr lang="fr-FR" sz="1500" b="1" i="0" u="none" strike="noStrike" dirty="0">
                          <a:solidFill>
                            <a:srgbClr val="7030A0"/>
                          </a:solidFill>
                          <a:effectLst/>
                          <a:latin typeface="Calibri"/>
                        </a:rPr>
                        <a:t> </a:t>
                      </a:r>
                      <a:r>
                        <a:rPr lang="fr-FR" sz="1500" b="1" i="0" u="none" strike="noStrike" dirty="0" err="1">
                          <a:solidFill>
                            <a:srgbClr val="7030A0"/>
                          </a:solidFill>
                          <a:effectLst/>
                          <a:latin typeface="Calibri"/>
                        </a:rPr>
                        <a:t>costs</a:t>
                      </a:r>
                      <a:endParaRPr lang="fr-FR" sz="1500" b="1" i="0" u="none" strike="noStrike" dirty="0">
                        <a:solidFill>
                          <a:srgbClr val="7030A0"/>
                        </a:solidFill>
                        <a:effectLst/>
                        <a:latin typeface="Calibri"/>
                      </a:endParaRP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0004"/>
                  </a:ext>
                </a:extLst>
              </a:tr>
              <a:tr h="387755">
                <a:tc>
                  <a:txBody>
                    <a:bodyPr/>
                    <a:lstStyle/>
                    <a:p>
                      <a:pPr algn="l" fontAlgn="ctr"/>
                      <a:r>
                        <a:rPr lang="fr-FR" sz="1500" b="0" i="0" u="none" strike="noStrike">
                          <a:solidFill>
                            <a:srgbClr val="000000"/>
                          </a:solidFill>
                          <a:effectLst/>
                          <a:latin typeface="Calibri"/>
                        </a:rPr>
                        <a:t> </a:t>
                      </a:r>
                    </a:p>
                  </a:txBody>
                  <a:tcPr marL="8632" marR="8632" marT="8632"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fr-FR" sz="1500" b="0" i="0" u="none" strike="noStrike">
                          <a:solidFill>
                            <a:srgbClr val="000000"/>
                          </a:solidFill>
                          <a:effectLst/>
                          <a:latin typeface="Calibri"/>
                        </a:rPr>
                        <a:t> </a:t>
                      </a:r>
                    </a:p>
                  </a:txBody>
                  <a:tcPr marL="8632" marR="8632" marT="8632"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gridSpan="2">
                  <a:txBody>
                    <a:bodyPr/>
                    <a:lstStyle/>
                    <a:p>
                      <a:pPr algn="ctr" fontAlgn="ctr"/>
                      <a:r>
                        <a:rPr lang="en-US" sz="1000" b="1" i="0" u="none" strike="noStrike">
                          <a:solidFill>
                            <a:srgbClr val="7030A0"/>
                          </a:solidFill>
                          <a:effectLst/>
                          <a:latin typeface="Calibri"/>
                        </a:rPr>
                        <a:t>    Yes for           - Average personnel costs - SME owners &amp; natural persons without a salary</a:t>
                      </a:r>
                    </a:p>
                  </a:txBody>
                  <a:tcPr marL="8632" marR="8632" marT="8632"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gridSpan="2">
                  <a:txBody>
                    <a:bodyPr/>
                    <a:lstStyle/>
                    <a:p>
                      <a:pPr algn="ctr" fontAlgn="b"/>
                      <a:r>
                        <a:rPr lang="fr-FR" sz="1000" b="0" i="0" u="none" strike="noStrike" dirty="0">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gridSpan="2">
                  <a:txBody>
                    <a:bodyPr/>
                    <a:lstStyle/>
                    <a:p>
                      <a:pPr algn="ctr" fontAlgn="b"/>
                      <a:r>
                        <a:rPr lang="fr-FR" sz="1000" b="0" i="0" u="none" strike="noStrike" dirty="0">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gridSpan="2">
                  <a:txBody>
                    <a:bodyPr/>
                    <a:lstStyle/>
                    <a:p>
                      <a:pPr algn="ctr" fontAlgn="b"/>
                      <a:r>
                        <a:rPr lang="fr-FR" sz="1000" b="0" i="0" u="none" strike="noStrike" dirty="0">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gridSpan="2">
                  <a:txBody>
                    <a:bodyPr/>
                    <a:lstStyle/>
                    <a:p>
                      <a:pPr algn="ctr"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fr-FR"/>
                    </a:p>
                  </a:txBody>
                  <a:tcPr/>
                </a:tc>
                <a:tc rowSpan="2" gridSpan="3">
                  <a:txBody>
                    <a:bodyPr/>
                    <a:lstStyle/>
                    <a:p>
                      <a:pPr algn="ctr" fontAlgn="ctr"/>
                      <a:r>
                        <a:rPr lang="en-US" sz="1300" b="1" i="0" u="none" strike="noStrike" dirty="0">
                          <a:solidFill>
                            <a:srgbClr val="7030A0"/>
                          </a:solidFill>
                          <a:effectLst/>
                          <a:latin typeface="Calibri"/>
                        </a:rPr>
                        <a:t>Yes if foreseen by Comm. Decision</a:t>
                      </a:r>
                    </a:p>
                  </a:txBody>
                  <a:tcPr marL="8632" marR="8632" marT="863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10005"/>
                  </a:ext>
                </a:extLst>
              </a:tr>
              <a:tr h="1190960">
                <a:tc gridSpan="2">
                  <a:txBody>
                    <a:bodyPr/>
                    <a:lstStyle/>
                    <a:p>
                      <a:pPr algn="ctr" fontAlgn="ctr"/>
                      <a:r>
                        <a:rPr lang="fr-FR" sz="1500" b="1" i="0" u="none" strike="noStrike" dirty="0">
                          <a:solidFill>
                            <a:srgbClr val="7030A0"/>
                          </a:solidFill>
                          <a:effectLst/>
                          <a:latin typeface="Calibri"/>
                        </a:rPr>
                        <a:t>Unit </a:t>
                      </a:r>
                      <a:r>
                        <a:rPr lang="fr-FR" sz="1500" b="1" i="0" u="none" strike="noStrike" dirty="0" err="1">
                          <a:solidFill>
                            <a:srgbClr val="7030A0"/>
                          </a:solidFill>
                          <a:effectLst/>
                          <a:latin typeface="Calibri"/>
                        </a:rPr>
                        <a:t>costs</a:t>
                      </a:r>
                      <a:endParaRPr lang="fr-FR" sz="1500" b="1" i="0" u="none" strike="noStrike" dirty="0">
                        <a:solidFill>
                          <a:srgbClr val="7030A0"/>
                        </a:solidFill>
                        <a:effectLst/>
                        <a:latin typeface="Calibri"/>
                      </a:endParaRP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h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2" vMerge="1">
                  <a:txBody>
                    <a:bodyPr/>
                    <a:lstStyle/>
                    <a:p>
                      <a:endParaRPr lang="fr-FR"/>
                    </a:p>
                  </a:txBody>
                  <a:tcPr/>
                </a:tc>
                <a:tc hMerge="1" vMerge="1">
                  <a:txBody>
                    <a:bodyPr/>
                    <a:lstStyle/>
                    <a:p>
                      <a:endParaRPr lang="fr-FR"/>
                    </a:p>
                  </a:txBody>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0006"/>
                  </a:ext>
                </a:extLst>
              </a:tr>
              <a:tr h="401603">
                <a:tc>
                  <a:txBody>
                    <a:bodyPr/>
                    <a:lstStyle/>
                    <a:p>
                      <a:pPr algn="l" fontAlgn="b"/>
                      <a:r>
                        <a:rPr lang="fr-FR" sz="1500" b="0" i="0" u="none" strike="noStrike">
                          <a:solidFill>
                            <a:srgbClr val="000000"/>
                          </a:solidFill>
                          <a:effectLst/>
                          <a:latin typeface="Calibri"/>
                        </a:rPr>
                        <a:t> </a:t>
                      </a:r>
                    </a:p>
                  </a:txBody>
                  <a:tcPr marL="8632" marR="8632" marT="8632"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b"/>
                      <a:r>
                        <a:rPr lang="fr-FR" sz="1500" b="0" i="0" u="none" strike="noStrike">
                          <a:solidFill>
                            <a:srgbClr val="000000"/>
                          </a:solidFill>
                          <a:effectLst/>
                          <a:latin typeface="Calibri"/>
                        </a:rPr>
                        <a:t> </a:t>
                      </a:r>
                    </a:p>
                  </a:txBody>
                  <a:tcPr marL="8632" marR="8632" marT="8632"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fr-FR" sz="1000" b="0" i="0" u="none" strike="noStrike">
                        <a:solidFill>
                          <a:srgbClr val="000000"/>
                        </a:solidFill>
                        <a:effectLst/>
                        <a:latin typeface="Calibri"/>
                      </a:endParaRPr>
                    </a:p>
                  </a:txBody>
                  <a:tcPr marL="8632" marR="8632" marT="8632"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dirty="0">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gridSpan="2">
                  <a:txBody>
                    <a:bodyPr/>
                    <a:lstStyle/>
                    <a:p>
                      <a:pPr algn="ctr" fontAlgn="ctr"/>
                      <a:r>
                        <a:rPr lang="fr-FR" sz="1300" b="1" i="0" u="none" strike="noStrike">
                          <a:solidFill>
                            <a:srgbClr val="7030A0"/>
                          </a:solidFill>
                          <a:effectLst/>
                          <a:latin typeface="Calibri"/>
                        </a:rPr>
                        <a:t>YES</a:t>
                      </a:r>
                    </a:p>
                  </a:txBody>
                  <a:tcPr marL="8632" marR="8632" marT="86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a:txBody>
                    <a:bodyPr/>
                    <a:lstStyle/>
                    <a:p>
                      <a:pPr algn="l" fontAlgn="b"/>
                      <a:endParaRPr lang="fr-FR" sz="1000" b="0" i="0" u="none" strike="noStrike" dirty="0">
                        <a:solidFill>
                          <a:srgbClr val="000000"/>
                        </a:solidFill>
                        <a:effectLst/>
                        <a:latin typeface="Calibri"/>
                      </a:endParaRP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000" b="0" i="0" u="none" strike="noStrike">
                        <a:solidFill>
                          <a:srgbClr val="000000"/>
                        </a:solidFill>
                        <a:effectLst/>
                        <a:latin typeface="Calibri"/>
                      </a:endParaRPr>
                    </a:p>
                  </a:txBody>
                  <a:tcPr marL="8632" marR="8632" marT="863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dirty="0">
                          <a:solidFill>
                            <a:srgbClr val="000000"/>
                          </a:solidFill>
                          <a:effectLst/>
                          <a:latin typeface="Calibri"/>
                        </a:rPr>
                        <a:t> </a:t>
                      </a:r>
                    </a:p>
                  </a:txBody>
                  <a:tcPr marL="8632" marR="8632" marT="8632"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401603">
                <a:tc gridSpan="2">
                  <a:txBody>
                    <a:bodyPr/>
                    <a:lstStyle/>
                    <a:p>
                      <a:pPr algn="ctr" fontAlgn="b"/>
                      <a:r>
                        <a:rPr lang="fr-FR" sz="1500" b="1" i="0" u="none" strike="noStrike">
                          <a:solidFill>
                            <a:srgbClr val="7030A0"/>
                          </a:solidFill>
                          <a:effectLst/>
                          <a:latin typeface="Calibri"/>
                        </a:rPr>
                        <a:t>Flat-rate costs</a:t>
                      </a: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a:rPr>
                        <a:t> </a:t>
                      </a:r>
                    </a:p>
                  </a:txBody>
                  <a:tcPr marL="8632" marR="8632" marT="8632"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vMerge="1">
                  <a:txBody>
                    <a:bodyPr/>
                    <a:lstStyle/>
                    <a:p>
                      <a:endParaRPr lang="fr-FR"/>
                    </a:p>
                  </a:txBody>
                  <a:tcPr/>
                </a:tc>
                <a:tc hMerge="1" vMerge="1">
                  <a:txBody>
                    <a:bodyPr/>
                    <a:lstStyle/>
                    <a:p>
                      <a:endParaRPr lang="fr-FR"/>
                    </a:p>
                  </a:txBody>
                  <a:tcPr/>
                </a:tc>
                <a:tc>
                  <a:txBody>
                    <a:bodyPr/>
                    <a:lstStyle/>
                    <a:p>
                      <a:pPr algn="l" fontAlgn="b"/>
                      <a:r>
                        <a:rPr lang="fr-FR" sz="1000" b="0" i="0" u="none" strike="noStrike" dirty="0">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dirty="0">
                          <a:solidFill>
                            <a:srgbClr val="000000"/>
                          </a:solidFill>
                          <a:effectLst/>
                          <a:latin typeface="Calibri"/>
                        </a:rPr>
                        <a:t> </a:t>
                      </a:r>
                    </a:p>
                  </a:txBody>
                  <a:tcPr marL="8632" marR="8632" marT="863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7755">
                <a:tc>
                  <a:txBody>
                    <a:bodyPr/>
                    <a:lstStyle/>
                    <a:p>
                      <a:pPr algn="l" fontAlgn="b"/>
                      <a:r>
                        <a:rPr lang="fr-FR" sz="1500" b="0" i="0" u="none" strike="noStrike">
                          <a:solidFill>
                            <a:srgbClr val="000000"/>
                          </a:solidFill>
                          <a:effectLst/>
                          <a:latin typeface="Calibri"/>
                        </a:rPr>
                        <a:t> </a:t>
                      </a:r>
                    </a:p>
                  </a:txBody>
                  <a:tcPr marL="8632" marR="8632" marT="8632"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500" b="0" i="0" u="none" strike="noStrike">
                          <a:solidFill>
                            <a:srgbClr val="000000"/>
                          </a:solidFill>
                          <a:effectLst/>
                          <a:latin typeface="Calibri"/>
                        </a:rPr>
                        <a:t> </a:t>
                      </a:r>
                    </a:p>
                  </a:txBody>
                  <a:tcPr marL="8632" marR="8632" marT="8632"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endParaRPr lang="fr-FR" sz="1000" b="0" i="0" u="none" strike="noStrike">
                        <a:solidFill>
                          <a:srgbClr val="000000"/>
                        </a:solidFill>
                        <a:effectLst/>
                        <a:latin typeface="Calibri"/>
                      </a:endParaRPr>
                    </a:p>
                  </a:txBody>
                  <a:tcPr marL="8632" marR="8632" marT="8632" marB="0" anchor="ctr">
                    <a:lnL w="190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gridSpan="3">
                  <a:txBody>
                    <a:bodyPr/>
                    <a:lstStyle/>
                    <a:p>
                      <a:pPr algn="ctr" fontAlgn="ctr"/>
                      <a:r>
                        <a:rPr lang="en-US" sz="1300" b="1" i="0" u="none" strike="noStrike" dirty="0">
                          <a:solidFill>
                            <a:srgbClr val="7030A0"/>
                          </a:solidFill>
                          <a:effectLst/>
                          <a:latin typeface="Calibri"/>
                        </a:rPr>
                        <a:t>Yes if foreseen by Comm. Decision</a:t>
                      </a:r>
                    </a:p>
                  </a:txBody>
                  <a:tcPr marL="8632" marR="8632" marT="8632"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10009"/>
                  </a:ext>
                </a:extLst>
              </a:tr>
              <a:tr h="401603">
                <a:tc gridSpan="2">
                  <a:txBody>
                    <a:bodyPr/>
                    <a:lstStyle/>
                    <a:p>
                      <a:pPr algn="ctr" fontAlgn="b"/>
                      <a:r>
                        <a:rPr lang="fr-FR" sz="1500" b="1" i="0" u="none" strike="noStrike">
                          <a:solidFill>
                            <a:srgbClr val="7030A0"/>
                          </a:solidFill>
                          <a:effectLst/>
                          <a:latin typeface="Calibri"/>
                        </a:rPr>
                        <a:t>Lump sum costs</a:t>
                      </a:r>
                    </a:p>
                  </a:txBody>
                  <a:tcPr marL="8632" marR="8632" marT="863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1000" b="0" i="0" u="none" strike="noStrike">
                          <a:solidFill>
                            <a:srgbClr val="000000"/>
                          </a:solidFill>
                          <a:effectLst/>
                          <a:latin typeface="Calibri"/>
                        </a:rPr>
                        <a:t> </a:t>
                      </a:r>
                    </a:p>
                  </a:txBody>
                  <a:tcPr marL="8632" marR="8632" marT="8632"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dirty="0">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a:solidFill>
                            <a:srgbClr val="000000"/>
                          </a:solidFill>
                          <a:effectLst/>
                          <a:latin typeface="Calibri"/>
                        </a:rPr>
                        <a:t> </a:t>
                      </a:r>
                    </a:p>
                  </a:txBody>
                  <a:tcPr marL="8632" marR="8632" marT="8632" marB="0" anchor="ctr">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fr-FR" sz="1000" b="0" i="0" u="none" strike="noStrike" dirty="0">
                          <a:solidFill>
                            <a:srgbClr val="000000"/>
                          </a:solidFill>
                          <a:effectLst/>
                          <a:latin typeface="Calibri"/>
                        </a:rPr>
                        <a:t> </a:t>
                      </a:r>
                    </a:p>
                  </a:txBody>
                  <a:tcPr marL="8632" marR="8632" marT="8632"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17807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B150A04-46F9-4BB4-B3B5-9146F3A2415A}"/>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Resim 1">
            <a:extLst>
              <a:ext uri="{FF2B5EF4-FFF2-40B4-BE49-F238E27FC236}">
                <a16:creationId xmlns:a16="http://schemas.microsoft.com/office/drawing/2014/main" id="{61316D25-F448-4185-A0C5-40EDF6774E51}"/>
              </a:ext>
            </a:extLst>
          </p:cNvPr>
          <p:cNvPicPr>
            <a:picLocks noChangeAspect="1"/>
          </p:cNvPicPr>
          <p:nvPr/>
        </p:nvPicPr>
        <p:blipFill rotWithShape="1">
          <a:blip r:embed="rId3"/>
          <a:srcRect l="15510" t="28091" r="35922" b="39935"/>
          <a:stretch/>
        </p:blipFill>
        <p:spPr>
          <a:xfrm>
            <a:off x="437333" y="411198"/>
            <a:ext cx="8726284" cy="3231473"/>
          </a:xfrm>
          <a:prstGeom prst="rect">
            <a:avLst/>
          </a:prstGeom>
          <a:ln w="88900" cap="sq" cmpd="thickThin">
            <a:solidFill>
              <a:srgbClr val="000000"/>
            </a:solidFill>
            <a:prstDash val="solid"/>
            <a:miter lim="800000"/>
          </a:ln>
          <a:effectLst>
            <a:innerShdw blurRad="76200">
              <a:srgbClr val="000000"/>
            </a:innerShdw>
          </a:effectLst>
        </p:spPr>
      </p:pic>
      <p:sp>
        <p:nvSpPr>
          <p:cNvPr id="4" name="İçerik Yer Tutucusu 2">
            <a:extLst>
              <a:ext uri="{FF2B5EF4-FFF2-40B4-BE49-F238E27FC236}">
                <a16:creationId xmlns:a16="http://schemas.microsoft.com/office/drawing/2014/main" id="{0260F81C-FB62-42A0-9DFD-EC7CBC7484EA}"/>
              </a:ext>
            </a:extLst>
          </p:cNvPr>
          <p:cNvSpPr>
            <a:spLocks noGrp="1"/>
          </p:cNvSpPr>
          <p:nvPr>
            <p:ph idx="1"/>
          </p:nvPr>
        </p:nvSpPr>
        <p:spPr>
          <a:xfrm>
            <a:off x="301807" y="4037928"/>
            <a:ext cx="10515600" cy="2050741"/>
          </a:xfrm>
        </p:spPr>
        <p:txBody>
          <a:bodyPr/>
          <a:lstStyle/>
          <a:p>
            <a:pPr marL="0" indent="0" algn="just">
              <a:lnSpc>
                <a:spcPct val="100000"/>
              </a:lnSpc>
              <a:buNone/>
            </a:pPr>
            <a:r>
              <a:rPr lang="en-US" b="1" dirty="0"/>
              <a:t>The eligible direct costs </a:t>
            </a:r>
            <a:r>
              <a:rPr lang="en-US" dirty="0"/>
              <a:t>for the action are those costs which, provided that they satisfy the criteria of eligibility set out above, are identifiable as specific costs directly linked to the performance of the action and which can therefore be attributed to it directly.</a:t>
            </a:r>
          </a:p>
        </p:txBody>
      </p:sp>
      <p:sp>
        <p:nvSpPr>
          <p:cNvPr id="6" name="TextBox 5"/>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367489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yagram 7">
            <a:extLst>
              <a:ext uri="{FF2B5EF4-FFF2-40B4-BE49-F238E27FC236}">
                <a16:creationId xmlns:a16="http://schemas.microsoft.com/office/drawing/2014/main" id="{E05C674A-6FCE-414E-86F5-4FBE3E61D9D7}"/>
              </a:ext>
            </a:extLst>
          </p:cNvPr>
          <p:cNvGraphicFramePr/>
          <p:nvPr>
            <p:extLst/>
          </p:nvPr>
        </p:nvGraphicFramePr>
        <p:xfrm>
          <a:off x="818337" y="1446895"/>
          <a:ext cx="5058299" cy="4007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up 8">
            <a:extLst>
              <a:ext uri="{FF2B5EF4-FFF2-40B4-BE49-F238E27FC236}">
                <a16:creationId xmlns:a16="http://schemas.microsoft.com/office/drawing/2014/main" id="{59AF88AE-2D68-4090-9327-22E94DF04709}"/>
              </a:ext>
            </a:extLst>
          </p:cNvPr>
          <p:cNvGrpSpPr/>
          <p:nvPr/>
        </p:nvGrpSpPr>
        <p:grpSpPr>
          <a:xfrm>
            <a:off x="6763640" y="2907126"/>
            <a:ext cx="446118" cy="521874"/>
            <a:chOff x="1617272" y="1742909"/>
            <a:chExt cx="446118" cy="521874"/>
          </a:xfrm>
          <a:solidFill>
            <a:schemeClr val="accent5">
              <a:lumMod val="75000"/>
            </a:schemeClr>
          </a:solidFill>
        </p:grpSpPr>
        <p:sp>
          <p:nvSpPr>
            <p:cNvPr id="10" name="Ok: Sağ 9">
              <a:extLst>
                <a:ext uri="{FF2B5EF4-FFF2-40B4-BE49-F238E27FC236}">
                  <a16:creationId xmlns:a16="http://schemas.microsoft.com/office/drawing/2014/main" id="{1CD21C72-4FAE-415F-BB23-EED3AD634F96}"/>
                </a:ext>
              </a:extLst>
            </p:cNvPr>
            <p:cNvSpPr/>
            <p:nvPr/>
          </p:nvSpPr>
          <p:spPr>
            <a:xfrm>
              <a:off x="1617272" y="1742909"/>
              <a:ext cx="446118" cy="521874"/>
            </a:xfrm>
            <a:prstGeom prst="rightArrow">
              <a:avLst>
                <a:gd name="adj1" fmla="val 60000"/>
                <a:gd name="adj2" fmla="val 50000"/>
              </a:avLst>
            </a:prstGeom>
            <a:grpFill/>
            <a:ln>
              <a:solidFill>
                <a:schemeClr val="accent2"/>
              </a:solidFill>
            </a:ln>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1" name="Ok: Sağ 4">
              <a:extLst>
                <a:ext uri="{FF2B5EF4-FFF2-40B4-BE49-F238E27FC236}">
                  <a16:creationId xmlns:a16="http://schemas.microsoft.com/office/drawing/2014/main" id="{CF12E082-497E-4D9A-918B-A518EDD919D7}"/>
                </a:ext>
              </a:extLst>
            </p:cNvPr>
            <p:cNvSpPr txBox="1"/>
            <p:nvPr/>
          </p:nvSpPr>
          <p:spPr>
            <a:xfrm>
              <a:off x="1617272" y="1847284"/>
              <a:ext cx="312283" cy="313124"/>
            </a:xfrm>
            <a:prstGeom prst="rect">
              <a:avLst/>
            </a:prstGeom>
            <a:grp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grpSp>
        <p:nvGrpSpPr>
          <p:cNvPr id="12" name="Grup 11">
            <a:extLst>
              <a:ext uri="{FF2B5EF4-FFF2-40B4-BE49-F238E27FC236}">
                <a16:creationId xmlns:a16="http://schemas.microsoft.com/office/drawing/2014/main" id="{E6E5605D-D1C0-4079-8E30-0EEDCDB429F8}"/>
              </a:ext>
            </a:extLst>
          </p:cNvPr>
          <p:cNvGrpSpPr/>
          <p:nvPr/>
        </p:nvGrpSpPr>
        <p:grpSpPr>
          <a:xfrm rot="10800000">
            <a:off x="6696723" y="3412158"/>
            <a:ext cx="446118" cy="521874"/>
            <a:chOff x="1617272" y="1742909"/>
            <a:chExt cx="446118" cy="521874"/>
          </a:xfrm>
          <a:solidFill>
            <a:schemeClr val="accent5">
              <a:lumMod val="75000"/>
            </a:schemeClr>
          </a:solidFill>
        </p:grpSpPr>
        <p:sp>
          <p:nvSpPr>
            <p:cNvPr id="13" name="Ok: Sağ 12">
              <a:extLst>
                <a:ext uri="{FF2B5EF4-FFF2-40B4-BE49-F238E27FC236}">
                  <a16:creationId xmlns:a16="http://schemas.microsoft.com/office/drawing/2014/main" id="{10344C81-FCBB-4AD0-81E0-77BC2E0C7C95}"/>
                </a:ext>
              </a:extLst>
            </p:cNvPr>
            <p:cNvSpPr/>
            <p:nvPr/>
          </p:nvSpPr>
          <p:spPr>
            <a:xfrm>
              <a:off x="1617272" y="1742909"/>
              <a:ext cx="446118" cy="521874"/>
            </a:xfrm>
            <a:prstGeom prst="rightArrow">
              <a:avLst>
                <a:gd name="adj1" fmla="val 60000"/>
                <a:gd name="adj2" fmla="val 50000"/>
              </a:avLst>
            </a:prstGeom>
            <a:grpFill/>
            <a:ln>
              <a:solidFill>
                <a:schemeClr val="accent2"/>
              </a:solidFill>
            </a:ln>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4" name="Ok: Sağ 4">
              <a:extLst>
                <a:ext uri="{FF2B5EF4-FFF2-40B4-BE49-F238E27FC236}">
                  <a16:creationId xmlns:a16="http://schemas.microsoft.com/office/drawing/2014/main" id="{EC69D2BB-54C9-4A2C-930A-1612B4444E83}"/>
                </a:ext>
              </a:extLst>
            </p:cNvPr>
            <p:cNvSpPr txBox="1"/>
            <p:nvPr/>
          </p:nvSpPr>
          <p:spPr>
            <a:xfrm>
              <a:off x="1617272" y="1847284"/>
              <a:ext cx="312283" cy="313124"/>
            </a:xfrm>
            <a:prstGeom prst="rect">
              <a:avLst/>
            </a:prstGeom>
            <a:grp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graphicFrame>
        <p:nvGraphicFramePr>
          <p:cNvPr id="15" name="Diyagram 14">
            <a:extLst>
              <a:ext uri="{FF2B5EF4-FFF2-40B4-BE49-F238E27FC236}">
                <a16:creationId xmlns:a16="http://schemas.microsoft.com/office/drawing/2014/main" id="{78BBA853-1601-489F-AB74-E31A648C76D0}"/>
              </a:ext>
            </a:extLst>
          </p:cNvPr>
          <p:cNvGraphicFramePr/>
          <p:nvPr>
            <p:extLst/>
          </p:nvPr>
        </p:nvGraphicFramePr>
        <p:xfrm>
          <a:off x="5828734" y="2947223"/>
          <a:ext cx="4736601" cy="27724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6" name="Grup 15">
            <a:extLst>
              <a:ext uri="{FF2B5EF4-FFF2-40B4-BE49-F238E27FC236}">
                <a16:creationId xmlns:a16="http://schemas.microsoft.com/office/drawing/2014/main" id="{6825A280-F4E6-4FA4-BC94-52B63B1FAD54}"/>
              </a:ext>
            </a:extLst>
          </p:cNvPr>
          <p:cNvGrpSpPr/>
          <p:nvPr/>
        </p:nvGrpSpPr>
        <p:grpSpPr>
          <a:xfrm>
            <a:off x="7312119" y="580105"/>
            <a:ext cx="1769832" cy="1733580"/>
            <a:chOff x="2248571" y="600958"/>
            <a:chExt cx="2805775" cy="2805775"/>
          </a:xfrm>
        </p:grpSpPr>
        <p:sp>
          <p:nvSpPr>
            <p:cNvPr id="17" name="Oval 16">
              <a:extLst>
                <a:ext uri="{FF2B5EF4-FFF2-40B4-BE49-F238E27FC236}">
                  <a16:creationId xmlns:a16="http://schemas.microsoft.com/office/drawing/2014/main" id="{7FCD37F4-5399-4D6C-BA72-23DE9152F4D6}"/>
                </a:ext>
              </a:extLst>
            </p:cNvPr>
            <p:cNvSpPr/>
            <p:nvPr/>
          </p:nvSpPr>
          <p:spPr>
            <a:xfrm>
              <a:off x="2248571" y="600958"/>
              <a:ext cx="2805775" cy="2805775"/>
            </a:xfrm>
            <a:prstGeom prst="ellipse">
              <a:avLst/>
            </a:prstGeom>
            <a:solidFill>
              <a:schemeClr val="accent1"/>
            </a:solidFill>
            <a:ln>
              <a:solidFill>
                <a:schemeClr val="accent2"/>
              </a:solidFill>
            </a:ln>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8" name="Oval 4">
              <a:extLst>
                <a:ext uri="{FF2B5EF4-FFF2-40B4-BE49-F238E27FC236}">
                  <a16:creationId xmlns:a16="http://schemas.microsoft.com/office/drawing/2014/main" id="{44D533B3-7E1F-4C88-A522-E56CF312F8EE}"/>
                </a:ext>
              </a:extLst>
            </p:cNvPr>
            <p:cNvSpPr txBox="1"/>
            <p:nvPr/>
          </p:nvSpPr>
          <p:spPr>
            <a:xfrm>
              <a:off x="2659467" y="1011854"/>
              <a:ext cx="1983983" cy="19839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1700" kern="1200" dirty="0"/>
                <a:t>European Commission</a:t>
              </a:r>
            </a:p>
          </p:txBody>
        </p:sp>
      </p:grpSp>
      <p:grpSp>
        <p:nvGrpSpPr>
          <p:cNvPr id="19" name="Grup 18">
            <a:extLst>
              <a:ext uri="{FF2B5EF4-FFF2-40B4-BE49-F238E27FC236}">
                <a16:creationId xmlns:a16="http://schemas.microsoft.com/office/drawing/2014/main" id="{057C54EA-DE45-44B9-A5D7-D0D47CA739B5}"/>
              </a:ext>
            </a:extLst>
          </p:cNvPr>
          <p:cNvGrpSpPr/>
          <p:nvPr/>
        </p:nvGrpSpPr>
        <p:grpSpPr>
          <a:xfrm rot="16200000">
            <a:off x="7973976" y="2338360"/>
            <a:ext cx="446118" cy="521874"/>
            <a:chOff x="1617272" y="1742909"/>
            <a:chExt cx="446118" cy="521874"/>
          </a:xfrm>
          <a:solidFill>
            <a:schemeClr val="accent5">
              <a:lumMod val="75000"/>
            </a:schemeClr>
          </a:solidFill>
        </p:grpSpPr>
        <p:sp>
          <p:nvSpPr>
            <p:cNvPr id="20" name="Ok: Sağ 19">
              <a:extLst>
                <a:ext uri="{FF2B5EF4-FFF2-40B4-BE49-F238E27FC236}">
                  <a16:creationId xmlns:a16="http://schemas.microsoft.com/office/drawing/2014/main" id="{ACD17D73-3F2E-4F2F-A0DE-07B74FF21C25}"/>
                </a:ext>
              </a:extLst>
            </p:cNvPr>
            <p:cNvSpPr/>
            <p:nvPr/>
          </p:nvSpPr>
          <p:spPr>
            <a:xfrm>
              <a:off x="1617272" y="1742909"/>
              <a:ext cx="446118" cy="521874"/>
            </a:xfrm>
            <a:prstGeom prst="rightArrow">
              <a:avLst>
                <a:gd name="adj1" fmla="val 60000"/>
                <a:gd name="adj2" fmla="val 50000"/>
              </a:avLst>
            </a:prstGeom>
            <a:grpFill/>
            <a:ln>
              <a:solidFill>
                <a:schemeClr val="accent2"/>
              </a:solidFill>
            </a:ln>
          </p:spPr>
          <p:style>
            <a:lnRef idx="0">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21" name="Ok: Sağ 4">
              <a:extLst>
                <a:ext uri="{FF2B5EF4-FFF2-40B4-BE49-F238E27FC236}">
                  <a16:creationId xmlns:a16="http://schemas.microsoft.com/office/drawing/2014/main" id="{12F1844C-F90D-42CB-8D95-8843C02D98B8}"/>
                </a:ext>
              </a:extLst>
            </p:cNvPr>
            <p:cNvSpPr txBox="1"/>
            <p:nvPr/>
          </p:nvSpPr>
          <p:spPr>
            <a:xfrm>
              <a:off x="1617272" y="1847284"/>
              <a:ext cx="312283" cy="313124"/>
            </a:xfrm>
            <a:prstGeom prst="rect">
              <a:avLst/>
            </a:prstGeom>
            <a:grp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pic>
        <p:nvPicPr>
          <p:cNvPr id="22" name="Resim 21">
            <a:extLst>
              <a:ext uri="{FF2B5EF4-FFF2-40B4-BE49-F238E27FC236}">
                <a16:creationId xmlns:a16="http://schemas.microsoft.com/office/drawing/2014/main" id="{E6ACF83A-88B6-4267-A29F-5A6B9242CF0F}"/>
              </a:ext>
            </a:extLst>
          </p:cNvPr>
          <p:cNvPicPr>
            <a:picLocks noChangeAspect="1"/>
          </p:cNvPicPr>
          <p:nvPr/>
        </p:nvPicPr>
        <p:blipFill>
          <a:blip r:embed="rId12"/>
          <a:stretch>
            <a:fillRect/>
          </a:stretch>
        </p:blipFill>
        <p:spPr>
          <a:xfrm>
            <a:off x="10150754" y="351836"/>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TextBox 22"/>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88363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176645" y="547239"/>
            <a:ext cx="11265931" cy="5676007"/>
          </a:xfrm>
        </p:spPr>
        <p:txBody>
          <a:bodyPr>
            <a:normAutofit fontScale="70000" lnSpcReduction="20000"/>
          </a:bodyPr>
          <a:lstStyle/>
          <a:p>
            <a:pPr marL="0" indent="0">
              <a:buNone/>
            </a:pPr>
            <a:r>
              <a:rPr lang="en-US" sz="4100" b="1" dirty="0"/>
              <a:t>Direct personnel costs</a:t>
            </a:r>
            <a:endParaRPr lang="tr-TR" sz="4100" b="1" dirty="0"/>
          </a:p>
          <a:p>
            <a:pPr marL="0" indent="0">
              <a:lnSpc>
                <a:spcPct val="120000"/>
              </a:lnSpc>
              <a:buNone/>
            </a:pPr>
            <a:r>
              <a:rPr lang="tr-TR" sz="3100" dirty="0"/>
              <a:t>S</a:t>
            </a:r>
            <a:r>
              <a:rPr lang="en-US" sz="3100" dirty="0" err="1"/>
              <a:t>tructuring</a:t>
            </a:r>
            <a:r>
              <a:rPr lang="en-US" sz="3100" dirty="0"/>
              <a:t> the budget of Person</a:t>
            </a:r>
            <a:r>
              <a:rPr lang="tr-TR" sz="3100" dirty="0" err="1"/>
              <a:t>nel</a:t>
            </a:r>
            <a:r>
              <a:rPr lang="tr-TR" sz="3100" dirty="0"/>
              <a:t> Budget</a:t>
            </a:r>
            <a:r>
              <a:rPr lang="en-US" sz="3100" dirty="0"/>
              <a:t>:</a:t>
            </a:r>
            <a:endParaRPr lang="tr-TR" sz="3100" dirty="0"/>
          </a:p>
          <a:p>
            <a:pPr lvl="0">
              <a:lnSpc>
                <a:spcPct val="120000"/>
              </a:lnSpc>
            </a:pPr>
            <a:r>
              <a:rPr lang="en-US" sz="3100" u="sng" dirty="0"/>
              <a:t>Identify the tasks </a:t>
            </a:r>
            <a:r>
              <a:rPr lang="en-US" sz="3100" dirty="0"/>
              <a:t>to be carried out by the beneficiary</a:t>
            </a:r>
          </a:p>
          <a:p>
            <a:pPr lvl="0">
              <a:lnSpc>
                <a:spcPct val="120000"/>
              </a:lnSpc>
            </a:pPr>
            <a:r>
              <a:rPr lang="en-US" sz="3100" u="sng" dirty="0"/>
              <a:t>Identify the persons/ researchers </a:t>
            </a:r>
            <a:r>
              <a:rPr lang="en-US" sz="3100" dirty="0"/>
              <a:t>suitable for implementation of these</a:t>
            </a:r>
            <a:r>
              <a:rPr lang="tr-TR" sz="3100" dirty="0"/>
              <a:t> </a:t>
            </a:r>
            <a:r>
              <a:rPr lang="tr-TR" sz="3100" dirty="0" smtClean="0"/>
              <a:t>task</a:t>
            </a:r>
            <a:r>
              <a:rPr lang="en-US" sz="3100" dirty="0" smtClean="0"/>
              <a:t>s </a:t>
            </a:r>
            <a:endParaRPr lang="tr-TR" sz="3100" dirty="0"/>
          </a:p>
          <a:p>
            <a:pPr lvl="1">
              <a:lnSpc>
                <a:spcPct val="120000"/>
              </a:lnSpc>
              <a:buFont typeface="Wingdings" panose="05000000000000000000" pitchFamily="2" charset="2"/>
              <a:buChar char="Ø"/>
            </a:pPr>
            <a:r>
              <a:rPr lang="en-US" sz="3100" dirty="0"/>
              <a:t>Level (manager, professor, researcher, post-doc, technician, administrative, …)</a:t>
            </a:r>
          </a:p>
          <a:p>
            <a:pPr lvl="1">
              <a:lnSpc>
                <a:spcPct val="120000"/>
              </a:lnSpc>
              <a:buFont typeface="Wingdings" panose="05000000000000000000" pitchFamily="2" charset="2"/>
              <a:buChar char="Ø"/>
            </a:pPr>
            <a:r>
              <a:rPr lang="en-US" sz="3100" dirty="0"/>
              <a:t>Employment status (permanent, temporary, natural persons with direct contract, SME owners, …)</a:t>
            </a:r>
          </a:p>
          <a:p>
            <a:pPr lvl="0">
              <a:lnSpc>
                <a:spcPct val="120000"/>
              </a:lnSpc>
            </a:pPr>
            <a:r>
              <a:rPr lang="en-US" sz="3100" dirty="0"/>
              <a:t>Consider the </a:t>
            </a:r>
            <a:r>
              <a:rPr lang="en-US" sz="3100" u="sng" dirty="0"/>
              <a:t>start date of the project</a:t>
            </a:r>
          </a:p>
          <a:p>
            <a:pPr>
              <a:lnSpc>
                <a:spcPct val="120000"/>
              </a:lnSpc>
            </a:pPr>
            <a:r>
              <a:rPr lang="en-US" sz="3100" dirty="0"/>
              <a:t>Consider </a:t>
            </a:r>
            <a:r>
              <a:rPr lang="en-US" sz="3100" u="sng" dirty="0"/>
              <a:t>internal rules </a:t>
            </a:r>
            <a:r>
              <a:rPr lang="en-US" sz="3100" dirty="0"/>
              <a:t>for personnel costs when participating in </a:t>
            </a:r>
            <a:r>
              <a:rPr lang="en-US" sz="3100" dirty="0" err="1"/>
              <a:t>H2020</a:t>
            </a:r>
            <a:r>
              <a:rPr lang="en-US" sz="3100" dirty="0"/>
              <a:t> projects</a:t>
            </a:r>
            <a:endParaRPr lang="tr-TR" sz="3100" dirty="0"/>
          </a:p>
          <a:p>
            <a:pPr>
              <a:lnSpc>
                <a:spcPct val="120000"/>
              </a:lnSpc>
            </a:pPr>
            <a:r>
              <a:rPr lang="en-US" sz="3100" dirty="0"/>
              <a:t>Estimate their effort in the project (</a:t>
            </a:r>
            <a:r>
              <a:rPr lang="en-US" sz="3100" u="sng" dirty="0" smtClean="0"/>
              <a:t>Person Months</a:t>
            </a:r>
            <a:r>
              <a:rPr lang="en-US" sz="3100" dirty="0"/>
              <a:t>, PMs</a:t>
            </a:r>
            <a:r>
              <a:rPr lang="tr-TR" sz="3100" dirty="0"/>
              <a:t>)</a:t>
            </a:r>
          </a:p>
          <a:p>
            <a:pPr lvl="0">
              <a:lnSpc>
                <a:spcPct val="120000"/>
              </a:lnSpc>
            </a:pPr>
            <a:r>
              <a:rPr lang="en-US" sz="3100" u="sng" dirty="0"/>
              <a:t>Identify the average monthly rate </a:t>
            </a:r>
            <a:r>
              <a:rPr lang="en-US" sz="3100" dirty="0"/>
              <a:t>of the specific persons according to the </a:t>
            </a:r>
            <a:r>
              <a:rPr lang="en-US" sz="3100" dirty="0" err="1"/>
              <a:t>organisation’s</a:t>
            </a:r>
            <a:r>
              <a:rPr lang="en-US" sz="3100" dirty="0"/>
              <a:t> usual</a:t>
            </a:r>
            <a:r>
              <a:rPr lang="tr-TR" sz="3100" dirty="0"/>
              <a:t> </a:t>
            </a:r>
            <a:r>
              <a:rPr lang="en-US" sz="3100" dirty="0"/>
              <a:t>practices</a:t>
            </a:r>
            <a:endParaRPr lang="tr-TR" sz="3100" dirty="0"/>
          </a:p>
          <a:p>
            <a:pPr>
              <a:lnSpc>
                <a:spcPct val="120000"/>
              </a:lnSpc>
            </a:pPr>
            <a:r>
              <a:rPr lang="en-US" sz="3100" u="sng" dirty="0"/>
              <a:t>Estimate Personnel costs </a:t>
            </a:r>
            <a:r>
              <a:rPr lang="en-US" sz="3100" dirty="0"/>
              <a:t>according to the above</a:t>
            </a:r>
          </a:p>
          <a:p>
            <a:pPr lvl="0"/>
            <a:endParaRPr lang="tr-TR" dirty="0"/>
          </a:p>
          <a:p>
            <a:endParaRPr lang="en-US" dirty="0"/>
          </a:p>
        </p:txBody>
      </p:sp>
      <p:pic>
        <p:nvPicPr>
          <p:cNvPr id="11" name="Resim 10">
            <a:extLst>
              <a:ext uri="{FF2B5EF4-FFF2-40B4-BE49-F238E27FC236}">
                <a16:creationId xmlns:a16="http://schemas.microsoft.com/office/drawing/2014/main" id="{BD4209EA-CAF7-4CEE-9BCB-F5A7C49257FA}"/>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3" name="Diyagram 12">
            <a:extLst>
              <a:ext uri="{FF2B5EF4-FFF2-40B4-BE49-F238E27FC236}">
                <a16:creationId xmlns:a16="http://schemas.microsoft.com/office/drawing/2014/main" id="{F9AEC5C5-61B3-47C1-A1FA-2A7B587DFF7A}"/>
              </a:ext>
            </a:extLst>
          </p:cNvPr>
          <p:cNvGraphicFramePr/>
          <p:nvPr>
            <p:extLst/>
          </p:nvPr>
        </p:nvGraphicFramePr>
        <p:xfrm>
          <a:off x="6976122" y="153272"/>
          <a:ext cx="4466454" cy="1513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97578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145473" y="244767"/>
            <a:ext cx="11795013" cy="5676007"/>
          </a:xfrm>
        </p:spPr>
        <p:txBody>
          <a:bodyPr>
            <a:normAutofit fontScale="92500" lnSpcReduction="20000"/>
          </a:bodyPr>
          <a:lstStyle/>
          <a:p>
            <a:pPr marL="0" indent="0">
              <a:buNone/>
            </a:pPr>
            <a:r>
              <a:rPr lang="en-US" sz="3100" b="1" dirty="0"/>
              <a:t>Types of personnel</a:t>
            </a:r>
          </a:p>
          <a:p>
            <a:endParaRPr lang="en-US" sz="3100" dirty="0"/>
          </a:p>
          <a:p>
            <a:pPr marL="457200" lvl="1" indent="0">
              <a:buNone/>
            </a:pPr>
            <a:r>
              <a:rPr lang="en-US" sz="2700" dirty="0"/>
              <a:t>1.	Employees (both permanent staff and temporary)</a:t>
            </a:r>
          </a:p>
          <a:p>
            <a:pPr lvl="1"/>
            <a:endParaRPr lang="en-US" sz="2700" dirty="0"/>
          </a:p>
          <a:p>
            <a:pPr marL="457200" lvl="1" indent="0">
              <a:buNone/>
            </a:pPr>
            <a:r>
              <a:rPr lang="en-US" sz="2700" dirty="0"/>
              <a:t>2.	Personnel seconded by a third party against payment</a:t>
            </a:r>
          </a:p>
          <a:p>
            <a:pPr lvl="1"/>
            <a:endParaRPr lang="en-US" sz="2700" dirty="0"/>
          </a:p>
          <a:p>
            <a:pPr marL="457200" lvl="1" indent="0">
              <a:buNone/>
            </a:pPr>
            <a:r>
              <a:rPr lang="en-US" sz="2700" dirty="0"/>
              <a:t>3.	Natural persons working under a direct contract</a:t>
            </a:r>
            <a:r>
              <a:rPr lang="tr-TR" sz="2700" dirty="0"/>
              <a:t>. </a:t>
            </a:r>
            <a:r>
              <a:rPr lang="en-US" sz="2700" dirty="0"/>
              <a:t>The person must work under conditions similar to those of an employee (</a:t>
            </a:r>
            <a:r>
              <a:rPr lang="en-US" sz="2700" dirty="0" smtClean="0"/>
              <a:t>similar way </a:t>
            </a:r>
            <a:r>
              <a:rPr lang="en-US" sz="2700" dirty="0"/>
              <a:t>of </a:t>
            </a:r>
            <a:r>
              <a:rPr lang="en-US" sz="2700" dirty="0" err="1"/>
              <a:t>organising</a:t>
            </a:r>
            <a:r>
              <a:rPr lang="en-US" sz="2700" dirty="0"/>
              <a:t> and supervising the work + similar presence</a:t>
            </a:r>
            <a:r>
              <a:rPr lang="tr-TR" sz="2700" dirty="0"/>
              <a:t> </a:t>
            </a:r>
            <a:r>
              <a:rPr lang="en-US" sz="2700" dirty="0"/>
              <a:t>requirements +</a:t>
            </a:r>
            <a:r>
              <a:rPr lang="tr-TR" sz="2700" dirty="0"/>
              <a:t> </a:t>
            </a:r>
            <a:r>
              <a:rPr lang="en-US" sz="2700" dirty="0"/>
              <a:t>reliable time recording )</a:t>
            </a:r>
          </a:p>
          <a:p>
            <a:pPr lvl="1"/>
            <a:endParaRPr lang="en-US" sz="2700" dirty="0"/>
          </a:p>
          <a:p>
            <a:pPr marL="971550" lvl="1" indent="-514350">
              <a:buAutoNum type="arabicPeriod" startAt="4"/>
            </a:pPr>
            <a:r>
              <a:rPr lang="en-US" sz="2700" dirty="0"/>
              <a:t>SMEs owners not receiving a salary / natural persons participating as</a:t>
            </a:r>
            <a:r>
              <a:rPr lang="tr-TR" sz="2700" dirty="0"/>
              <a:t> </a:t>
            </a:r>
            <a:r>
              <a:rPr lang="en-US" sz="2700" dirty="0"/>
              <a:t>beneficiaries</a:t>
            </a:r>
            <a:endParaRPr lang="tr-TR" sz="2700" dirty="0"/>
          </a:p>
          <a:p>
            <a:pPr marL="971550" lvl="1" indent="-514350">
              <a:buAutoNum type="arabicPeriod" startAt="4"/>
            </a:pPr>
            <a:endParaRPr lang="tr-TR" sz="2700" dirty="0"/>
          </a:p>
          <a:p>
            <a:pPr marL="971550" lvl="1" indent="-514350">
              <a:buAutoNum type="arabicPeriod" startAt="4"/>
            </a:pPr>
            <a:r>
              <a:rPr lang="en-US" sz="2700" dirty="0"/>
              <a:t>C</a:t>
            </a:r>
            <a:r>
              <a:rPr lang="en-US" sz="2700" dirty="0" smtClean="0"/>
              <a:t>osts </a:t>
            </a:r>
            <a:r>
              <a:rPr lang="en-US" sz="2700" dirty="0"/>
              <a:t>for SME owners without salary</a:t>
            </a:r>
            <a:endParaRPr lang="tr-TR" sz="2700" dirty="0"/>
          </a:p>
          <a:p>
            <a:pPr marL="971550" lvl="1" indent="-514350">
              <a:buAutoNum type="arabicPeriod" startAt="4"/>
            </a:pPr>
            <a:endParaRPr lang="tr-TR" sz="2700" dirty="0"/>
          </a:p>
          <a:p>
            <a:pPr marL="971550" lvl="1" indent="-514350">
              <a:buAutoNum type="arabicPeriod" startAt="4"/>
            </a:pPr>
            <a:r>
              <a:rPr lang="en-US" sz="2700" dirty="0"/>
              <a:t>C</a:t>
            </a:r>
            <a:r>
              <a:rPr lang="en-US" sz="2700" dirty="0" smtClean="0"/>
              <a:t>osts </a:t>
            </a:r>
            <a:r>
              <a:rPr lang="en-US" sz="2700" dirty="0"/>
              <a:t>for beneficiaries that are natural persons without salary</a:t>
            </a:r>
          </a:p>
          <a:p>
            <a:pPr lvl="0"/>
            <a:endParaRPr lang="tr-TR" dirty="0"/>
          </a:p>
          <a:p>
            <a:endParaRPr lang="en-US" dirty="0"/>
          </a:p>
        </p:txBody>
      </p:sp>
      <p:pic>
        <p:nvPicPr>
          <p:cNvPr id="4" name="Resim 3">
            <a:extLst>
              <a:ext uri="{FF2B5EF4-FFF2-40B4-BE49-F238E27FC236}">
                <a16:creationId xmlns:a16="http://schemas.microsoft.com/office/drawing/2014/main" id="{3BD571BC-2CFF-4AB1-8986-AC56D3CAFADE}"/>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146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0" y="590996"/>
            <a:ext cx="11940486" cy="5676007"/>
          </a:xfrm>
        </p:spPr>
        <p:txBody>
          <a:bodyPr>
            <a:normAutofit/>
          </a:bodyPr>
          <a:lstStyle/>
          <a:p>
            <a:pPr algn="just">
              <a:lnSpc>
                <a:spcPct val="100000"/>
              </a:lnSpc>
            </a:pPr>
            <a:r>
              <a:rPr lang="en-US" sz="2500" dirty="0"/>
              <a:t>Personnel costs for employees or </a:t>
            </a:r>
            <a:r>
              <a:rPr lang="en-US" sz="2500" dirty="0" smtClean="0"/>
              <a:t>equivalent </a:t>
            </a:r>
            <a:r>
              <a:rPr lang="en-US" sz="2500" dirty="0"/>
              <a:t>- i.e. persons working for the beneficiary on the basis of an </a:t>
            </a:r>
            <a:r>
              <a:rPr lang="en-US" sz="2500" u="sng" dirty="0"/>
              <a:t>employment contract or equivalent appointing act </a:t>
            </a:r>
            <a:r>
              <a:rPr lang="en-US" sz="2500" dirty="0"/>
              <a:t>(civil servants)</a:t>
            </a:r>
          </a:p>
          <a:p>
            <a:pPr algn="just">
              <a:lnSpc>
                <a:spcPct val="100000"/>
              </a:lnSpc>
            </a:pPr>
            <a:r>
              <a:rPr lang="en-US" sz="2500" dirty="0"/>
              <a:t>BASIC REMUNERATION - the payments for the employee’s normal work and participation in projects – up to what is the beneficiary’s usual remuneration practice for National projects</a:t>
            </a:r>
          </a:p>
          <a:p>
            <a:pPr algn="just">
              <a:lnSpc>
                <a:spcPct val="100000"/>
              </a:lnSpc>
            </a:pPr>
            <a:r>
              <a:rPr lang="en-US" sz="2500" dirty="0"/>
              <a:t>Cover the payment + social security contributions (mandatory employer and employee contributions) + taxes included in the remuneration (e.g</a:t>
            </a:r>
            <a:r>
              <a:rPr lang="en-US" sz="2500" dirty="0" smtClean="0"/>
              <a:t>. income </a:t>
            </a:r>
            <a:r>
              <a:rPr lang="en-US" sz="2500" dirty="0"/>
              <a:t>tax)…</a:t>
            </a:r>
          </a:p>
          <a:p>
            <a:pPr algn="just">
              <a:lnSpc>
                <a:spcPct val="100000"/>
              </a:lnSpc>
            </a:pPr>
            <a:r>
              <a:rPr lang="en-US" sz="2500" dirty="0"/>
              <a:t>should be paid in </a:t>
            </a:r>
            <a:r>
              <a:rPr lang="en-US" sz="2500" dirty="0" smtClean="0"/>
              <a:t>accordance </a:t>
            </a:r>
            <a:r>
              <a:rPr lang="en-US" sz="2500" dirty="0"/>
              <a:t>with national law and the employment contract</a:t>
            </a:r>
            <a:r>
              <a:rPr lang="en-US" sz="2500" dirty="0" smtClean="0"/>
              <a:t>/ equivalent </a:t>
            </a:r>
            <a:r>
              <a:rPr lang="en-US" sz="2500" dirty="0"/>
              <a:t>appointing act</a:t>
            </a:r>
          </a:p>
          <a:p>
            <a:pPr algn="just">
              <a:lnSpc>
                <a:spcPct val="100000"/>
              </a:lnSpc>
            </a:pPr>
            <a:r>
              <a:rPr lang="en-US" sz="2500" dirty="0"/>
              <a:t>Must exclude arbitrary bonuses (i.e. bonuses which are not part of the beneficiary’s usual remuneration practices and/or which are not based on objective conditions)</a:t>
            </a:r>
          </a:p>
          <a:p>
            <a:endParaRPr lang="en-US" dirty="0"/>
          </a:p>
        </p:txBody>
      </p:sp>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2704126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
        <p:nvSpPr>
          <p:cNvPr id="6" name="Espace réservé du contenu 2"/>
          <p:cNvSpPr>
            <a:spLocks noGrp="1"/>
          </p:cNvSpPr>
          <p:nvPr>
            <p:ph idx="1"/>
          </p:nvPr>
        </p:nvSpPr>
        <p:spPr>
          <a:xfrm>
            <a:off x="2352260" y="1600200"/>
            <a:ext cx="8229600" cy="4525963"/>
          </a:xfrm>
        </p:spPr>
        <p:txBody>
          <a:bodyPr/>
          <a:lstStyle/>
          <a:p>
            <a:pPr marL="0" indent="0">
              <a:buFont typeface="Arial" panose="020B0604020202020204" pitchFamily="34" charset="0"/>
              <a:buNone/>
            </a:pPr>
            <a:endParaRPr lang="fr-FR" altLang="en-US" smtClean="0">
              <a:ea typeface="ＭＳ Ｐゴシック" panose="020B0600070205080204" pitchFamily="34" charset="-128"/>
            </a:endParaRPr>
          </a:p>
          <a:p>
            <a:pPr marL="0" indent="0">
              <a:buFont typeface="Arial" panose="020B0604020202020204" pitchFamily="34" charset="0"/>
              <a:buNone/>
            </a:pPr>
            <a:endParaRPr lang="fr-FR" altLang="en-US" smtClean="0">
              <a:ea typeface="ＭＳ Ｐゴシック" panose="020B0600070205080204" pitchFamily="34" charset="-128"/>
            </a:endParaRPr>
          </a:p>
          <a:p>
            <a:pPr marL="0" indent="0">
              <a:buFont typeface="Arial" panose="020B0604020202020204" pitchFamily="34" charset="0"/>
              <a:buNone/>
            </a:pPr>
            <a:endParaRPr lang="fr-FR" altLang="en-US" smtClean="0">
              <a:ea typeface="ＭＳ Ｐゴシック" panose="020B0600070205080204" pitchFamily="34" charset="-128"/>
            </a:endParaRPr>
          </a:p>
          <a:p>
            <a:pPr marL="0" indent="0">
              <a:buFont typeface="Arial" panose="020B0604020202020204" pitchFamily="34" charset="0"/>
              <a:buNone/>
            </a:pPr>
            <a:endParaRPr lang="fr-FR" altLang="en-US" smtClean="0">
              <a:ea typeface="ＭＳ Ｐゴシック" panose="020B0600070205080204" pitchFamily="34" charset="-128"/>
            </a:endParaRPr>
          </a:p>
          <a:p>
            <a:pPr marL="0" indent="0">
              <a:buFont typeface="Arial" panose="020B0604020202020204" pitchFamily="34" charset="0"/>
              <a:buNone/>
            </a:pPr>
            <a:endParaRPr lang="fr-FR" altLang="en-US" smtClean="0">
              <a:ea typeface="ＭＳ Ｐゴシック" panose="020B0600070205080204" pitchFamily="34" charset="-128"/>
            </a:endParaRPr>
          </a:p>
          <a:p>
            <a:pPr marL="0" indent="0">
              <a:buFont typeface="Arial" panose="020B0604020202020204" pitchFamily="34" charset="0"/>
              <a:buNone/>
            </a:pPr>
            <a:endParaRPr lang="fr-FR" altLang="en-US" smtClean="0">
              <a:ea typeface="ＭＳ Ｐゴシック" panose="020B0600070205080204" pitchFamily="34" charset="-128"/>
            </a:endParaRPr>
          </a:p>
          <a:p>
            <a:pPr marL="0" indent="0">
              <a:buFont typeface="Arial" panose="020B0604020202020204" pitchFamily="34" charset="0"/>
              <a:buNone/>
            </a:pPr>
            <a:endParaRPr lang="fr-FR" altLang="en-US" smtClean="0">
              <a:ea typeface="ＭＳ Ｐゴシック" panose="020B0600070205080204" pitchFamily="34" charset="-128"/>
            </a:endParaRPr>
          </a:p>
        </p:txBody>
      </p:sp>
      <p:sp>
        <p:nvSpPr>
          <p:cNvPr id="7" name="Titre 1"/>
          <p:cNvSpPr txBox="1">
            <a:spLocks/>
          </p:cNvSpPr>
          <p:nvPr/>
        </p:nvSpPr>
        <p:spPr>
          <a:xfrm>
            <a:off x="1895060" y="-27384"/>
            <a:ext cx="9144000" cy="944980"/>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smtClean="0">
                <a:solidFill>
                  <a:srgbClr val="FFD13F"/>
                </a:solidFill>
              </a:rPr>
              <a:t>Annual Personnel costs - structure </a:t>
            </a:r>
            <a:endParaRPr lang="fr-FR" sz="4000" dirty="0">
              <a:solidFill>
                <a:srgbClr val="FFD13F"/>
              </a:solidFill>
              <a:latin typeface="Verdana" pitchFamily="34" charset="0"/>
              <a:ea typeface="Verdana" pitchFamily="34" charset="0"/>
              <a:cs typeface="Verdana" pitchFamily="34" charset="0"/>
            </a:endParaRPr>
          </a:p>
        </p:txBody>
      </p:sp>
      <p:sp>
        <p:nvSpPr>
          <p:cNvPr id="8" name="TextBox 22"/>
          <p:cNvSpPr txBox="1">
            <a:spLocks noChangeArrowheads="1"/>
          </p:cNvSpPr>
          <p:nvPr/>
        </p:nvSpPr>
        <p:spPr bwMode="auto">
          <a:xfrm>
            <a:off x="2371310" y="1312863"/>
            <a:ext cx="8128000" cy="387350"/>
          </a:xfrm>
          <a:prstGeom prst="rect">
            <a:avLst/>
          </a:prstGeom>
          <a:ln/>
          <a:extLst/>
        </p:spPr>
        <p:style>
          <a:lnRef idx="1">
            <a:schemeClr val="accent1"/>
          </a:lnRef>
          <a:fillRef idx="2">
            <a:schemeClr val="accent1"/>
          </a:fillRef>
          <a:effectRef idx="1">
            <a:schemeClr val="accent1"/>
          </a:effectRef>
          <a:fontRef idx="minor">
            <a:schemeClr val="dk1"/>
          </a:fontRef>
        </p:style>
        <p:txBody>
          <a:bodyPr lIns="80021" tIns="40011" rIns="80021" bIns="40011">
            <a:spAutoFit/>
          </a:bodyPr>
          <a:lstStyle>
            <a:lvl1pPr eaLnBrk="0" hangingPunct="0">
              <a:defRPr sz="8700" b="1">
                <a:solidFill>
                  <a:srgbClr val="FFD624"/>
                </a:solidFill>
                <a:latin typeface="Verdana" pitchFamily="34" charset="0"/>
              </a:defRPr>
            </a:lvl1pPr>
            <a:lvl2pPr marL="742950" indent="-285750" eaLnBrk="0" hangingPunct="0">
              <a:defRPr sz="8700" b="1">
                <a:solidFill>
                  <a:srgbClr val="FFD624"/>
                </a:solidFill>
                <a:latin typeface="Verdana" pitchFamily="34" charset="0"/>
              </a:defRPr>
            </a:lvl2pPr>
            <a:lvl3pPr marL="1143000" indent="-228600" eaLnBrk="0" hangingPunct="0">
              <a:defRPr sz="8700" b="1">
                <a:solidFill>
                  <a:srgbClr val="FFD624"/>
                </a:solidFill>
                <a:latin typeface="Verdana" pitchFamily="34" charset="0"/>
              </a:defRPr>
            </a:lvl3pPr>
            <a:lvl4pPr marL="1600200" indent="-228600" eaLnBrk="0" hangingPunct="0">
              <a:defRPr sz="8700" b="1">
                <a:solidFill>
                  <a:srgbClr val="FFD624"/>
                </a:solidFill>
                <a:latin typeface="Verdana" pitchFamily="34" charset="0"/>
              </a:defRPr>
            </a:lvl4pPr>
            <a:lvl5pPr marL="2057400" indent="-228600" eaLnBrk="0" hangingPunct="0">
              <a:defRPr sz="8700" b="1">
                <a:solidFill>
                  <a:srgbClr val="FFD624"/>
                </a:solidFill>
                <a:latin typeface="Verdana" pitchFamily="34" charset="0"/>
              </a:defRPr>
            </a:lvl5pPr>
            <a:lvl6pPr marL="2514600" indent="-228600" eaLnBrk="0" fontAlgn="base" hangingPunct="0">
              <a:spcBef>
                <a:spcPct val="0"/>
              </a:spcBef>
              <a:spcAft>
                <a:spcPct val="0"/>
              </a:spcAft>
              <a:defRPr sz="8700" b="1">
                <a:solidFill>
                  <a:srgbClr val="FFD624"/>
                </a:solidFill>
                <a:latin typeface="Verdana" pitchFamily="34" charset="0"/>
              </a:defRPr>
            </a:lvl6pPr>
            <a:lvl7pPr marL="2971800" indent="-228600" eaLnBrk="0" fontAlgn="base" hangingPunct="0">
              <a:spcBef>
                <a:spcPct val="0"/>
              </a:spcBef>
              <a:spcAft>
                <a:spcPct val="0"/>
              </a:spcAft>
              <a:defRPr sz="8700" b="1">
                <a:solidFill>
                  <a:srgbClr val="FFD624"/>
                </a:solidFill>
                <a:latin typeface="Verdana" pitchFamily="34" charset="0"/>
              </a:defRPr>
            </a:lvl7pPr>
            <a:lvl8pPr marL="3429000" indent="-228600" eaLnBrk="0" fontAlgn="base" hangingPunct="0">
              <a:spcBef>
                <a:spcPct val="0"/>
              </a:spcBef>
              <a:spcAft>
                <a:spcPct val="0"/>
              </a:spcAft>
              <a:defRPr sz="8700" b="1">
                <a:solidFill>
                  <a:srgbClr val="FFD624"/>
                </a:solidFill>
                <a:latin typeface="Verdana" pitchFamily="34" charset="0"/>
              </a:defRPr>
            </a:lvl8pPr>
            <a:lvl9pPr marL="3886200" indent="-228600" eaLnBrk="0" fontAlgn="base" hangingPunct="0">
              <a:spcBef>
                <a:spcPct val="0"/>
              </a:spcBef>
              <a:spcAft>
                <a:spcPct val="0"/>
              </a:spcAft>
              <a:defRPr sz="8700" b="1">
                <a:solidFill>
                  <a:srgbClr val="FFD624"/>
                </a:solidFill>
                <a:latin typeface="Verdana" pitchFamily="34" charset="0"/>
              </a:defRPr>
            </a:lvl9pPr>
          </a:lstStyle>
          <a:p>
            <a:pPr algn="ctr" eaLnBrk="1" hangingPunct="1">
              <a:defRPr/>
            </a:pPr>
            <a:r>
              <a:rPr lang="en-GB" altLang="en-US" sz="2000" b="0" spc="600" dirty="0">
                <a:solidFill>
                  <a:srgbClr val="0000CC"/>
                </a:solidFill>
                <a:latin typeface="+mj-lt"/>
                <a:cs typeface="Arial" pitchFamily="34" charset="0"/>
              </a:rPr>
              <a:t>TOTAL REMUNERATION</a:t>
            </a:r>
          </a:p>
        </p:txBody>
      </p:sp>
      <p:sp>
        <p:nvSpPr>
          <p:cNvPr id="9" name="Rectangle 8"/>
          <p:cNvSpPr/>
          <p:nvPr/>
        </p:nvSpPr>
        <p:spPr>
          <a:xfrm>
            <a:off x="2371310" y="2011363"/>
            <a:ext cx="5072063" cy="452437"/>
          </a:xfrm>
          <a:prstGeom prst="rect">
            <a:avLst/>
          </a:prstGeom>
          <a:ln/>
        </p:spPr>
        <p:style>
          <a:lnRef idx="2">
            <a:schemeClr val="accent2"/>
          </a:lnRef>
          <a:fillRef idx="1">
            <a:schemeClr val="lt1"/>
          </a:fillRef>
          <a:effectRef idx="0">
            <a:schemeClr val="accent2"/>
          </a:effectRef>
          <a:fontRef idx="minor">
            <a:schemeClr val="dk1"/>
          </a:fontRef>
        </p:style>
        <p:txBody>
          <a:bodyPr lIns="80021" tIns="40011" rIns="80021" bIns="40011" anchor="ctr"/>
          <a:lstStyle/>
          <a:p>
            <a:pPr algn="ctr" defTabSz="400099">
              <a:defRPr/>
            </a:pPr>
            <a:r>
              <a:rPr lang="en-GB" sz="2000" spc="300" dirty="0">
                <a:solidFill>
                  <a:schemeClr val="accent2">
                    <a:lumMod val="75000"/>
                  </a:schemeClr>
                </a:solidFill>
              </a:rPr>
              <a:t>Standard remuneration </a:t>
            </a:r>
          </a:p>
        </p:txBody>
      </p:sp>
      <p:sp>
        <p:nvSpPr>
          <p:cNvPr id="10" name="Rectangle 9"/>
          <p:cNvSpPr/>
          <p:nvPr/>
        </p:nvSpPr>
        <p:spPr>
          <a:xfrm>
            <a:off x="7973598" y="2011363"/>
            <a:ext cx="2525712" cy="452437"/>
          </a:xfrm>
          <a:prstGeom prst="rect">
            <a:avLst/>
          </a:prstGeom>
          <a:ln/>
        </p:spPr>
        <p:style>
          <a:lnRef idx="2">
            <a:schemeClr val="accent4"/>
          </a:lnRef>
          <a:fillRef idx="1">
            <a:schemeClr val="lt1"/>
          </a:fillRef>
          <a:effectRef idx="0">
            <a:schemeClr val="accent4"/>
          </a:effectRef>
          <a:fontRef idx="minor">
            <a:schemeClr val="dk1"/>
          </a:fontRef>
        </p:style>
        <p:txBody>
          <a:bodyPr lIns="80021" tIns="40011" rIns="80021" bIns="40011" anchor="ctr"/>
          <a:lstStyle/>
          <a:p>
            <a:pPr algn="ctr" defTabSz="400099">
              <a:defRPr/>
            </a:pPr>
            <a:r>
              <a:rPr lang="en-GB" dirty="0">
                <a:solidFill>
                  <a:srgbClr val="0D50BD"/>
                </a:solidFill>
              </a:rPr>
              <a:t>Additional remuneration</a:t>
            </a:r>
          </a:p>
        </p:txBody>
      </p:sp>
      <p:sp>
        <p:nvSpPr>
          <p:cNvPr id="11" name="Rounded Rectangle 5"/>
          <p:cNvSpPr/>
          <p:nvPr/>
        </p:nvSpPr>
        <p:spPr>
          <a:xfrm>
            <a:off x="2306223" y="2790825"/>
            <a:ext cx="1277937" cy="1862138"/>
          </a:xfrm>
          <a:prstGeom prst="roundRect">
            <a:avLst/>
          </a:prstGeom>
          <a:ln/>
        </p:spPr>
        <p:style>
          <a:lnRef idx="1">
            <a:schemeClr val="accent1"/>
          </a:lnRef>
          <a:fillRef idx="2">
            <a:schemeClr val="accent1"/>
          </a:fillRef>
          <a:effectRef idx="1">
            <a:schemeClr val="accent1"/>
          </a:effectRef>
          <a:fontRef idx="minor">
            <a:schemeClr val="dk1"/>
          </a:fontRef>
        </p:style>
        <p:txBody>
          <a:bodyPr lIns="80021" tIns="40011" rIns="80021" bIns="40011" anchor="ctr"/>
          <a:lstStyle/>
          <a:p>
            <a:pPr algn="ctr" defTabSz="400099">
              <a:defRPr/>
            </a:pPr>
            <a:r>
              <a:rPr lang="en-GB" sz="2000" dirty="0">
                <a:solidFill>
                  <a:schemeClr val="accent2">
                    <a:lumMod val="75000"/>
                  </a:schemeClr>
                </a:solidFill>
              </a:rPr>
              <a:t>Basic Salary</a:t>
            </a:r>
          </a:p>
        </p:txBody>
      </p:sp>
      <p:sp>
        <p:nvSpPr>
          <p:cNvPr id="12" name="Rounded Rectangle 7"/>
          <p:cNvSpPr/>
          <p:nvPr/>
        </p:nvSpPr>
        <p:spPr>
          <a:xfrm>
            <a:off x="4215985" y="2790825"/>
            <a:ext cx="3260725" cy="1862138"/>
          </a:xfrm>
          <a:prstGeom prst="roundRect">
            <a:avLst/>
          </a:prstGeom>
          <a:ln/>
        </p:spPr>
        <p:style>
          <a:lnRef idx="1">
            <a:schemeClr val="accent1"/>
          </a:lnRef>
          <a:fillRef idx="2">
            <a:schemeClr val="accent1"/>
          </a:fillRef>
          <a:effectRef idx="1">
            <a:schemeClr val="accent1"/>
          </a:effectRef>
          <a:fontRef idx="minor">
            <a:schemeClr val="dk1"/>
          </a:fontRef>
        </p:style>
        <p:txBody>
          <a:bodyPr lIns="80021" tIns="40011" rIns="80021" bIns="40011" anchor="ctr"/>
          <a:lstStyle/>
          <a:p>
            <a:pPr algn="ctr" defTabSz="400099">
              <a:defRPr/>
            </a:pPr>
            <a:r>
              <a:rPr lang="en-GB" sz="2000" dirty="0">
                <a:solidFill>
                  <a:schemeClr val="accent2">
                    <a:lumMod val="75000"/>
                  </a:schemeClr>
                </a:solidFill>
              </a:rPr>
              <a:t>COMPLEMENTS </a:t>
            </a:r>
          </a:p>
        </p:txBody>
      </p:sp>
      <p:sp>
        <p:nvSpPr>
          <p:cNvPr id="13" name="Rounded Rectangle 12"/>
          <p:cNvSpPr/>
          <p:nvPr/>
        </p:nvSpPr>
        <p:spPr>
          <a:xfrm>
            <a:off x="7952960" y="2717800"/>
            <a:ext cx="2522538" cy="1935163"/>
          </a:xfrm>
          <a:prstGeom prst="roundRect">
            <a:avLst/>
          </a:prstGeom>
          <a:ln/>
        </p:spPr>
        <p:style>
          <a:lnRef idx="1">
            <a:schemeClr val="accent4"/>
          </a:lnRef>
          <a:fillRef idx="2">
            <a:schemeClr val="accent4"/>
          </a:fillRef>
          <a:effectRef idx="1">
            <a:schemeClr val="accent4"/>
          </a:effectRef>
          <a:fontRef idx="minor">
            <a:schemeClr val="dk1"/>
          </a:fontRef>
        </p:style>
        <p:txBody>
          <a:bodyPr lIns="80021" tIns="40011" rIns="80021" bIns="40011" anchor="ctr"/>
          <a:lstStyle/>
          <a:p>
            <a:pPr algn="ctr" defTabSz="400099">
              <a:defRPr/>
            </a:pPr>
            <a:r>
              <a:rPr lang="en-GB" sz="2000" dirty="0">
                <a:solidFill>
                  <a:srgbClr val="0D50BD"/>
                </a:solidFill>
              </a:rPr>
              <a:t>OTHER BONUS</a:t>
            </a:r>
          </a:p>
          <a:p>
            <a:pPr algn="ctr" defTabSz="400099">
              <a:defRPr/>
            </a:pPr>
            <a:endParaRPr lang="en-GB" sz="1600" dirty="0">
              <a:solidFill>
                <a:schemeClr val="accent6">
                  <a:lumMod val="50000"/>
                </a:schemeClr>
              </a:solidFill>
            </a:endParaRPr>
          </a:p>
        </p:txBody>
      </p:sp>
      <p:sp>
        <p:nvSpPr>
          <p:cNvPr id="14" name="Plus 13"/>
          <p:cNvSpPr/>
          <p:nvPr/>
        </p:nvSpPr>
        <p:spPr>
          <a:xfrm>
            <a:off x="3587335" y="3228975"/>
            <a:ext cx="576263" cy="776288"/>
          </a:xfrm>
          <a:prstGeom prst="mathPlus">
            <a:avLst>
              <a:gd name="adj1" fmla="val 202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Plus 14"/>
          <p:cNvSpPr/>
          <p:nvPr/>
        </p:nvSpPr>
        <p:spPr>
          <a:xfrm>
            <a:off x="7489410" y="3333750"/>
            <a:ext cx="463550" cy="776288"/>
          </a:xfrm>
          <a:prstGeom prst="mathPlus">
            <a:avLst>
              <a:gd name="adj1" fmla="val 20213"/>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FR"/>
          </a:p>
        </p:txBody>
      </p:sp>
      <p:cxnSp>
        <p:nvCxnSpPr>
          <p:cNvPr id="16" name="Straight Connector 20"/>
          <p:cNvCxnSpPr>
            <a:cxnSpLocks noChangeShapeType="1"/>
          </p:cNvCxnSpPr>
          <p:nvPr/>
        </p:nvCxnSpPr>
        <p:spPr bwMode="auto">
          <a:xfrm>
            <a:off x="7546560" y="1985963"/>
            <a:ext cx="0" cy="4038600"/>
          </a:xfrm>
          <a:prstGeom prst="line">
            <a:avLst/>
          </a:prstGeom>
          <a:noFill/>
          <a:ln w="22225" algn="ctr">
            <a:solidFill>
              <a:srgbClr val="133176"/>
            </a:solidFill>
            <a:prstDash val="sysDot"/>
            <a:round/>
            <a:headEnd/>
            <a:tailEnd/>
          </a:ln>
          <a:extLst>
            <a:ext uri="{909E8E84-426E-40DD-AFC4-6F175D3DCCD1}">
              <a14:hiddenFill xmlns:a14="http://schemas.microsoft.com/office/drawing/2010/main">
                <a:noFill/>
              </a14:hiddenFill>
            </a:ext>
          </a:extLst>
        </p:spPr>
      </p:cxnSp>
      <p:sp>
        <p:nvSpPr>
          <p:cNvPr id="17" name="Left Brace 3"/>
          <p:cNvSpPr>
            <a:spLocks/>
          </p:cNvSpPr>
          <p:nvPr/>
        </p:nvSpPr>
        <p:spPr bwMode="auto">
          <a:xfrm rot="5400000">
            <a:off x="4624767" y="145256"/>
            <a:ext cx="533400" cy="5170487"/>
          </a:xfrm>
          <a:prstGeom prst="leftBrace">
            <a:avLst>
              <a:gd name="adj1" fmla="val 100391"/>
              <a:gd name="adj2" fmla="val 50000"/>
            </a:avLst>
          </a:prstGeom>
          <a:ln>
            <a:headEnd/>
            <a:tailEnd/>
          </a:ln>
          <a:extLst/>
        </p:spPr>
        <p:style>
          <a:lnRef idx="2">
            <a:schemeClr val="accent2"/>
          </a:lnRef>
          <a:fillRef idx="0">
            <a:schemeClr val="accent2"/>
          </a:fillRef>
          <a:effectRef idx="1">
            <a:schemeClr val="accent2"/>
          </a:effectRef>
          <a:fontRef idx="minor">
            <a:schemeClr val="tx1"/>
          </a:fontRef>
        </p:style>
        <p:txBody>
          <a:bodyPr lIns="80021" tIns="40011" rIns="80021" bIns="40011" anchor="ctr"/>
          <a:lstStyle/>
          <a:p>
            <a:pPr marL="2783">
              <a:defRPr/>
            </a:pPr>
            <a:endParaRPr lang="en-US" altLang="en-US" sz="6700"/>
          </a:p>
        </p:txBody>
      </p:sp>
      <p:sp>
        <p:nvSpPr>
          <p:cNvPr id="18" name="Left Brace 3"/>
          <p:cNvSpPr>
            <a:spLocks/>
          </p:cNvSpPr>
          <p:nvPr/>
        </p:nvSpPr>
        <p:spPr bwMode="auto">
          <a:xfrm rot="5400000">
            <a:off x="9014998" y="1466850"/>
            <a:ext cx="419100" cy="2501900"/>
          </a:xfrm>
          <a:prstGeom prst="leftBrace">
            <a:avLst>
              <a:gd name="adj1" fmla="val 100391"/>
              <a:gd name="adj2" fmla="val 50000"/>
            </a:avLst>
          </a:prstGeom>
          <a:ln>
            <a:headEnd/>
            <a:tailEnd/>
          </a:ln>
          <a:extLst/>
        </p:spPr>
        <p:style>
          <a:lnRef idx="2">
            <a:schemeClr val="accent1"/>
          </a:lnRef>
          <a:fillRef idx="0">
            <a:schemeClr val="accent1"/>
          </a:fillRef>
          <a:effectRef idx="1">
            <a:schemeClr val="accent1"/>
          </a:effectRef>
          <a:fontRef idx="minor">
            <a:schemeClr val="tx1"/>
          </a:fontRef>
        </p:style>
        <p:txBody>
          <a:bodyPr lIns="80021" tIns="40011" rIns="80021" bIns="40011" anchor="ctr"/>
          <a:lstStyle/>
          <a:p>
            <a:pPr marL="2783">
              <a:defRPr/>
            </a:pPr>
            <a:endParaRPr lang="en-US" altLang="en-US" sz="6700"/>
          </a:p>
        </p:txBody>
      </p:sp>
      <p:sp>
        <p:nvSpPr>
          <p:cNvPr id="19" name="Left Bracket 15"/>
          <p:cNvSpPr>
            <a:spLocks/>
          </p:cNvSpPr>
          <p:nvPr/>
        </p:nvSpPr>
        <p:spPr bwMode="auto">
          <a:xfrm rot="16200000">
            <a:off x="4801773" y="2368550"/>
            <a:ext cx="114300" cy="5175250"/>
          </a:xfrm>
          <a:prstGeom prst="leftBracket">
            <a:avLst>
              <a:gd name="adj" fmla="val 8175"/>
            </a:avLst>
          </a:prstGeom>
          <a:noFill/>
          <a:ln w="9525" algn="ctr">
            <a:solidFill>
              <a:srgbClr val="133176"/>
            </a:solidFill>
            <a:round/>
            <a:headEnd/>
            <a:tailEnd/>
          </a:ln>
          <a:extLst>
            <a:ext uri="{909E8E84-426E-40DD-AFC4-6F175D3DCCD1}">
              <a14:hiddenFill xmlns:a14="http://schemas.microsoft.com/office/drawing/2010/main">
                <a:solidFill>
                  <a:srgbClr val="FFFFFF"/>
                </a:solidFill>
              </a14:hiddenFill>
            </a:ext>
          </a:extLst>
        </p:spPr>
        <p:txBody>
          <a:bodyPr lIns="80021" tIns="40011" rIns="80021" bIns="40011" anchor="ctr"/>
          <a:lstStyle>
            <a:lvl1pPr marL="1588"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6700">
              <a:latin typeface="Arial" panose="020B0604020202020204" pitchFamily="34" charset="0"/>
            </a:endParaRPr>
          </a:p>
        </p:txBody>
      </p:sp>
      <p:sp>
        <p:nvSpPr>
          <p:cNvPr id="20" name="TextBox 21"/>
          <p:cNvSpPr txBox="1">
            <a:spLocks noChangeArrowheads="1"/>
          </p:cNvSpPr>
          <p:nvPr/>
        </p:nvSpPr>
        <p:spPr bwMode="auto">
          <a:xfrm>
            <a:off x="2644360" y="5013325"/>
            <a:ext cx="4494213" cy="388938"/>
          </a:xfrm>
          <a:prstGeom prst="rect">
            <a:avLst/>
          </a:prstGeom>
          <a:noFill/>
          <a:ln>
            <a:noFill/>
          </a:ln>
          <a:extLst/>
        </p:spPr>
        <p:txBody>
          <a:bodyPr lIns="80021" tIns="40011" rIns="80021" bIns="40011">
            <a:spAutoFit/>
          </a:bodyPr>
          <a:lstStyle>
            <a:lvl1pPr eaLnBrk="0" hangingPunct="0">
              <a:defRPr sz="8700" b="1">
                <a:solidFill>
                  <a:srgbClr val="FFD624"/>
                </a:solidFill>
                <a:latin typeface="Verdana" pitchFamily="34" charset="0"/>
              </a:defRPr>
            </a:lvl1pPr>
            <a:lvl2pPr marL="742950" indent="-285750" eaLnBrk="0" hangingPunct="0">
              <a:defRPr sz="8700" b="1">
                <a:solidFill>
                  <a:srgbClr val="FFD624"/>
                </a:solidFill>
                <a:latin typeface="Verdana" pitchFamily="34" charset="0"/>
              </a:defRPr>
            </a:lvl2pPr>
            <a:lvl3pPr marL="1143000" indent="-228600" eaLnBrk="0" hangingPunct="0">
              <a:defRPr sz="8700" b="1">
                <a:solidFill>
                  <a:srgbClr val="FFD624"/>
                </a:solidFill>
                <a:latin typeface="Verdana" pitchFamily="34" charset="0"/>
              </a:defRPr>
            </a:lvl3pPr>
            <a:lvl4pPr marL="1600200" indent="-228600" eaLnBrk="0" hangingPunct="0">
              <a:defRPr sz="8700" b="1">
                <a:solidFill>
                  <a:srgbClr val="FFD624"/>
                </a:solidFill>
                <a:latin typeface="Verdana" pitchFamily="34" charset="0"/>
              </a:defRPr>
            </a:lvl4pPr>
            <a:lvl5pPr marL="2057400" indent="-228600" eaLnBrk="0" hangingPunct="0">
              <a:defRPr sz="8700" b="1">
                <a:solidFill>
                  <a:srgbClr val="FFD624"/>
                </a:solidFill>
                <a:latin typeface="Verdana" pitchFamily="34" charset="0"/>
              </a:defRPr>
            </a:lvl5pPr>
            <a:lvl6pPr marL="2514600" indent="-228600" eaLnBrk="0" fontAlgn="base" hangingPunct="0">
              <a:spcBef>
                <a:spcPct val="0"/>
              </a:spcBef>
              <a:spcAft>
                <a:spcPct val="0"/>
              </a:spcAft>
              <a:defRPr sz="8700" b="1">
                <a:solidFill>
                  <a:srgbClr val="FFD624"/>
                </a:solidFill>
                <a:latin typeface="Verdana" pitchFamily="34" charset="0"/>
              </a:defRPr>
            </a:lvl6pPr>
            <a:lvl7pPr marL="2971800" indent="-228600" eaLnBrk="0" fontAlgn="base" hangingPunct="0">
              <a:spcBef>
                <a:spcPct val="0"/>
              </a:spcBef>
              <a:spcAft>
                <a:spcPct val="0"/>
              </a:spcAft>
              <a:defRPr sz="8700" b="1">
                <a:solidFill>
                  <a:srgbClr val="FFD624"/>
                </a:solidFill>
                <a:latin typeface="Verdana" pitchFamily="34" charset="0"/>
              </a:defRPr>
            </a:lvl7pPr>
            <a:lvl8pPr marL="3429000" indent="-228600" eaLnBrk="0" fontAlgn="base" hangingPunct="0">
              <a:spcBef>
                <a:spcPct val="0"/>
              </a:spcBef>
              <a:spcAft>
                <a:spcPct val="0"/>
              </a:spcAft>
              <a:defRPr sz="8700" b="1">
                <a:solidFill>
                  <a:srgbClr val="FFD624"/>
                </a:solidFill>
                <a:latin typeface="Verdana" pitchFamily="34" charset="0"/>
              </a:defRPr>
            </a:lvl8pPr>
            <a:lvl9pPr marL="3886200" indent="-228600" eaLnBrk="0" fontAlgn="base" hangingPunct="0">
              <a:spcBef>
                <a:spcPct val="0"/>
              </a:spcBef>
              <a:spcAft>
                <a:spcPct val="0"/>
              </a:spcAft>
              <a:defRPr sz="8700" b="1">
                <a:solidFill>
                  <a:srgbClr val="FFD624"/>
                </a:solidFill>
                <a:latin typeface="Verdana" pitchFamily="34" charset="0"/>
              </a:defRPr>
            </a:lvl9pPr>
          </a:lstStyle>
          <a:p>
            <a:pPr algn="ctr" eaLnBrk="1" hangingPunct="1">
              <a:defRPr/>
            </a:pPr>
            <a:r>
              <a:rPr lang="en-GB" altLang="en-US" sz="2000" b="0" spc="600" dirty="0" smtClean="0">
                <a:solidFill>
                  <a:srgbClr val="002060"/>
                </a:solidFill>
                <a:latin typeface="+mj-lt"/>
                <a:cs typeface="Arial" pitchFamily="34" charset="0"/>
              </a:rPr>
              <a:t>Hourly rate</a:t>
            </a:r>
            <a:endParaRPr lang="en-GB" altLang="en-US" sz="2000" b="0" spc="600" dirty="0">
              <a:solidFill>
                <a:srgbClr val="002060"/>
              </a:solidFill>
              <a:latin typeface="+mj-lt"/>
              <a:cs typeface="Arial" pitchFamily="34" charset="0"/>
            </a:endParaRPr>
          </a:p>
        </p:txBody>
      </p:sp>
      <p:sp>
        <p:nvSpPr>
          <p:cNvPr id="22" name="Flèche droite rayée 21"/>
          <p:cNvSpPr/>
          <p:nvPr/>
        </p:nvSpPr>
        <p:spPr>
          <a:xfrm rot="5400000">
            <a:off x="8626021" y="5214931"/>
            <a:ext cx="1195597" cy="792088"/>
          </a:xfrm>
          <a:prstGeom prst="striped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fr-FR"/>
          </a:p>
        </p:txBody>
      </p:sp>
      <p:sp>
        <p:nvSpPr>
          <p:cNvPr id="23" name="Left Brace 3"/>
          <p:cNvSpPr>
            <a:spLocks/>
          </p:cNvSpPr>
          <p:nvPr/>
        </p:nvSpPr>
        <p:spPr bwMode="auto">
          <a:xfrm rot="16200000">
            <a:off x="6400385" y="-2220912"/>
            <a:ext cx="133350" cy="8064500"/>
          </a:xfrm>
          <a:prstGeom prst="leftBrace">
            <a:avLst>
              <a:gd name="adj1" fmla="val 100391"/>
              <a:gd name="adj2" fmla="val 50000"/>
            </a:avLst>
          </a:prstGeom>
          <a:ln>
            <a:solidFill>
              <a:schemeClr val="tx2">
                <a:lumMod val="40000"/>
                <a:lumOff val="60000"/>
              </a:schemeClr>
            </a:solidFill>
            <a:headEnd/>
            <a:tailEnd/>
          </a:ln>
          <a:extLst/>
        </p:spPr>
        <p:style>
          <a:lnRef idx="2">
            <a:schemeClr val="accent2"/>
          </a:lnRef>
          <a:fillRef idx="0">
            <a:schemeClr val="accent2"/>
          </a:fillRef>
          <a:effectRef idx="1">
            <a:schemeClr val="accent2"/>
          </a:effectRef>
          <a:fontRef idx="minor">
            <a:schemeClr val="tx1"/>
          </a:fontRef>
        </p:style>
        <p:txBody>
          <a:bodyPr lIns="80021" tIns="40011" rIns="80021" bIns="40011" anchor="ctr"/>
          <a:lstStyle/>
          <a:p>
            <a:pPr marL="2783">
              <a:defRPr/>
            </a:pPr>
            <a:endParaRPr lang="en-US" altLang="en-US" sz="6700">
              <a:solidFill>
                <a:srgbClr val="BFBFFD"/>
              </a:solidFill>
            </a:endParaRPr>
          </a:p>
        </p:txBody>
      </p:sp>
    </p:spTree>
    <p:extLst>
      <p:ext uri="{BB962C8B-B14F-4D97-AF65-F5344CB8AC3E}">
        <p14:creationId xmlns:p14="http://schemas.microsoft.com/office/powerpoint/2010/main" val="3168788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graphicFrame>
        <p:nvGraphicFramePr>
          <p:cNvPr id="6" name="Espace réservé du contenu 4"/>
          <p:cNvGraphicFramePr>
            <a:graphicFrameLocks noGrp="1"/>
          </p:cNvGraphicFramePr>
          <p:nvPr>
            <p:ph idx="1"/>
            <p:extLst/>
          </p:nvPr>
        </p:nvGraphicFramePr>
        <p:xfrm>
          <a:off x="1860996" y="1600200"/>
          <a:ext cx="8229600" cy="478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re 1"/>
          <p:cNvSpPr txBox="1">
            <a:spLocks/>
          </p:cNvSpPr>
          <p:nvPr/>
        </p:nvSpPr>
        <p:spPr>
          <a:xfrm>
            <a:off x="1403796" y="-27384"/>
            <a:ext cx="9144000" cy="1080120"/>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spc="300" dirty="0" smtClean="0">
                <a:solidFill>
                  <a:srgbClr val="FFD13F"/>
                </a:solidFill>
              </a:rPr>
              <a:t>Annual productive hours - options</a:t>
            </a:r>
            <a:endParaRPr lang="fr-FR" sz="4000" spc="300" dirty="0">
              <a:solidFill>
                <a:srgbClr val="FFD13F"/>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50589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
        <p:nvSpPr>
          <p:cNvPr id="6" name="Titre 1"/>
          <p:cNvSpPr>
            <a:spLocks noGrp="1"/>
          </p:cNvSpPr>
          <p:nvPr>
            <p:ph type="title"/>
          </p:nvPr>
        </p:nvSpPr>
        <p:spPr>
          <a:xfrm>
            <a:off x="1448875" y="274638"/>
            <a:ext cx="8229600" cy="1143000"/>
          </a:xfrm>
        </p:spPr>
        <p:txBody>
          <a:bodyPr/>
          <a:lstStyle/>
          <a:p>
            <a:r>
              <a:rPr lang="fr-FR" altLang="en-US" smtClean="0">
                <a:ea typeface="ＭＳ Ｐゴシック" panose="020B0600070205080204" pitchFamily="34" charset="-128"/>
              </a:rPr>
              <a:t>=</a:t>
            </a:r>
          </a:p>
        </p:txBody>
      </p:sp>
      <p:sp>
        <p:nvSpPr>
          <p:cNvPr id="7" name="Titre 1"/>
          <p:cNvSpPr txBox="1">
            <a:spLocks/>
          </p:cNvSpPr>
          <p:nvPr/>
        </p:nvSpPr>
        <p:spPr>
          <a:xfrm>
            <a:off x="955163" y="-27384"/>
            <a:ext cx="9180512" cy="1143000"/>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sz="4000" spc="600" dirty="0" smtClean="0">
                <a:solidFill>
                  <a:srgbClr val="FFD13F"/>
                </a:solidFill>
                <a:ea typeface="Verdana" pitchFamily="34" charset="0"/>
                <a:cs typeface="Calibri" pitchFamily="34" charset="0"/>
              </a:rPr>
              <a:t>Budget </a:t>
            </a:r>
            <a:r>
              <a:rPr lang="fr-FR" sz="4000" spc="600" dirty="0" err="1" smtClean="0">
                <a:solidFill>
                  <a:srgbClr val="FFD13F"/>
                </a:solidFill>
                <a:ea typeface="Verdana" pitchFamily="34" charset="0"/>
                <a:cs typeface="Calibri" pitchFamily="34" charset="0"/>
              </a:rPr>
              <a:t>calculation</a:t>
            </a:r>
            <a:r>
              <a:rPr lang="fr-FR" sz="4000" spc="600" dirty="0" smtClean="0">
                <a:solidFill>
                  <a:srgbClr val="FFD13F"/>
                </a:solidFill>
                <a:ea typeface="Verdana" pitchFamily="34" charset="0"/>
                <a:cs typeface="Calibri" pitchFamily="34" charset="0"/>
              </a:rPr>
              <a:t>-personnel</a:t>
            </a:r>
          </a:p>
        </p:txBody>
      </p:sp>
      <p:graphicFrame>
        <p:nvGraphicFramePr>
          <p:cNvPr id="8" name="Espace réservé du contenu 39941"/>
          <p:cNvGraphicFramePr>
            <a:graphicFrameLocks noGrp="1"/>
          </p:cNvGraphicFramePr>
          <p:nvPr>
            <p:ph idx="1"/>
            <p:extLst/>
          </p:nvPr>
        </p:nvGraphicFramePr>
        <p:xfrm>
          <a:off x="1243195" y="1484784"/>
          <a:ext cx="8568952" cy="4824536"/>
        </p:xfrm>
        <a:graphic>
          <a:graphicData uri="http://schemas.openxmlformats.org/drawingml/2006/table">
            <a:tbl>
              <a:tblPr>
                <a:tableStyleId>{08FB837D-C827-4EFA-A057-4D05807E0F7C}</a:tableStyleId>
              </a:tblPr>
              <a:tblGrid>
                <a:gridCol w="8568952">
                  <a:extLst>
                    <a:ext uri="{9D8B030D-6E8A-4147-A177-3AD203B41FA5}">
                      <a16:colId xmlns:a16="http://schemas.microsoft.com/office/drawing/2014/main" val="20000"/>
                    </a:ext>
                  </a:extLst>
                </a:gridCol>
              </a:tblGrid>
              <a:tr h="4824536">
                <a:tc>
                  <a:txBody>
                    <a:bodyPr/>
                    <a:lstStyle/>
                    <a:p>
                      <a:endParaRPr lang="fr-FR" dirty="0"/>
                    </a:p>
                  </a:txBody>
                  <a:tcPr>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graphicFrame>
        <p:nvGraphicFramePr>
          <p:cNvPr id="9" name="Tableau 16"/>
          <p:cNvGraphicFramePr>
            <a:graphicFrameLocks noGrp="1"/>
          </p:cNvGraphicFramePr>
          <p:nvPr>
            <p:extLst/>
          </p:nvPr>
        </p:nvGraphicFramePr>
        <p:xfrm>
          <a:off x="1747325" y="1833563"/>
          <a:ext cx="3384550" cy="371475"/>
        </p:xfrm>
        <a:graphic>
          <a:graphicData uri="http://schemas.openxmlformats.org/drawingml/2006/table">
            <a:tbl>
              <a:tblPr firstRow="1" bandRow="1">
                <a:tableStyleId>{2D5ABB26-0587-4C30-8999-92F81FD0307C}</a:tableStyleId>
              </a:tblPr>
              <a:tblGrid>
                <a:gridCol w="3384550">
                  <a:extLst>
                    <a:ext uri="{9D8B030D-6E8A-4147-A177-3AD203B41FA5}">
                      <a16:colId xmlns:a16="http://schemas.microsoft.com/office/drawing/2014/main" val="20000"/>
                    </a:ext>
                  </a:extLst>
                </a:gridCol>
              </a:tblGrid>
              <a:tr h="371475">
                <a:tc>
                  <a:txBody>
                    <a:bodyPr/>
                    <a:lstStyle/>
                    <a:p>
                      <a:pPr algn="ctr"/>
                      <a:r>
                        <a:rPr lang="fr-FR" sz="1800" i="1" dirty="0" err="1" smtClean="0">
                          <a:solidFill>
                            <a:srgbClr val="002060"/>
                          </a:solidFill>
                        </a:rPr>
                        <a:t>Estimated</a:t>
                      </a:r>
                      <a:r>
                        <a:rPr lang="fr-FR" sz="1800" i="1" dirty="0" smtClean="0">
                          <a:solidFill>
                            <a:srgbClr val="002060"/>
                          </a:solidFill>
                        </a:rPr>
                        <a:t> </a:t>
                      </a:r>
                      <a:r>
                        <a:rPr lang="fr-FR" sz="1800" i="1" dirty="0" err="1" smtClean="0">
                          <a:solidFill>
                            <a:srgbClr val="002060"/>
                          </a:solidFill>
                        </a:rPr>
                        <a:t>annual</a:t>
                      </a:r>
                      <a:r>
                        <a:rPr lang="fr-FR" sz="1800" i="1" baseline="0" dirty="0" smtClean="0">
                          <a:solidFill>
                            <a:srgbClr val="002060"/>
                          </a:solidFill>
                        </a:rPr>
                        <a:t> personnel </a:t>
                      </a:r>
                      <a:r>
                        <a:rPr lang="fr-FR" sz="1800" i="1" baseline="0" dirty="0" err="1" smtClean="0">
                          <a:solidFill>
                            <a:srgbClr val="002060"/>
                          </a:solidFill>
                        </a:rPr>
                        <a:t>costs</a:t>
                      </a:r>
                      <a:endParaRPr lang="fr-FR" sz="1800" i="1" dirty="0">
                        <a:solidFill>
                          <a:srgbClr val="002060"/>
                        </a:solidFill>
                      </a:endParaRPr>
                    </a:p>
                  </a:txBody>
                  <a:tcPr marL="91445" marR="91445" marT="45798" marB="4579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0" name="Tableau 17"/>
          <p:cNvGraphicFramePr>
            <a:graphicFrameLocks noGrp="1"/>
          </p:cNvGraphicFramePr>
          <p:nvPr>
            <p:extLst/>
          </p:nvPr>
        </p:nvGraphicFramePr>
        <p:xfrm>
          <a:off x="1602863" y="2420938"/>
          <a:ext cx="3384550" cy="371475"/>
        </p:xfrm>
        <a:graphic>
          <a:graphicData uri="http://schemas.openxmlformats.org/drawingml/2006/table">
            <a:tbl>
              <a:tblPr firstRow="1" bandRow="1">
                <a:tableStyleId>{2D5ABB26-0587-4C30-8999-92F81FD0307C}</a:tableStyleId>
              </a:tblPr>
              <a:tblGrid>
                <a:gridCol w="3384550">
                  <a:extLst>
                    <a:ext uri="{9D8B030D-6E8A-4147-A177-3AD203B41FA5}">
                      <a16:colId xmlns:a16="http://schemas.microsoft.com/office/drawing/2014/main" val="20000"/>
                    </a:ext>
                  </a:extLst>
                </a:gridCol>
              </a:tblGrid>
              <a:tr h="371475">
                <a:tc>
                  <a:txBody>
                    <a:bodyPr/>
                    <a:lstStyle/>
                    <a:p>
                      <a:pPr algn="ctr"/>
                      <a:r>
                        <a:rPr lang="fr-FR" sz="1800" i="1" dirty="0" err="1" smtClean="0">
                          <a:solidFill>
                            <a:srgbClr val="002060"/>
                          </a:solidFill>
                        </a:rPr>
                        <a:t>Annual</a:t>
                      </a:r>
                      <a:r>
                        <a:rPr lang="fr-FR" sz="1800" i="1" baseline="0" dirty="0" smtClean="0">
                          <a:solidFill>
                            <a:srgbClr val="002060"/>
                          </a:solidFill>
                        </a:rPr>
                        <a:t> productive </a:t>
                      </a:r>
                      <a:r>
                        <a:rPr lang="fr-FR" sz="1800" i="1" baseline="0" dirty="0" err="1" smtClean="0">
                          <a:solidFill>
                            <a:srgbClr val="002060"/>
                          </a:solidFill>
                        </a:rPr>
                        <a:t>hours</a:t>
                      </a:r>
                      <a:endParaRPr lang="fr-FR" sz="1800" i="1" dirty="0">
                        <a:solidFill>
                          <a:srgbClr val="002060"/>
                        </a:solidFill>
                      </a:endParaRPr>
                    </a:p>
                  </a:txBody>
                  <a:tcPr marL="91445" marR="91445" marT="45798" marB="45798">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1" name="Tableau 19"/>
          <p:cNvGraphicFramePr>
            <a:graphicFrameLocks noGrp="1"/>
          </p:cNvGraphicFramePr>
          <p:nvPr>
            <p:extLst/>
          </p:nvPr>
        </p:nvGraphicFramePr>
        <p:xfrm>
          <a:off x="5527163" y="1989138"/>
          <a:ext cx="2808287" cy="944930"/>
        </p:xfrm>
        <a:graphic>
          <a:graphicData uri="http://schemas.openxmlformats.org/drawingml/2006/table">
            <a:tbl>
              <a:tblPr firstRow="1" bandRow="1">
                <a:tableStyleId>{2D5ABB26-0587-4C30-8999-92F81FD0307C}</a:tableStyleId>
              </a:tblPr>
              <a:tblGrid>
                <a:gridCol w="2808287">
                  <a:extLst>
                    <a:ext uri="{9D8B030D-6E8A-4147-A177-3AD203B41FA5}">
                      <a16:colId xmlns:a16="http://schemas.microsoft.com/office/drawing/2014/main" val="20000"/>
                    </a:ext>
                  </a:extLst>
                </a:gridCol>
              </a:tblGrid>
              <a:tr h="579437">
                <a:tc>
                  <a:txBody>
                    <a:bodyPr/>
                    <a:lstStyle/>
                    <a:p>
                      <a:r>
                        <a:rPr lang="fr-FR" sz="3200" b="1" dirty="0" smtClean="0">
                          <a:solidFill>
                            <a:srgbClr val="002060"/>
                          </a:solidFill>
                        </a:rPr>
                        <a:t>      =</a:t>
                      </a:r>
                      <a:r>
                        <a:rPr lang="fr-FR" sz="3200" b="1" baseline="0" dirty="0" smtClean="0">
                          <a:solidFill>
                            <a:srgbClr val="002060"/>
                          </a:solidFill>
                        </a:rPr>
                        <a:t> </a:t>
                      </a:r>
                      <a:r>
                        <a:rPr lang="fr-FR" sz="2400" b="1" dirty="0" smtClean="0">
                          <a:solidFill>
                            <a:srgbClr val="002060"/>
                          </a:solidFill>
                        </a:rPr>
                        <a:t>HOURLY</a:t>
                      </a:r>
                      <a:r>
                        <a:rPr lang="fr-FR" sz="2400" b="1" baseline="0" dirty="0" smtClean="0">
                          <a:solidFill>
                            <a:srgbClr val="002060"/>
                          </a:solidFill>
                        </a:rPr>
                        <a:t> RATE </a:t>
                      </a:r>
                      <a:endParaRPr lang="fr-FR" sz="2400" b="1" dirty="0">
                        <a:solidFill>
                          <a:srgbClr val="002060"/>
                        </a:solidFill>
                      </a:endParaRPr>
                    </a:p>
                  </a:txBody>
                  <a:tcPr marL="91439" marR="91439" marT="45745" marB="45745"/>
                </a:tc>
                <a:extLst>
                  <a:ext uri="{0D108BD9-81ED-4DB2-BD59-A6C34878D82A}">
                    <a16:rowId xmlns:a16="http://schemas.microsoft.com/office/drawing/2014/main" val="10000"/>
                  </a:ext>
                </a:extLst>
              </a:tr>
            </a:tbl>
          </a:graphicData>
        </a:graphic>
      </p:graphicFrame>
      <p:cxnSp>
        <p:nvCxnSpPr>
          <p:cNvPr id="12" name="Connecteur droit 21"/>
          <p:cNvCxnSpPr/>
          <p:nvPr/>
        </p:nvCxnSpPr>
        <p:spPr>
          <a:xfrm>
            <a:off x="1602863" y="2276475"/>
            <a:ext cx="3744912" cy="0"/>
          </a:xfrm>
          <a:prstGeom prst="line">
            <a:avLst/>
          </a:prstGeom>
          <a:ln>
            <a:solidFill>
              <a:srgbClr val="002060"/>
            </a:solidFill>
          </a:ln>
        </p:spPr>
        <p:style>
          <a:lnRef idx="3">
            <a:schemeClr val="dk1"/>
          </a:lnRef>
          <a:fillRef idx="0">
            <a:schemeClr val="dk1"/>
          </a:fillRef>
          <a:effectRef idx="2">
            <a:schemeClr val="dk1"/>
          </a:effectRef>
          <a:fontRef idx="minor">
            <a:schemeClr val="tx1"/>
          </a:fontRef>
        </p:style>
      </p:cxnSp>
      <p:graphicFrame>
        <p:nvGraphicFramePr>
          <p:cNvPr id="13" name="Tableau 22"/>
          <p:cNvGraphicFramePr>
            <a:graphicFrameLocks noGrp="1"/>
          </p:cNvGraphicFramePr>
          <p:nvPr>
            <p:extLst/>
          </p:nvPr>
        </p:nvGraphicFramePr>
        <p:xfrm>
          <a:off x="1602863" y="3284538"/>
          <a:ext cx="1584325" cy="647700"/>
        </p:xfrm>
        <a:graphic>
          <a:graphicData uri="http://schemas.openxmlformats.org/drawingml/2006/table">
            <a:tbl>
              <a:tblPr firstRow="1" bandRow="1">
                <a:tableStyleId>{2D5ABB26-0587-4C30-8999-92F81FD0307C}</a:tableStyleId>
              </a:tblPr>
              <a:tblGrid>
                <a:gridCol w="1584325">
                  <a:extLst>
                    <a:ext uri="{9D8B030D-6E8A-4147-A177-3AD203B41FA5}">
                      <a16:colId xmlns:a16="http://schemas.microsoft.com/office/drawing/2014/main" val="20000"/>
                    </a:ext>
                  </a:extLst>
                </a:gridCol>
              </a:tblGrid>
              <a:tr h="647700">
                <a:tc>
                  <a:txBody>
                    <a:bodyPr/>
                    <a:lstStyle/>
                    <a:p>
                      <a:pPr algn="ctr"/>
                      <a:r>
                        <a:rPr lang="fr-FR" sz="1800" i="1" dirty="0" err="1" smtClean="0">
                          <a:solidFill>
                            <a:srgbClr val="002060"/>
                          </a:solidFill>
                        </a:rPr>
                        <a:t>Hourly</a:t>
                      </a:r>
                      <a:r>
                        <a:rPr lang="fr-FR" sz="1800" i="1" baseline="0" dirty="0" smtClean="0">
                          <a:solidFill>
                            <a:srgbClr val="002060"/>
                          </a:solidFill>
                        </a:rPr>
                        <a:t> rate</a:t>
                      </a:r>
                      <a:endParaRPr lang="fr-FR" sz="1800" i="1" dirty="0">
                        <a:solidFill>
                          <a:srgbClr val="002060"/>
                        </a:solidFill>
                      </a:endParaRPr>
                    </a:p>
                  </a:txBody>
                  <a:tcPr marL="91449" marR="91449" marT="45694" marB="45694"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4" name="Multiplier 23"/>
          <p:cNvSpPr/>
          <p:nvPr/>
        </p:nvSpPr>
        <p:spPr>
          <a:xfrm>
            <a:off x="3174488" y="3357563"/>
            <a:ext cx="301625" cy="50323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aphicFrame>
        <p:nvGraphicFramePr>
          <p:cNvPr id="15" name="Tableau 25"/>
          <p:cNvGraphicFramePr>
            <a:graphicFrameLocks noGrp="1"/>
          </p:cNvGraphicFramePr>
          <p:nvPr>
            <p:extLst/>
          </p:nvPr>
        </p:nvGraphicFramePr>
        <p:xfrm>
          <a:off x="3618988" y="3292475"/>
          <a:ext cx="2436812" cy="639856"/>
        </p:xfrm>
        <a:graphic>
          <a:graphicData uri="http://schemas.openxmlformats.org/drawingml/2006/table">
            <a:tbl>
              <a:tblPr firstRow="1" bandRow="1">
                <a:tableStyleId>{2D5ABB26-0587-4C30-8999-92F81FD0307C}</a:tableStyleId>
              </a:tblPr>
              <a:tblGrid>
                <a:gridCol w="2436812">
                  <a:extLst>
                    <a:ext uri="{9D8B030D-6E8A-4147-A177-3AD203B41FA5}">
                      <a16:colId xmlns:a16="http://schemas.microsoft.com/office/drawing/2014/main" val="20000"/>
                    </a:ext>
                  </a:extLst>
                </a:gridCol>
              </a:tblGrid>
              <a:tr h="639763">
                <a:tc>
                  <a:txBody>
                    <a:bodyPr/>
                    <a:lstStyle/>
                    <a:p>
                      <a:pPr algn="ctr"/>
                      <a:r>
                        <a:rPr lang="fr-FR" sz="1800" i="1" dirty="0" err="1" smtClean="0">
                          <a:solidFill>
                            <a:srgbClr val="002060"/>
                          </a:solidFill>
                        </a:rPr>
                        <a:t>Estimated</a:t>
                      </a:r>
                      <a:r>
                        <a:rPr lang="fr-FR" sz="1800" i="1" dirty="0" smtClean="0">
                          <a:solidFill>
                            <a:srgbClr val="002060"/>
                          </a:solidFill>
                        </a:rPr>
                        <a:t> </a:t>
                      </a:r>
                      <a:r>
                        <a:rPr lang="fr-FR" sz="1800" i="1" dirty="0" err="1" smtClean="0">
                          <a:solidFill>
                            <a:srgbClr val="002060"/>
                          </a:solidFill>
                        </a:rPr>
                        <a:t>hours</a:t>
                      </a:r>
                      <a:r>
                        <a:rPr lang="fr-FR" sz="1800" i="1" dirty="0" smtClean="0">
                          <a:solidFill>
                            <a:srgbClr val="002060"/>
                          </a:solidFill>
                        </a:rPr>
                        <a:t> to the </a:t>
                      </a:r>
                      <a:r>
                        <a:rPr lang="fr-FR" sz="1800" i="1" dirty="0" err="1" smtClean="0">
                          <a:solidFill>
                            <a:srgbClr val="002060"/>
                          </a:solidFill>
                        </a:rPr>
                        <a:t>project</a:t>
                      </a:r>
                      <a:endParaRPr lang="fr-FR" sz="1800" i="1" dirty="0">
                        <a:solidFill>
                          <a:srgbClr val="002060"/>
                        </a:solidFill>
                      </a:endParaRPr>
                    </a:p>
                  </a:txBody>
                  <a:tcPr marL="91427" marR="91427" marT="45608" marB="45608"/>
                </a:tc>
                <a:extLst>
                  <a:ext uri="{0D108BD9-81ED-4DB2-BD59-A6C34878D82A}">
                    <a16:rowId xmlns:a16="http://schemas.microsoft.com/office/drawing/2014/main" val="10000"/>
                  </a:ext>
                </a:extLst>
              </a:tr>
            </a:tbl>
          </a:graphicData>
        </a:graphic>
      </p:graphicFrame>
      <p:graphicFrame>
        <p:nvGraphicFramePr>
          <p:cNvPr id="16" name="Tableau 27"/>
          <p:cNvGraphicFramePr>
            <a:graphicFrameLocks noGrp="1"/>
          </p:cNvGraphicFramePr>
          <p:nvPr>
            <p:extLst/>
          </p:nvPr>
        </p:nvGraphicFramePr>
        <p:xfrm>
          <a:off x="6139938" y="3284538"/>
          <a:ext cx="2376487" cy="579437"/>
        </p:xfrm>
        <a:graphic>
          <a:graphicData uri="http://schemas.openxmlformats.org/drawingml/2006/table">
            <a:tbl>
              <a:tblPr firstRow="1" bandRow="1">
                <a:tableStyleId>{2D5ABB26-0587-4C30-8999-92F81FD0307C}</a:tableStyleId>
              </a:tblPr>
              <a:tblGrid>
                <a:gridCol w="2376487">
                  <a:extLst>
                    <a:ext uri="{9D8B030D-6E8A-4147-A177-3AD203B41FA5}">
                      <a16:colId xmlns:a16="http://schemas.microsoft.com/office/drawing/2014/main" val="20000"/>
                    </a:ext>
                  </a:extLst>
                </a:gridCol>
              </a:tblGrid>
              <a:tr h="579437">
                <a:tc>
                  <a:txBody>
                    <a:bodyPr/>
                    <a:lstStyle/>
                    <a:p>
                      <a:r>
                        <a:rPr lang="fr-FR" sz="3200" b="1" dirty="0" smtClean="0">
                          <a:solidFill>
                            <a:srgbClr val="002060"/>
                          </a:solidFill>
                        </a:rPr>
                        <a:t>= </a:t>
                      </a:r>
                      <a:r>
                        <a:rPr lang="fr-FR" sz="2400" b="1" dirty="0" smtClean="0">
                          <a:solidFill>
                            <a:srgbClr val="002060"/>
                          </a:solidFill>
                        </a:rPr>
                        <a:t>STAFF COSTS</a:t>
                      </a:r>
                      <a:endParaRPr lang="fr-FR" sz="2400" b="1" dirty="0">
                        <a:solidFill>
                          <a:srgbClr val="002060"/>
                        </a:solidFill>
                      </a:endParaRPr>
                    </a:p>
                  </a:txBody>
                  <a:tcPr marL="91449" marR="91449" marT="45745" marB="45745"/>
                </a:tc>
                <a:extLst>
                  <a:ext uri="{0D108BD9-81ED-4DB2-BD59-A6C34878D82A}">
                    <a16:rowId xmlns:a16="http://schemas.microsoft.com/office/drawing/2014/main" val="10000"/>
                  </a:ext>
                </a:extLst>
              </a:tr>
            </a:tbl>
          </a:graphicData>
        </a:graphic>
      </p:graphicFrame>
      <p:sp>
        <p:nvSpPr>
          <p:cNvPr id="17" name="Rectangle 39938"/>
          <p:cNvSpPr>
            <a:spLocks noChangeArrowheads="1"/>
          </p:cNvSpPr>
          <p:nvPr/>
        </p:nvSpPr>
        <p:spPr bwMode="auto">
          <a:xfrm>
            <a:off x="1783838" y="4652963"/>
            <a:ext cx="3240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a:solidFill>
                  <a:srgbClr val="002060"/>
                </a:solidFill>
                <a:latin typeface="Arial" panose="020B0604020202020204" pitchFamily="34" charset="0"/>
              </a:rPr>
              <a:t>Estimated hours to the project</a:t>
            </a:r>
          </a:p>
        </p:txBody>
      </p:sp>
      <p:cxnSp>
        <p:nvCxnSpPr>
          <p:cNvPr id="18" name="Connecteur droit 35"/>
          <p:cNvCxnSpPr/>
          <p:nvPr/>
        </p:nvCxnSpPr>
        <p:spPr>
          <a:xfrm>
            <a:off x="1602863" y="5013325"/>
            <a:ext cx="3744912" cy="0"/>
          </a:xfrm>
          <a:prstGeom prst="line">
            <a:avLst/>
          </a:prstGeom>
          <a:ln>
            <a:solidFill>
              <a:srgbClr val="002060"/>
            </a:solidFill>
          </a:ln>
        </p:spPr>
        <p:style>
          <a:lnRef idx="3">
            <a:schemeClr val="dk1"/>
          </a:lnRef>
          <a:fillRef idx="0">
            <a:schemeClr val="dk1"/>
          </a:fillRef>
          <a:effectRef idx="2">
            <a:schemeClr val="dk1"/>
          </a:effectRef>
          <a:fontRef idx="minor">
            <a:schemeClr val="tx1"/>
          </a:fontRef>
        </p:style>
      </p:cxnSp>
      <p:graphicFrame>
        <p:nvGraphicFramePr>
          <p:cNvPr id="19" name="Tableau 39939"/>
          <p:cNvGraphicFramePr>
            <a:graphicFrameLocks noGrp="1"/>
          </p:cNvGraphicFramePr>
          <p:nvPr>
            <p:extLst/>
          </p:nvPr>
        </p:nvGraphicFramePr>
        <p:xfrm>
          <a:off x="1602863" y="5084763"/>
          <a:ext cx="3024187" cy="371475"/>
        </p:xfrm>
        <a:graphic>
          <a:graphicData uri="http://schemas.openxmlformats.org/drawingml/2006/table">
            <a:tbl>
              <a:tblPr firstRow="1" bandRow="1">
                <a:tableStyleId>{2D5ABB26-0587-4C30-8999-92F81FD0307C}</a:tableStyleId>
              </a:tblPr>
              <a:tblGrid>
                <a:gridCol w="3024187">
                  <a:extLst>
                    <a:ext uri="{9D8B030D-6E8A-4147-A177-3AD203B41FA5}">
                      <a16:colId xmlns:a16="http://schemas.microsoft.com/office/drawing/2014/main" val="20000"/>
                    </a:ext>
                  </a:extLst>
                </a:gridCol>
              </a:tblGrid>
              <a:tr h="371475">
                <a:tc>
                  <a:txBody>
                    <a:bodyPr/>
                    <a:lstStyle/>
                    <a:p>
                      <a:pPr algn="ctr"/>
                      <a:r>
                        <a:rPr lang="fr-FR" sz="1800" i="1" dirty="0" err="1" smtClean="0">
                          <a:solidFill>
                            <a:srgbClr val="002060"/>
                          </a:solidFill>
                        </a:rPr>
                        <a:t>Annual</a:t>
                      </a:r>
                      <a:r>
                        <a:rPr lang="fr-FR" sz="1800" i="1" dirty="0" smtClean="0">
                          <a:solidFill>
                            <a:srgbClr val="002060"/>
                          </a:solidFill>
                        </a:rPr>
                        <a:t> productive </a:t>
                      </a:r>
                      <a:r>
                        <a:rPr lang="fr-FR" sz="1800" i="1" dirty="0" err="1" smtClean="0">
                          <a:solidFill>
                            <a:srgbClr val="002060"/>
                          </a:solidFill>
                        </a:rPr>
                        <a:t>hours</a:t>
                      </a:r>
                      <a:endParaRPr lang="fr-FR" sz="1800" b="0" i="1" dirty="0">
                        <a:solidFill>
                          <a:srgbClr val="002060"/>
                        </a:solidFill>
                      </a:endParaRPr>
                    </a:p>
                  </a:txBody>
                  <a:tcPr marL="91435" marR="91435" marT="45798" marB="45798"/>
                </a:tc>
                <a:extLst>
                  <a:ext uri="{0D108BD9-81ED-4DB2-BD59-A6C34878D82A}">
                    <a16:rowId xmlns:a16="http://schemas.microsoft.com/office/drawing/2014/main" val="10000"/>
                  </a:ext>
                </a:extLst>
              </a:tr>
            </a:tbl>
          </a:graphicData>
        </a:graphic>
      </p:graphicFrame>
      <p:graphicFrame>
        <p:nvGraphicFramePr>
          <p:cNvPr id="20" name="Tableau 39940"/>
          <p:cNvGraphicFramePr>
            <a:graphicFrameLocks noGrp="1"/>
          </p:cNvGraphicFramePr>
          <p:nvPr>
            <p:extLst/>
          </p:nvPr>
        </p:nvGraphicFramePr>
        <p:xfrm>
          <a:off x="5347775" y="4724400"/>
          <a:ext cx="3671888" cy="668338"/>
        </p:xfrm>
        <a:graphic>
          <a:graphicData uri="http://schemas.openxmlformats.org/drawingml/2006/table">
            <a:tbl>
              <a:tblPr firstRow="1" bandRow="1">
                <a:tableStyleId>{2D5ABB26-0587-4C30-8999-92F81FD0307C}</a:tableStyleId>
              </a:tblPr>
              <a:tblGrid>
                <a:gridCol w="3671888">
                  <a:extLst>
                    <a:ext uri="{9D8B030D-6E8A-4147-A177-3AD203B41FA5}">
                      <a16:colId xmlns:a16="http://schemas.microsoft.com/office/drawing/2014/main" val="20000"/>
                    </a:ext>
                  </a:extLst>
                </a:gridCol>
              </a:tblGrid>
              <a:tr h="668338">
                <a:tc>
                  <a:txBody>
                    <a:bodyPr/>
                    <a:lstStyle/>
                    <a:p>
                      <a:r>
                        <a:rPr lang="fr-FR" sz="2800" b="0" dirty="0" smtClean="0">
                          <a:solidFill>
                            <a:srgbClr val="002060"/>
                          </a:solidFill>
                        </a:rPr>
                        <a:t>X 12  </a:t>
                      </a:r>
                      <a:r>
                        <a:rPr lang="fr-FR" sz="3200" b="1" dirty="0" smtClean="0">
                          <a:solidFill>
                            <a:srgbClr val="002060"/>
                          </a:solidFill>
                        </a:rPr>
                        <a:t>=</a:t>
                      </a:r>
                      <a:r>
                        <a:rPr lang="fr-FR" sz="3200" dirty="0" smtClean="0">
                          <a:solidFill>
                            <a:srgbClr val="002060"/>
                          </a:solidFill>
                        </a:rPr>
                        <a:t>  </a:t>
                      </a:r>
                      <a:r>
                        <a:rPr lang="fr-FR" sz="2400" b="1" dirty="0" smtClean="0">
                          <a:solidFill>
                            <a:srgbClr val="002060"/>
                          </a:solidFill>
                        </a:rPr>
                        <a:t>EFFORT IN PM</a:t>
                      </a:r>
                      <a:endParaRPr lang="fr-FR" sz="2400" b="1" dirty="0">
                        <a:solidFill>
                          <a:srgbClr val="002060"/>
                        </a:solidFill>
                      </a:endParaRPr>
                    </a:p>
                  </a:txBody>
                  <a:tcPr marL="91427" marR="91427" marT="45762" marB="45762"/>
                </a:tc>
                <a:extLst>
                  <a:ext uri="{0D108BD9-81ED-4DB2-BD59-A6C34878D82A}">
                    <a16:rowId xmlns:a16="http://schemas.microsoft.com/office/drawing/2014/main" val="10000"/>
                  </a:ext>
                </a:extLst>
              </a:tr>
            </a:tbl>
          </a:graphicData>
        </a:graphic>
      </p:graphicFrame>
      <p:cxnSp>
        <p:nvCxnSpPr>
          <p:cNvPr id="21" name="Connecteur droit 39948"/>
          <p:cNvCxnSpPr/>
          <p:nvPr/>
        </p:nvCxnSpPr>
        <p:spPr>
          <a:xfrm>
            <a:off x="1243195" y="4425950"/>
            <a:ext cx="8568952" cy="0"/>
          </a:xfrm>
          <a:prstGeom prst="line">
            <a:avLst/>
          </a:prstGeom>
          <a:ln/>
          <a:effectLst>
            <a:outerShdw blurRad="76200" dist="38100" dir="5400000" rotWithShape="0">
              <a:srgbClr val="000000">
                <a:alpha val="60000"/>
              </a:srgbClr>
            </a:outerShdw>
            <a:reflection blurRad="6350" stA="50000" endA="300" endPos="55500" dist="50800" dir="5400000" sy="-100000" algn="bl" rotWithShape="0"/>
          </a:effectLst>
        </p:spPr>
        <p:style>
          <a:lnRef idx="3">
            <a:schemeClr val="accent4"/>
          </a:lnRef>
          <a:fillRef idx="0">
            <a:schemeClr val="accent4"/>
          </a:fillRef>
          <a:effectRef idx="2">
            <a:schemeClr val="accent4"/>
          </a:effectRef>
          <a:fontRef idx="minor">
            <a:schemeClr val="tx1"/>
          </a:fontRef>
        </p:style>
      </p:cxnSp>
      <p:cxnSp>
        <p:nvCxnSpPr>
          <p:cNvPr id="22" name="Connecteur droit 54"/>
          <p:cNvCxnSpPr/>
          <p:nvPr/>
        </p:nvCxnSpPr>
        <p:spPr>
          <a:xfrm>
            <a:off x="1243195" y="2992438"/>
            <a:ext cx="8568952" cy="0"/>
          </a:xfrm>
          <a:prstGeom prst="line">
            <a:avLst/>
          </a:prstGeom>
          <a:ln/>
          <a:effectLst>
            <a:outerShdw blurRad="76200" dist="38100" dir="5400000" rotWithShape="0">
              <a:srgbClr val="000000">
                <a:alpha val="60000"/>
              </a:srgbClr>
            </a:outerShdw>
            <a:reflection blurRad="6350" stA="50000" endA="300" endPos="55500" dist="50800" dir="5400000" sy="-100000" algn="bl" rotWithShape="0"/>
          </a:effectLst>
        </p:spPr>
        <p:style>
          <a:lnRef idx="3">
            <a:schemeClr val="accent4"/>
          </a:lnRef>
          <a:fillRef idx="0">
            <a:schemeClr val="accent4"/>
          </a:fillRef>
          <a:effectRef idx="2">
            <a:schemeClr val="accent4"/>
          </a:effectRef>
          <a:fontRef idx="minor">
            <a:schemeClr val="tx1"/>
          </a:fontRef>
        </p:style>
      </p:cxnSp>
      <p:graphicFrame>
        <p:nvGraphicFramePr>
          <p:cNvPr id="23" name="Tableau 20"/>
          <p:cNvGraphicFramePr>
            <a:graphicFrameLocks noGrp="1"/>
          </p:cNvGraphicFramePr>
          <p:nvPr>
            <p:extLst/>
          </p:nvPr>
        </p:nvGraphicFramePr>
        <p:xfrm>
          <a:off x="1602863" y="5876925"/>
          <a:ext cx="8085137" cy="514350"/>
        </p:xfrm>
        <a:graphic>
          <a:graphicData uri="http://schemas.openxmlformats.org/drawingml/2006/table">
            <a:tbl>
              <a:tblPr firstRow="1" bandRow="1">
                <a:tableStyleId>{2D5ABB26-0587-4C30-8999-92F81FD0307C}</a:tableStyleId>
              </a:tblPr>
              <a:tblGrid>
                <a:gridCol w="8085137">
                  <a:extLst>
                    <a:ext uri="{9D8B030D-6E8A-4147-A177-3AD203B41FA5}">
                      <a16:colId xmlns:a16="http://schemas.microsoft.com/office/drawing/2014/main" val="20000"/>
                    </a:ext>
                  </a:extLst>
                </a:gridCol>
              </a:tblGrid>
              <a:tr h="514350">
                <a:tc>
                  <a:txBody>
                    <a:bodyPr/>
                    <a:lstStyle/>
                    <a:p>
                      <a:pPr algn="ctr"/>
                      <a:r>
                        <a:rPr lang="fr-FR" sz="1800" i="1" dirty="0" smtClean="0">
                          <a:solidFill>
                            <a:srgbClr val="002060"/>
                          </a:solidFill>
                        </a:rPr>
                        <a:t>Conversation</a:t>
                      </a:r>
                      <a:r>
                        <a:rPr lang="fr-FR" sz="1800" i="1" baseline="0" dirty="0" smtClean="0">
                          <a:solidFill>
                            <a:srgbClr val="002060"/>
                          </a:solidFill>
                        </a:rPr>
                        <a:t> </a:t>
                      </a:r>
                      <a:r>
                        <a:rPr lang="fr-FR" sz="1800" i="1" baseline="0" dirty="0" err="1" smtClean="0">
                          <a:solidFill>
                            <a:srgbClr val="002060"/>
                          </a:solidFill>
                        </a:rPr>
                        <a:t>into</a:t>
                      </a:r>
                      <a:r>
                        <a:rPr lang="fr-FR" sz="1800" i="1" baseline="0" dirty="0" smtClean="0">
                          <a:solidFill>
                            <a:srgbClr val="002060"/>
                          </a:solidFill>
                        </a:rPr>
                        <a:t> euro</a:t>
                      </a:r>
                      <a:r>
                        <a:rPr lang="fr-FR" sz="1200" i="1" baseline="0" dirty="0" smtClean="0">
                          <a:solidFill>
                            <a:srgbClr val="002060"/>
                          </a:solidFill>
                        </a:rPr>
                        <a:t> http://ec.europa.eu/budget/contracts_grants/info_contracts/inforeuro/inforeuro_en.cfm</a:t>
                      </a:r>
                      <a:endParaRPr lang="fr-FR" sz="1200" b="0" i="1" dirty="0">
                        <a:solidFill>
                          <a:srgbClr val="002060"/>
                        </a:solidFill>
                      </a:endParaRPr>
                    </a:p>
                  </a:txBody>
                  <a:tcPr marL="91435" marR="91435" marT="45675" marB="45675"/>
                </a:tc>
                <a:extLst>
                  <a:ext uri="{0D108BD9-81ED-4DB2-BD59-A6C34878D82A}">
                    <a16:rowId xmlns:a16="http://schemas.microsoft.com/office/drawing/2014/main" val="10000"/>
                  </a:ext>
                </a:extLst>
              </a:tr>
            </a:tbl>
          </a:graphicData>
        </a:graphic>
      </p:graphicFrame>
      <p:cxnSp>
        <p:nvCxnSpPr>
          <p:cNvPr id="24" name="Connecteur droit 4"/>
          <p:cNvCxnSpPr/>
          <p:nvPr/>
        </p:nvCxnSpPr>
        <p:spPr>
          <a:xfrm>
            <a:off x="1783838" y="5876925"/>
            <a:ext cx="7667625" cy="0"/>
          </a:xfrm>
          <a:prstGeom prst="line">
            <a:avLst/>
          </a:prstGeom>
          <a:ln>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5" name="Footer Placeholder 24"/>
          <p:cNvSpPr>
            <a:spLocks noGrp="1"/>
          </p:cNvSpPr>
          <p:nvPr>
            <p:ph type="ftr" sz="quarter" idx="11"/>
          </p:nvPr>
        </p:nvSpPr>
        <p:spPr bwMode="auto">
          <a:xfrm>
            <a:off x="4115875"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smtClean="0">
                <a:solidFill>
                  <a:srgbClr val="898989"/>
                </a:solidFill>
              </a:rPr>
              <a:t>European Training Academy I www.eutraining.info I info@eutraining.info</a:t>
            </a:r>
          </a:p>
        </p:txBody>
      </p:sp>
    </p:spTree>
    <p:extLst>
      <p:ext uri="{BB962C8B-B14F-4D97-AF65-F5344CB8AC3E}">
        <p14:creationId xmlns:p14="http://schemas.microsoft.com/office/powerpoint/2010/main" val="163753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
        <p:nvSpPr>
          <p:cNvPr id="6" name="Titre 1"/>
          <p:cNvSpPr>
            <a:spLocks noGrp="1"/>
          </p:cNvSpPr>
          <p:nvPr>
            <p:ph type="title"/>
          </p:nvPr>
        </p:nvSpPr>
        <p:spPr>
          <a:xfrm>
            <a:off x="1448875" y="274638"/>
            <a:ext cx="8229600" cy="1143000"/>
          </a:xfrm>
        </p:spPr>
        <p:txBody>
          <a:bodyPr/>
          <a:lstStyle/>
          <a:p>
            <a:r>
              <a:rPr lang="fr-FR" altLang="en-US" smtClean="0">
                <a:ea typeface="ＭＳ Ｐゴシック" panose="020B0600070205080204" pitchFamily="34" charset="-128"/>
              </a:rPr>
              <a:t>=</a:t>
            </a:r>
          </a:p>
        </p:txBody>
      </p:sp>
      <p:sp>
        <p:nvSpPr>
          <p:cNvPr id="7" name="Titre 1"/>
          <p:cNvSpPr txBox="1">
            <a:spLocks/>
          </p:cNvSpPr>
          <p:nvPr/>
        </p:nvSpPr>
        <p:spPr>
          <a:xfrm>
            <a:off x="955163" y="-27384"/>
            <a:ext cx="9180512" cy="1143000"/>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sz="4000" spc="600" dirty="0" smtClean="0">
                <a:solidFill>
                  <a:srgbClr val="FFD13F"/>
                </a:solidFill>
                <a:ea typeface="Verdana" pitchFamily="34" charset="0"/>
                <a:cs typeface="Calibri" pitchFamily="34" charset="0"/>
              </a:rPr>
              <a:t>ERASMUS - Budget </a:t>
            </a:r>
            <a:r>
              <a:rPr lang="fr-FR" sz="4000" spc="600" dirty="0" err="1" smtClean="0">
                <a:solidFill>
                  <a:srgbClr val="FFD13F"/>
                </a:solidFill>
                <a:ea typeface="Verdana" pitchFamily="34" charset="0"/>
                <a:cs typeface="Calibri" pitchFamily="34" charset="0"/>
              </a:rPr>
              <a:t>calculation</a:t>
            </a:r>
            <a:r>
              <a:rPr lang="fr-FR" sz="4000" spc="600" dirty="0" smtClean="0">
                <a:solidFill>
                  <a:srgbClr val="FFD13F"/>
                </a:solidFill>
                <a:ea typeface="Verdana" pitchFamily="34" charset="0"/>
                <a:cs typeface="Calibri" pitchFamily="34" charset="0"/>
              </a:rPr>
              <a:t>-personnel </a:t>
            </a:r>
          </a:p>
        </p:txBody>
      </p:sp>
      <p:sp>
        <p:nvSpPr>
          <p:cNvPr id="25" name="Footer Placeholder 24"/>
          <p:cNvSpPr>
            <a:spLocks noGrp="1"/>
          </p:cNvSpPr>
          <p:nvPr>
            <p:ph type="ftr" sz="quarter" idx="11"/>
          </p:nvPr>
        </p:nvSpPr>
        <p:spPr bwMode="auto">
          <a:xfrm>
            <a:off x="4115875"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smtClean="0">
                <a:solidFill>
                  <a:srgbClr val="898989"/>
                </a:solidFill>
              </a:rPr>
              <a:t>European Training Academy I www.eutraining.info I info@eutraining.info</a:t>
            </a:r>
          </a:p>
        </p:txBody>
      </p:sp>
      <p:graphicFrame>
        <p:nvGraphicFramePr>
          <p:cNvPr id="26" name="Table 25"/>
          <p:cNvGraphicFramePr>
            <a:graphicFrameLocks noGrp="1"/>
          </p:cNvGraphicFramePr>
          <p:nvPr>
            <p:extLst/>
          </p:nvPr>
        </p:nvGraphicFramePr>
        <p:xfrm>
          <a:off x="560613" y="1287891"/>
          <a:ext cx="9575061" cy="5570109"/>
        </p:xfrm>
        <a:graphic>
          <a:graphicData uri="http://schemas.openxmlformats.org/drawingml/2006/table">
            <a:tbl>
              <a:tblPr firstRow="1" firstCol="1" bandRow="1">
                <a:tableStyleId>{5C22544A-7EE6-4342-B048-85BDC9FD1C3A}</a:tableStyleId>
              </a:tblPr>
              <a:tblGrid>
                <a:gridCol w="932458">
                  <a:extLst>
                    <a:ext uri="{9D8B030D-6E8A-4147-A177-3AD203B41FA5}">
                      <a16:colId xmlns:a16="http://schemas.microsoft.com/office/drawing/2014/main" val="20000"/>
                    </a:ext>
                  </a:extLst>
                </a:gridCol>
                <a:gridCol w="491524">
                  <a:extLst>
                    <a:ext uri="{9D8B030D-6E8A-4147-A177-3AD203B41FA5}">
                      <a16:colId xmlns:a16="http://schemas.microsoft.com/office/drawing/2014/main" val="20001"/>
                    </a:ext>
                  </a:extLst>
                </a:gridCol>
                <a:gridCol w="608579">
                  <a:extLst>
                    <a:ext uri="{9D8B030D-6E8A-4147-A177-3AD203B41FA5}">
                      <a16:colId xmlns:a16="http://schemas.microsoft.com/office/drawing/2014/main" val="20002"/>
                    </a:ext>
                  </a:extLst>
                </a:gridCol>
                <a:gridCol w="608579">
                  <a:extLst>
                    <a:ext uri="{9D8B030D-6E8A-4147-A177-3AD203B41FA5}">
                      <a16:colId xmlns:a16="http://schemas.microsoft.com/office/drawing/2014/main" val="20003"/>
                    </a:ext>
                  </a:extLst>
                </a:gridCol>
                <a:gridCol w="687667">
                  <a:extLst>
                    <a:ext uri="{9D8B030D-6E8A-4147-A177-3AD203B41FA5}">
                      <a16:colId xmlns:a16="http://schemas.microsoft.com/office/drawing/2014/main" val="20004"/>
                    </a:ext>
                  </a:extLst>
                </a:gridCol>
                <a:gridCol w="682580">
                  <a:extLst>
                    <a:ext uri="{9D8B030D-6E8A-4147-A177-3AD203B41FA5}">
                      <a16:colId xmlns:a16="http://schemas.microsoft.com/office/drawing/2014/main" val="20005"/>
                    </a:ext>
                  </a:extLst>
                </a:gridCol>
                <a:gridCol w="746975">
                  <a:extLst>
                    <a:ext uri="{9D8B030D-6E8A-4147-A177-3AD203B41FA5}">
                      <a16:colId xmlns:a16="http://schemas.microsoft.com/office/drawing/2014/main" val="20006"/>
                    </a:ext>
                  </a:extLst>
                </a:gridCol>
                <a:gridCol w="682580">
                  <a:extLst>
                    <a:ext uri="{9D8B030D-6E8A-4147-A177-3AD203B41FA5}">
                      <a16:colId xmlns:a16="http://schemas.microsoft.com/office/drawing/2014/main" val="20007"/>
                    </a:ext>
                  </a:extLst>
                </a:gridCol>
                <a:gridCol w="656822">
                  <a:extLst>
                    <a:ext uri="{9D8B030D-6E8A-4147-A177-3AD203B41FA5}">
                      <a16:colId xmlns:a16="http://schemas.microsoft.com/office/drawing/2014/main" val="20008"/>
                    </a:ext>
                  </a:extLst>
                </a:gridCol>
                <a:gridCol w="3477297">
                  <a:extLst>
                    <a:ext uri="{9D8B030D-6E8A-4147-A177-3AD203B41FA5}">
                      <a16:colId xmlns:a16="http://schemas.microsoft.com/office/drawing/2014/main" val="20009"/>
                    </a:ext>
                  </a:extLst>
                </a:gridCol>
              </a:tblGrid>
              <a:tr h="657174">
                <a:tc rowSpan="2">
                  <a:txBody>
                    <a:bodyPr/>
                    <a:lstStyle/>
                    <a:p>
                      <a:pPr marL="0" marR="0" algn="ctr">
                        <a:spcBef>
                          <a:spcPts val="0"/>
                        </a:spcBef>
                        <a:spcAft>
                          <a:spcPts val="0"/>
                        </a:spcAft>
                      </a:pPr>
                      <a:r>
                        <a:rPr lang="en-GB" sz="1100">
                          <a:effectLst/>
                        </a:rPr>
                        <a:t>Work Package</a:t>
                      </a:r>
                      <a:endParaRPr lang="en-US" sz="1100">
                        <a:effectLst/>
                      </a:endParaRPr>
                    </a:p>
                    <a:p>
                      <a:pPr marL="0" marR="0" algn="ctr">
                        <a:spcBef>
                          <a:spcPts val="0"/>
                        </a:spcBef>
                        <a:spcAft>
                          <a:spcPts val="0"/>
                        </a:spcAft>
                      </a:pPr>
                      <a:r>
                        <a:rPr lang="en-GB" sz="1100">
                          <a:effectLst/>
                        </a:rPr>
                        <a:t>Ref.nr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rowSpan="2">
                  <a:txBody>
                    <a:bodyPr/>
                    <a:lstStyle/>
                    <a:p>
                      <a:pPr marL="0" marR="0" algn="ctr">
                        <a:spcBef>
                          <a:spcPts val="0"/>
                        </a:spcBef>
                        <a:spcAft>
                          <a:spcPts val="0"/>
                        </a:spcAft>
                      </a:pPr>
                      <a:r>
                        <a:rPr lang="en-GB" sz="1100">
                          <a:effectLst/>
                        </a:rPr>
                        <a:t>Partner</a:t>
                      </a:r>
                      <a:endParaRPr lang="en-US" sz="1100">
                        <a:effectLst/>
                      </a:endParaRPr>
                    </a:p>
                    <a:p>
                      <a:pPr marL="0" marR="0" algn="ctr">
                        <a:spcBef>
                          <a:spcPts val="0"/>
                        </a:spcBef>
                        <a:spcAft>
                          <a:spcPts val="0"/>
                        </a:spcAft>
                      </a:pPr>
                      <a:r>
                        <a:rPr lang="en-GB" sz="1100">
                          <a:effectLst/>
                        </a:rPr>
                        <a:t>nr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rowSpan="2">
                  <a:txBody>
                    <a:bodyPr/>
                    <a:lstStyle/>
                    <a:p>
                      <a:pPr marL="0" marR="0" algn="ctr">
                        <a:spcBef>
                          <a:spcPts val="0"/>
                        </a:spcBef>
                        <a:spcAft>
                          <a:spcPts val="0"/>
                        </a:spcAft>
                      </a:pPr>
                      <a:r>
                        <a:rPr lang="en-GB" sz="1100">
                          <a:effectLst/>
                        </a:rPr>
                        <a:t>Partner acronym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rowSpan="2">
                  <a:txBody>
                    <a:bodyPr/>
                    <a:lstStyle/>
                    <a:p>
                      <a:pPr marL="0" marR="0" algn="ctr">
                        <a:spcBef>
                          <a:spcPts val="0"/>
                        </a:spcBef>
                        <a:spcAft>
                          <a:spcPts val="0"/>
                        </a:spcAft>
                      </a:pPr>
                      <a:r>
                        <a:rPr lang="en-GB" sz="1100">
                          <a:effectLst/>
                        </a:rPr>
                        <a:t>Country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gridSpan="5">
                  <a:txBody>
                    <a:bodyPr/>
                    <a:lstStyle/>
                    <a:p>
                      <a:pPr marL="0" marR="0" algn="ctr">
                        <a:spcBef>
                          <a:spcPts val="0"/>
                        </a:spcBef>
                        <a:spcAft>
                          <a:spcPts val="0"/>
                        </a:spcAft>
                      </a:pPr>
                      <a:r>
                        <a:rPr lang="en-GB" sz="1100">
                          <a:effectLst/>
                        </a:rPr>
                        <a:t>Number of staff days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pPr>
                      <a:r>
                        <a:rPr lang="en-GB" sz="1100">
                          <a:effectLst/>
                        </a:rPr>
                        <a:t>Role and tasks in the work package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0"/>
                  </a:ext>
                </a:extLst>
              </a:tr>
              <a:tr h="53630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GB" sz="1100">
                          <a:effectLst/>
                        </a:rPr>
                        <a:t>Category</a:t>
                      </a:r>
                      <a:endParaRPr lang="en-US" sz="1100">
                        <a:effectLst/>
                      </a:endParaRPr>
                    </a:p>
                    <a:p>
                      <a:pPr marL="0" marR="0" algn="ctr">
                        <a:spcBef>
                          <a:spcPts val="0"/>
                        </a:spcBef>
                        <a:spcAft>
                          <a:spcPts val="0"/>
                        </a:spcAft>
                      </a:pPr>
                      <a:r>
                        <a:rPr lang="en-GB" sz="1100">
                          <a:effectLst/>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Category</a:t>
                      </a:r>
                      <a:endParaRPr lang="en-US" sz="1100">
                        <a:effectLst/>
                      </a:endParaRPr>
                    </a:p>
                    <a:p>
                      <a:pPr marL="0" marR="0" algn="ctr">
                        <a:spcBef>
                          <a:spcPts val="0"/>
                        </a:spcBef>
                        <a:spcAft>
                          <a:spcPts val="0"/>
                        </a:spcAft>
                      </a:pPr>
                      <a:r>
                        <a:rPr lang="en-GB" sz="11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Category</a:t>
                      </a:r>
                      <a:endParaRPr lang="en-US" sz="1100">
                        <a:effectLst/>
                      </a:endParaRPr>
                    </a:p>
                    <a:p>
                      <a:pPr marL="0" marR="0" algn="ctr">
                        <a:spcBef>
                          <a:spcPts val="0"/>
                        </a:spcBef>
                        <a:spcAft>
                          <a:spcPts val="0"/>
                        </a:spcAft>
                      </a:pPr>
                      <a:r>
                        <a:rPr lang="en-GB" sz="1100">
                          <a:effectLst/>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Category</a:t>
                      </a:r>
                      <a:endParaRPr lang="en-US" sz="1100">
                        <a:effectLst/>
                      </a:endParaRPr>
                    </a:p>
                    <a:p>
                      <a:pPr marL="0" marR="0" algn="ctr">
                        <a:spcBef>
                          <a:spcPts val="0"/>
                        </a:spcBef>
                        <a:spcAft>
                          <a:spcPts val="0"/>
                        </a:spcAft>
                      </a:pPr>
                      <a:r>
                        <a:rPr lang="en-GB" sz="1100">
                          <a:effectLst/>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Total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vMerge="1">
                  <a:txBody>
                    <a:bodyPr/>
                    <a:lstStyle/>
                    <a:p>
                      <a:endParaRPr lang="en-US"/>
                    </a:p>
                  </a:txBody>
                  <a:tcPr/>
                </a:tc>
                <a:extLst>
                  <a:ext uri="{0D108BD9-81ED-4DB2-BD59-A6C34878D82A}">
                    <a16:rowId xmlns:a16="http://schemas.microsoft.com/office/drawing/2014/main" val="10001"/>
                  </a:ext>
                </a:extLst>
              </a:tr>
              <a:tr h="333642">
                <a:tc rowSpan="14">
                  <a:txBody>
                    <a:bodyPr/>
                    <a:lstStyle/>
                    <a:p>
                      <a:pPr marL="0" marR="0" algn="ctr">
                        <a:spcBef>
                          <a:spcPts val="0"/>
                        </a:spcBef>
                        <a:spcAft>
                          <a:spcPts val="0"/>
                        </a:spcAft>
                      </a:pPr>
                      <a:r>
                        <a:rPr lang="en-GB" sz="1100">
                          <a:effectLst/>
                        </a:rPr>
                        <a:t>PREPARATION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UKG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1.1, 1.2, 1.3, 1.4,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2"/>
                  </a:ext>
                </a:extLst>
              </a:tr>
              <a:tr h="357534">
                <a:tc vMerge="1">
                  <a:txBody>
                    <a:bodyPr/>
                    <a:lstStyle/>
                    <a:p>
                      <a:endParaRPr lang="en-US"/>
                    </a:p>
                  </a:txBody>
                  <a:tcPr/>
                </a:tc>
                <a:tc>
                  <a:txBody>
                    <a:bodyPr/>
                    <a:lstStyle/>
                    <a:p>
                      <a:pPr marL="0" marR="0">
                        <a:spcBef>
                          <a:spcPts val="0"/>
                        </a:spcBef>
                        <a:spcAft>
                          <a:spcPts val="0"/>
                        </a:spcAft>
                      </a:pPr>
                      <a:r>
                        <a:rPr lang="en-GB" sz="1100">
                          <a:effectLst/>
                        </a:rPr>
                        <a:t>P2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UBG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Task leader of act. 1.4,  Participation in activities: 1.1, 1.2, 1.3, 1.4,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3"/>
                  </a:ext>
                </a:extLst>
              </a:tr>
              <a:tr h="333642">
                <a:tc vMerge="1">
                  <a:txBody>
                    <a:bodyPr/>
                    <a:lstStyle/>
                    <a:p>
                      <a:endParaRPr lang="en-US"/>
                    </a:p>
                  </a:txBody>
                  <a:tcPr/>
                </a:tc>
                <a:tc>
                  <a:txBody>
                    <a:bodyPr/>
                    <a:lstStyle/>
                    <a:p>
                      <a:pPr marL="0" marR="0">
                        <a:spcBef>
                          <a:spcPts val="0"/>
                        </a:spcBef>
                        <a:spcAft>
                          <a:spcPts val="0"/>
                        </a:spcAft>
                      </a:pPr>
                      <a:r>
                        <a:rPr lang="en-GB" sz="1100">
                          <a:effectLst/>
                        </a:rPr>
                        <a:t>P3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UNS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1.1, 1.2, 1.3, 1.4,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4"/>
                  </a:ext>
                </a:extLst>
              </a:tr>
              <a:tr h="333642">
                <a:tc vMerge="1">
                  <a:txBody>
                    <a:bodyPr/>
                    <a:lstStyle/>
                    <a:p>
                      <a:endParaRPr lang="en-US"/>
                    </a:p>
                  </a:txBody>
                  <a:tcPr/>
                </a:tc>
                <a:tc>
                  <a:txBody>
                    <a:bodyPr/>
                    <a:lstStyle/>
                    <a:p>
                      <a:pPr marL="0" marR="0">
                        <a:spcBef>
                          <a:spcPts val="0"/>
                        </a:spcBef>
                        <a:spcAft>
                          <a:spcPts val="0"/>
                        </a:spcAft>
                      </a:pPr>
                      <a:r>
                        <a:rPr lang="en-GB" sz="1100">
                          <a:effectLst/>
                        </a:rPr>
                        <a:t>P4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UNI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1.1, 1.2, 1.3, 1.4,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5"/>
                  </a:ext>
                </a:extLst>
              </a:tr>
              <a:tr h="640198">
                <a:tc vMerge="1">
                  <a:txBody>
                    <a:bodyPr/>
                    <a:lstStyle/>
                    <a:p>
                      <a:endParaRPr lang="en-US"/>
                    </a:p>
                  </a:txBody>
                  <a:tcPr/>
                </a:tc>
                <a:tc>
                  <a:txBody>
                    <a:bodyPr/>
                    <a:lstStyle/>
                    <a:p>
                      <a:pPr marL="0" marR="0">
                        <a:spcBef>
                          <a:spcPts val="0"/>
                        </a:spcBef>
                        <a:spcAft>
                          <a:spcPts val="0"/>
                        </a:spcAft>
                      </a:pPr>
                      <a:r>
                        <a:rPr lang="en-GB" sz="1100">
                          <a:effectLst/>
                        </a:rPr>
                        <a:t>P5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SUNP</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35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WP1 leader, Participation in activities: 1.1, 1.2, 1.3, 1.4,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6"/>
                  </a:ext>
                </a:extLst>
              </a:tr>
              <a:tr h="178767">
                <a:tc vMerge="1">
                  <a:txBody>
                    <a:bodyPr/>
                    <a:lstStyle/>
                    <a:p>
                      <a:endParaRPr lang="en-US"/>
                    </a:p>
                  </a:txBody>
                  <a:tcPr/>
                </a:tc>
                <a:tc>
                  <a:txBody>
                    <a:bodyPr/>
                    <a:lstStyle/>
                    <a:p>
                      <a:pPr marL="0" marR="0">
                        <a:spcBef>
                          <a:spcPts val="0"/>
                        </a:spcBef>
                        <a:spcAft>
                          <a:spcPts val="0"/>
                        </a:spcAft>
                      </a:pPr>
                      <a:r>
                        <a:rPr lang="en-GB" sz="1100">
                          <a:effectLst/>
                        </a:rPr>
                        <a:t>P6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TCAS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1.1, 1.2, 1.3, 1.4,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7"/>
                  </a:ext>
                </a:extLst>
              </a:tr>
              <a:tr h="536301">
                <a:tc vMerge="1">
                  <a:txBody>
                    <a:bodyPr/>
                    <a:lstStyle/>
                    <a:p>
                      <a:endParaRPr lang="en-US"/>
                    </a:p>
                  </a:txBody>
                  <a:tcPr/>
                </a:tc>
                <a:tc>
                  <a:txBody>
                    <a:bodyPr/>
                    <a:lstStyle/>
                    <a:p>
                      <a:pPr marL="0" marR="0">
                        <a:spcBef>
                          <a:spcPts val="0"/>
                        </a:spcBef>
                        <a:spcAft>
                          <a:spcPts val="0"/>
                        </a:spcAft>
                      </a:pPr>
                      <a:r>
                        <a:rPr lang="en-GB" sz="1100">
                          <a:effectLst/>
                        </a:rPr>
                        <a:t>P7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UoB</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United Kingdom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1.1, 1.2,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8"/>
                  </a:ext>
                </a:extLst>
              </a:tr>
              <a:tr h="189568">
                <a:tc vMerge="1">
                  <a:txBody>
                    <a:bodyPr/>
                    <a:lstStyle/>
                    <a:p>
                      <a:endParaRPr lang="en-US"/>
                    </a:p>
                  </a:txBody>
                  <a:tcPr/>
                </a:tc>
                <a:tc>
                  <a:txBody>
                    <a:bodyPr/>
                    <a:lstStyle/>
                    <a:p>
                      <a:pPr marL="0" marR="0">
                        <a:spcBef>
                          <a:spcPts val="0"/>
                        </a:spcBef>
                        <a:spcAft>
                          <a:spcPts val="0"/>
                        </a:spcAft>
                      </a:pPr>
                      <a:r>
                        <a:rPr lang="en-GB" sz="1100">
                          <a:effectLst/>
                        </a:rPr>
                        <a:t>P8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DUK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Austria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1.1, 1.2,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09"/>
                  </a:ext>
                </a:extLst>
              </a:tr>
              <a:tr h="357534">
                <a:tc vMerge="1">
                  <a:txBody>
                    <a:bodyPr/>
                    <a:lstStyle/>
                    <a:p>
                      <a:endParaRPr lang="en-US"/>
                    </a:p>
                  </a:txBody>
                  <a:tcPr/>
                </a:tc>
                <a:tc>
                  <a:txBody>
                    <a:bodyPr/>
                    <a:lstStyle/>
                    <a:p>
                      <a:pPr marL="0" marR="0">
                        <a:spcBef>
                          <a:spcPts val="0"/>
                        </a:spcBef>
                        <a:spcAft>
                          <a:spcPts val="0"/>
                        </a:spcAft>
                      </a:pPr>
                      <a:r>
                        <a:rPr lang="en-GB" sz="1100">
                          <a:effectLst/>
                        </a:rPr>
                        <a:t>P9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IST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Portugal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33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Task leader of act. 1.1, Participation in activities: 1.1, 1.2, 1.5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10"/>
                  </a:ext>
                </a:extLst>
              </a:tr>
              <a:tr h="357534">
                <a:tc vMerge="1">
                  <a:txBody>
                    <a:bodyPr/>
                    <a:lstStyle/>
                    <a:p>
                      <a:endParaRPr lang="en-US"/>
                    </a:p>
                  </a:txBody>
                  <a:tcPr/>
                </a:tc>
                <a:tc>
                  <a:txBody>
                    <a:bodyPr/>
                    <a:lstStyle/>
                    <a:p>
                      <a:pPr marL="0" marR="0">
                        <a:spcBef>
                          <a:spcPts val="0"/>
                        </a:spcBef>
                        <a:spcAft>
                          <a:spcPts val="0"/>
                        </a:spcAft>
                      </a:pPr>
                      <a:r>
                        <a:rPr lang="en-GB" sz="1100">
                          <a:effectLst/>
                        </a:rPr>
                        <a:t>P10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MEST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30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Task leader of act. 1.3, Participation in activities: 1.1, 1.2, 1.3,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11"/>
                  </a:ext>
                </a:extLst>
              </a:tr>
              <a:tr h="189568">
                <a:tc vMerge="1">
                  <a:txBody>
                    <a:bodyPr/>
                    <a:lstStyle/>
                    <a:p>
                      <a:endParaRPr lang="en-US"/>
                    </a:p>
                  </a:txBody>
                  <a:tcPr/>
                </a:tc>
                <a:tc>
                  <a:txBody>
                    <a:bodyPr/>
                    <a:lstStyle/>
                    <a:p>
                      <a:pPr marL="0" marR="0">
                        <a:spcBef>
                          <a:spcPts val="0"/>
                        </a:spcBef>
                        <a:spcAft>
                          <a:spcPts val="0"/>
                        </a:spcAft>
                      </a:pPr>
                      <a:r>
                        <a:rPr lang="en-GB" sz="1100">
                          <a:effectLst/>
                        </a:rPr>
                        <a:t>P11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IPOS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1.2, 1.3,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12"/>
                  </a:ext>
                </a:extLst>
              </a:tr>
              <a:tr h="189568">
                <a:tc vMerge="1">
                  <a:txBody>
                    <a:bodyPr/>
                    <a:lstStyle/>
                    <a:p>
                      <a:endParaRPr lang="en-US"/>
                    </a:p>
                  </a:txBody>
                  <a:tcPr/>
                </a:tc>
                <a:tc>
                  <a:txBody>
                    <a:bodyPr/>
                    <a:lstStyle/>
                    <a:p>
                      <a:pPr marL="0" marR="0">
                        <a:spcBef>
                          <a:spcPts val="0"/>
                        </a:spcBef>
                        <a:spcAft>
                          <a:spcPts val="0"/>
                        </a:spcAft>
                      </a:pPr>
                      <a:r>
                        <a:rPr lang="en-GB" sz="1100">
                          <a:effectLst/>
                        </a:rPr>
                        <a:t>P12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BICKG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13"/>
                  </a:ext>
                </a:extLst>
              </a:tr>
              <a:tr h="189568">
                <a:tc vMerge="1">
                  <a:txBody>
                    <a:bodyPr/>
                    <a:lstStyle/>
                    <a:p>
                      <a:endParaRPr lang="en-US"/>
                    </a:p>
                  </a:txBody>
                  <a:tcPr/>
                </a:tc>
                <a:tc>
                  <a:txBody>
                    <a:bodyPr/>
                    <a:lstStyle/>
                    <a:p>
                      <a:pPr marL="0" marR="0">
                        <a:spcBef>
                          <a:spcPts val="0"/>
                        </a:spcBef>
                        <a:spcAft>
                          <a:spcPts val="0"/>
                        </a:spcAft>
                      </a:pPr>
                      <a:r>
                        <a:rPr lang="en-GB" sz="1100">
                          <a:effectLst/>
                        </a:rPr>
                        <a:t>P13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BITF</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a:effectLst/>
                        </a:rPr>
                        <a:t>Participation in activities: 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14"/>
                  </a:ext>
                </a:extLst>
              </a:tr>
              <a:tr h="189568">
                <a:tc vMerge="1">
                  <a:txBody>
                    <a:bodyPr/>
                    <a:lstStyle/>
                    <a:p>
                      <a:endParaRPr lang="en-US"/>
                    </a:p>
                  </a:txBody>
                  <a:tcPr/>
                </a:tc>
                <a:tc>
                  <a:txBody>
                    <a:bodyPr/>
                    <a:lstStyle/>
                    <a:p>
                      <a:pPr marL="0" marR="0">
                        <a:spcBef>
                          <a:spcPts val="0"/>
                        </a:spcBef>
                        <a:spcAft>
                          <a:spcPts val="0"/>
                        </a:spcAft>
                      </a:pPr>
                      <a:r>
                        <a:rPr lang="en-GB" sz="1100">
                          <a:effectLst/>
                        </a:rPr>
                        <a:t>P14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tc>
                <a:tc>
                  <a:txBody>
                    <a:bodyPr/>
                    <a:lstStyle/>
                    <a:p>
                      <a:pPr marL="0" marR="0" algn="ctr">
                        <a:spcBef>
                          <a:spcPts val="0"/>
                        </a:spcBef>
                        <a:spcAft>
                          <a:spcPts val="0"/>
                        </a:spcAft>
                      </a:pPr>
                      <a:r>
                        <a:rPr lang="en-GB" sz="1100">
                          <a:effectLst/>
                        </a:rPr>
                        <a:t>BINS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ctr">
                        <a:spcBef>
                          <a:spcPts val="0"/>
                        </a:spcBef>
                        <a:spcAft>
                          <a:spcPts val="0"/>
                        </a:spcAft>
                      </a:pPr>
                      <a:r>
                        <a:rPr lang="en-GB" sz="1100">
                          <a:effectLst/>
                        </a:rPr>
                        <a:t>Serbia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lgn="r">
                        <a:spcBef>
                          <a:spcPts val="0"/>
                        </a:spcBef>
                        <a:spcAft>
                          <a:spcPts val="0"/>
                        </a:spcAft>
                      </a:pPr>
                      <a:r>
                        <a:rPr lang="en-GB" sz="11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tc>
                  <a:txBody>
                    <a:bodyPr/>
                    <a:lstStyle/>
                    <a:p>
                      <a:pPr marL="0" marR="0">
                        <a:spcBef>
                          <a:spcPts val="0"/>
                        </a:spcBef>
                        <a:spcAft>
                          <a:spcPts val="0"/>
                        </a:spcAft>
                      </a:pPr>
                      <a:r>
                        <a:rPr lang="en-GB" sz="1100" dirty="0">
                          <a:effectLst/>
                        </a:rPr>
                        <a:t>Participation in activities: 1.5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8481" marR="58481"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67634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36249" y="204788"/>
            <a:ext cx="8229600" cy="703263"/>
          </a:xfrm>
        </p:spPr>
        <p:txBody>
          <a:bodyPr/>
          <a:lstStyle/>
          <a:p>
            <a:r>
              <a:rPr lang="en-GB" sz="4000" dirty="0" smtClean="0"/>
              <a:t>From idea to project proposal</a:t>
            </a:r>
            <a:endParaRPr lang="sr-Latn-CS" sz="4000" dirty="0"/>
          </a:p>
        </p:txBody>
      </p:sp>
      <p:pic>
        <p:nvPicPr>
          <p:cNvPr id="2345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24" y="1314537"/>
            <a:ext cx="5575108" cy="1608838"/>
          </a:xfrm>
          <a:prstGeom prst="rect">
            <a:avLst/>
          </a:prstGeom>
          <a:noFill/>
          <a:extLst>
            <a:ext uri="{909E8E84-426E-40DD-AFC4-6F175D3DCCD1}">
              <a14:hiddenFill xmlns:a14="http://schemas.microsoft.com/office/drawing/2010/main">
                <a:solidFill>
                  <a:srgbClr val="FFFFFF"/>
                </a:solidFill>
              </a14:hiddenFill>
            </a:ext>
          </a:extLst>
        </p:spPr>
      </p:pic>
      <p:pic>
        <p:nvPicPr>
          <p:cNvPr id="2345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089" y="849110"/>
            <a:ext cx="486410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2345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24" y="3775999"/>
            <a:ext cx="9468037" cy="266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5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
        <p:nvSpPr>
          <p:cNvPr id="6" name="Titre 1"/>
          <p:cNvSpPr>
            <a:spLocks noGrp="1"/>
          </p:cNvSpPr>
          <p:nvPr>
            <p:ph type="title"/>
          </p:nvPr>
        </p:nvSpPr>
        <p:spPr>
          <a:xfrm>
            <a:off x="1448875" y="274638"/>
            <a:ext cx="8229600" cy="1143000"/>
          </a:xfrm>
        </p:spPr>
        <p:txBody>
          <a:bodyPr/>
          <a:lstStyle/>
          <a:p>
            <a:r>
              <a:rPr lang="fr-FR" altLang="en-US" smtClean="0">
                <a:ea typeface="ＭＳ Ｐゴシック" panose="020B0600070205080204" pitchFamily="34" charset="-128"/>
              </a:rPr>
              <a:t>=</a:t>
            </a:r>
          </a:p>
        </p:txBody>
      </p:sp>
      <p:sp>
        <p:nvSpPr>
          <p:cNvPr id="7" name="Titre 1"/>
          <p:cNvSpPr txBox="1">
            <a:spLocks/>
          </p:cNvSpPr>
          <p:nvPr/>
        </p:nvSpPr>
        <p:spPr>
          <a:xfrm>
            <a:off x="955163" y="-27384"/>
            <a:ext cx="9180512" cy="1143000"/>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sz="4000" spc="600" dirty="0" smtClean="0">
                <a:solidFill>
                  <a:srgbClr val="FFD13F"/>
                </a:solidFill>
                <a:ea typeface="Verdana" pitchFamily="34" charset="0"/>
                <a:cs typeface="Calibri" pitchFamily="34" charset="0"/>
              </a:rPr>
              <a:t>ERASMUS - Budget </a:t>
            </a:r>
            <a:r>
              <a:rPr lang="fr-FR" sz="4000" spc="600" dirty="0" err="1" smtClean="0">
                <a:solidFill>
                  <a:srgbClr val="FFD13F"/>
                </a:solidFill>
                <a:ea typeface="Verdana" pitchFamily="34" charset="0"/>
                <a:cs typeface="Calibri" pitchFamily="34" charset="0"/>
              </a:rPr>
              <a:t>calculation</a:t>
            </a:r>
            <a:r>
              <a:rPr lang="fr-FR" sz="4000" spc="600" dirty="0" smtClean="0">
                <a:solidFill>
                  <a:srgbClr val="FFD13F"/>
                </a:solidFill>
                <a:ea typeface="Verdana" pitchFamily="34" charset="0"/>
                <a:cs typeface="Calibri" pitchFamily="34" charset="0"/>
              </a:rPr>
              <a:t>-personnel </a:t>
            </a:r>
          </a:p>
        </p:txBody>
      </p:sp>
      <p:sp>
        <p:nvSpPr>
          <p:cNvPr id="25" name="Footer Placeholder 24"/>
          <p:cNvSpPr>
            <a:spLocks noGrp="1"/>
          </p:cNvSpPr>
          <p:nvPr>
            <p:ph type="ftr" sz="quarter" idx="11"/>
          </p:nvPr>
        </p:nvSpPr>
        <p:spPr bwMode="auto">
          <a:xfrm>
            <a:off x="4115875"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smtClean="0">
                <a:solidFill>
                  <a:srgbClr val="898989"/>
                </a:solidFill>
              </a:rPr>
              <a:t>European Training Academy I www.eutraining.info I info@eutraining.info</a:t>
            </a:r>
          </a:p>
        </p:txBody>
      </p:sp>
      <p:pic>
        <p:nvPicPr>
          <p:cNvPr id="8" name="Picture 7"/>
          <p:cNvPicPr>
            <a:picLocks noChangeAspect="1"/>
          </p:cNvPicPr>
          <p:nvPr/>
        </p:nvPicPr>
        <p:blipFill>
          <a:blip r:embed="rId3"/>
          <a:stretch>
            <a:fillRect/>
          </a:stretch>
        </p:blipFill>
        <p:spPr>
          <a:xfrm>
            <a:off x="260659" y="1478987"/>
            <a:ext cx="9875016" cy="4897750"/>
          </a:xfrm>
          <a:prstGeom prst="rect">
            <a:avLst/>
          </a:prstGeom>
        </p:spPr>
      </p:pic>
    </p:spTree>
    <p:extLst>
      <p:ext uri="{BB962C8B-B14F-4D97-AF65-F5344CB8AC3E}">
        <p14:creationId xmlns:p14="http://schemas.microsoft.com/office/powerpoint/2010/main" val="2347979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258931" y="258487"/>
            <a:ext cx="11545142" cy="5676007"/>
          </a:xfrm>
        </p:spPr>
        <p:txBody>
          <a:bodyPr>
            <a:normAutofit fontScale="85000" lnSpcReduction="10000"/>
          </a:bodyPr>
          <a:lstStyle/>
          <a:p>
            <a:pPr marL="0" indent="0" algn="just">
              <a:lnSpc>
                <a:spcPct val="100000"/>
              </a:lnSpc>
              <a:buNone/>
            </a:pPr>
            <a:r>
              <a:rPr lang="en-US" sz="3200" b="1" dirty="0"/>
              <a:t>SUBCONTRACTING </a:t>
            </a:r>
          </a:p>
          <a:p>
            <a:pPr algn="just">
              <a:lnSpc>
                <a:spcPct val="100000"/>
              </a:lnSpc>
              <a:buFont typeface="Wingdings" panose="05000000000000000000" pitchFamily="2" charset="2"/>
              <a:buChar char="§"/>
            </a:pPr>
            <a:r>
              <a:rPr lang="en-US" sz="2500" dirty="0"/>
              <a:t>Based on ‘business conditions’ (subcontractor charges</a:t>
            </a:r>
            <a:r>
              <a:rPr lang="tr-TR" sz="2500" dirty="0"/>
              <a:t> </a:t>
            </a:r>
            <a:r>
              <a:rPr lang="en-US" sz="2500" dirty="0"/>
              <a:t>a price, which usually includes profit)</a:t>
            </a:r>
          </a:p>
          <a:p>
            <a:pPr algn="just">
              <a:lnSpc>
                <a:spcPct val="100000"/>
              </a:lnSpc>
              <a:buFont typeface="Wingdings" panose="05000000000000000000" pitchFamily="2" charset="2"/>
              <a:buChar char="§"/>
            </a:pPr>
            <a:r>
              <a:rPr lang="en-US" sz="2500" dirty="0"/>
              <a:t>The beneficiaries must base their subcontracts on the</a:t>
            </a:r>
            <a:r>
              <a:rPr lang="tr-TR" sz="2500" dirty="0"/>
              <a:t> </a:t>
            </a:r>
            <a:r>
              <a:rPr lang="en-US" sz="2500" dirty="0"/>
              <a:t>‘</a:t>
            </a:r>
            <a:r>
              <a:rPr lang="en-US" sz="2500" u="sng" dirty="0"/>
              <a:t>best value for money</a:t>
            </a:r>
            <a:r>
              <a:rPr lang="en-US" sz="2500" dirty="0"/>
              <a:t>’ – </a:t>
            </a:r>
            <a:r>
              <a:rPr lang="en-US" sz="2500" u="sng" dirty="0"/>
              <a:t>competitive selection</a:t>
            </a:r>
            <a:r>
              <a:rPr lang="tr-TR" sz="2500" u="sng" dirty="0"/>
              <a:t> </a:t>
            </a:r>
            <a:r>
              <a:rPr lang="en-US" sz="2500" u="sng" dirty="0"/>
              <a:t>procedures</a:t>
            </a:r>
            <a:r>
              <a:rPr lang="en-US" sz="2500" dirty="0"/>
              <a:t> – </a:t>
            </a:r>
            <a:r>
              <a:rPr lang="en-US" sz="2500" u="sng" dirty="0"/>
              <a:t>requesting several offers</a:t>
            </a:r>
            <a:r>
              <a:rPr lang="en-US" sz="2500" dirty="0"/>
              <a:t>)</a:t>
            </a:r>
            <a:endParaRPr lang="tr-TR" sz="2500" dirty="0"/>
          </a:p>
          <a:p>
            <a:pPr algn="just">
              <a:lnSpc>
                <a:spcPct val="100000"/>
              </a:lnSpc>
              <a:buFont typeface="Wingdings" panose="05000000000000000000" pitchFamily="2" charset="2"/>
              <a:buChar char="§"/>
            </a:pPr>
            <a:r>
              <a:rPr lang="en-US" sz="2500" dirty="0"/>
              <a:t>Only </a:t>
            </a:r>
            <a:r>
              <a:rPr lang="en-US" sz="2500" u="sng" dirty="0"/>
              <a:t>limited part of the action </a:t>
            </a:r>
            <a:r>
              <a:rPr lang="en-US" sz="2500" dirty="0"/>
              <a:t>may be subcontracted</a:t>
            </a:r>
            <a:endParaRPr lang="tr-TR" sz="2500" dirty="0"/>
          </a:p>
          <a:p>
            <a:pPr algn="just">
              <a:lnSpc>
                <a:spcPct val="100000"/>
              </a:lnSpc>
              <a:buFont typeface="Wingdings" panose="05000000000000000000" pitchFamily="2" charset="2"/>
              <a:buChar char="§"/>
            </a:pPr>
            <a:r>
              <a:rPr lang="en-US" sz="2500" dirty="0"/>
              <a:t>The majority of the work done by the subcontractor(s) must be located in the EU MS or AC</a:t>
            </a:r>
            <a:endParaRPr lang="tr-TR" sz="2500" dirty="0"/>
          </a:p>
          <a:p>
            <a:pPr algn="just">
              <a:lnSpc>
                <a:spcPct val="100000"/>
              </a:lnSpc>
              <a:buFont typeface="Wingdings" panose="05000000000000000000" pitchFamily="2" charset="2"/>
              <a:buChar char="§"/>
            </a:pPr>
            <a:r>
              <a:rPr lang="en-US" sz="2500" dirty="0"/>
              <a:t>Subcontracting </a:t>
            </a:r>
            <a:r>
              <a:rPr lang="en-US" sz="2500" u="sng" dirty="0"/>
              <a:t>may not cover core tasks of the </a:t>
            </a:r>
            <a:r>
              <a:rPr lang="en-US" sz="2500" u="sng" dirty="0" smtClean="0"/>
              <a:t>action</a:t>
            </a:r>
            <a:endParaRPr lang="en-US" sz="2500" u="sng" dirty="0"/>
          </a:p>
          <a:p>
            <a:pPr algn="just">
              <a:lnSpc>
                <a:spcPct val="100000"/>
              </a:lnSpc>
              <a:buFont typeface="Wingdings" panose="05000000000000000000" pitchFamily="2" charset="2"/>
              <a:buChar char="§"/>
            </a:pPr>
            <a:r>
              <a:rPr lang="en-US" sz="2500" dirty="0"/>
              <a:t>Recourse to the award of subcontracts </a:t>
            </a:r>
            <a:r>
              <a:rPr lang="en-US" sz="2500" u="sng" dirty="0"/>
              <a:t>must be justified </a:t>
            </a:r>
            <a:r>
              <a:rPr lang="en-US" sz="2500" dirty="0"/>
              <a:t>in relation to the nature of the action and what is necessary for its implementation; </a:t>
            </a:r>
            <a:endParaRPr lang="en-US" sz="2500" dirty="0" smtClean="0"/>
          </a:p>
          <a:p>
            <a:pPr algn="just">
              <a:lnSpc>
                <a:spcPct val="100000"/>
              </a:lnSpc>
              <a:buFont typeface="Wingdings" panose="05000000000000000000" pitchFamily="2" charset="2"/>
              <a:buChar char="§"/>
            </a:pPr>
            <a:r>
              <a:rPr lang="en-US" sz="2500" dirty="0" smtClean="0"/>
              <a:t>The </a:t>
            </a:r>
            <a:r>
              <a:rPr lang="en-US" sz="2500" dirty="0"/>
              <a:t>tasks to be subcontracted </a:t>
            </a:r>
            <a:r>
              <a:rPr lang="en-US" sz="2500" u="sng" dirty="0"/>
              <a:t>must be set out in the description of the action </a:t>
            </a:r>
            <a:r>
              <a:rPr lang="en-US" sz="2500" dirty="0"/>
              <a:t>and the corresponding </a:t>
            </a:r>
            <a:r>
              <a:rPr lang="en-US" sz="2500" u="sng" dirty="0"/>
              <a:t>estimated costs </a:t>
            </a:r>
            <a:r>
              <a:rPr lang="en-US" sz="2500" dirty="0"/>
              <a:t>must be set out in detail in the budget </a:t>
            </a:r>
            <a:r>
              <a:rPr lang="en-US" sz="2500" dirty="0" smtClean="0"/>
              <a:t>estimate</a:t>
            </a:r>
            <a:endParaRPr lang="en-US" sz="2500" dirty="0"/>
          </a:p>
          <a:p>
            <a:pPr algn="just">
              <a:lnSpc>
                <a:spcPct val="100000"/>
              </a:lnSpc>
              <a:buFont typeface="Wingdings" panose="05000000000000000000" pitchFamily="2" charset="2"/>
              <a:buChar char="§"/>
            </a:pPr>
            <a:r>
              <a:rPr lang="en-US" sz="2500" dirty="0"/>
              <a:t>Concern implementation of project tasks described in Annex 1 and Annex 2</a:t>
            </a:r>
            <a:r>
              <a:rPr lang="tr-TR" sz="2500" dirty="0"/>
              <a:t> </a:t>
            </a:r>
            <a:r>
              <a:rPr lang="tr-TR" sz="2500" dirty="0" err="1"/>
              <a:t>for</a:t>
            </a:r>
            <a:r>
              <a:rPr lang="tr-TR" sz="2500" dirty="0"/>
              <a:t> </a:t>
            </a:r>
            <a:r>
              <a:rPr lang="tr-TR" sz="2500" dirty="0" err="1"/>
              <a:t>H2020</a:t>
            </a:r>
            <a:r>
              <a:rPr lang="en-US" sz="2500" dirty="0"/>
              <a:t>. If not, </a:t>
            </a:r>
            <a:r>
              <a:rPr lang="en-US" sz="2500" u="sng" dirty="0"/>
              <a:t>approval is required </a:t>
            </a:r>
            <a:r>
              <a:rPr lang="tr-TR" sz="2500" dirty="0"/>
              <a:t>(</a:t>
            </a:r>
            <a:r>
              <a:rPr lang="en-US" sz="2500" dirty="0"/>
              <a:t>perhaps amendment</a:t>
            </a:r>
            <a:r>
              <a:rPr lang="tr-TR" sz="2500" dirty="0" smtClean="0"/>
              <a:t>)</a:t>
            </a:r>
            <a:endParaRPr lang="en-US" sz="2500" dirty="0"/>
          </a:p>
          <a:p>
            <a:pPr algn="just">
              <a:lnSpc>
                <a:spcPct val="100000"/>
              </a:lnSpc>
              <a:buFont typeface="Wingdings" panose="05000000000000000000" pitchFamily="2" charset="2"/>
              <a:buChar char="§"/>
            </a:pPr>
            <a:r>
              <a:rPr lang="en-US" sz="2500" u="sng" dirty="0"/>
              <a:t>Specific rules </a:t>
            </a:r>
            <a:r>
              <a:rPr lang="en-US" sz="2500" dirty="0"/>
              <a:t>may be set by the </a:t>
            </a:r>
            <a:r>
              <a:rPr lang="en-US" sz="2500" dirty="0" smtClean="0"/>
              <a:t>Authorizing </a:t>
            </a:r>
            <a:r>
              <a:rPr lang="en-US" sz="2500" dirty="0"/>
              <a:t>Officer (EC) for subcontracts</a:t>
            </a:r>
            <a:r>
              <a:rPr lang="tr-TR" sz="2500" dirty="0"/>
              <a:t> </a:t>
            </a:r>
            <a:r>
              <a:rPr lang="en-US" sz="2500" dirty="0"/>
              <a:t>higher than 60.000 </a:t>
            </a:r>
            <a:r>
              <a:rPr lang="en-US" sz="2500" dirty="0" smtClean="0"/>
              <a:t>EUR</a:t>
            </a:r>
            <a:endParaRPr lang="en-US" sz="2500" dirty="0"/>
          </a:p>
          <a:p>
            <a:pPr algn="just">
              <a:lnSpc>
                <a:spcPct val="100000"/>
              </a:lnSpc>
              <a:buFont typeface="Wingdings" panose="05000000000000000000" pitchFamily="2" charset="2"/>
              <a:buChar char="§"/>
            </a:pPr>
            <a:endParaRPr lang="en-US" sz="2500" dirty="0"/>
          </a:p>
          <a:p>
            <a:endParaRPr lang="en-US" dirty="0"/>
          </a:p>
        </p:txBody>
      </p:sp>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11109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944731" y="590996"/>
            <a:ext cx="10515600" cy="5676007"/>
          </a:xfrm>
        </p:spPr>
        <p:txBody>
          <a:bodyPr>
            <a:normAutofit/>
          </a:bodyPr>
          <a:lstStyle/>
          <a:p>
            <a:pPr algn="just">
              <a:lnSpc>
                <a:spcPct val="100000"/>
              </a:lnSpc>
              <a:buFont typeface="Wingdings" panose="05000000000000000000" pitchFamily="2" charset="2"/>
              <a:buChar char="§"/>
            </a:pPr>
            <a:endParaRPr lang="en-US" sz="2500" dirty="0"/>
          </a:p>
          <a:p>
            <a:endParaRPr lang="en-US" dirty="0"/>
          </a:p>
        </p:txBody>
      </p:sp>
      <p:pic>
        <p:nvPicPr>
          <p:cNvPr id="4" name="Resim 3">
            <a:extLst>
              <a:ext uri="{FF2B5EF4-FFF2-40B4-BE49-F238E27FC236}">
                <a16:creationId xmlns:a16="http://schemas.microsoft.com/office/drawing/2014/main" id="{36BC7765-CAB7-4727-9190-D6451B059E02}"/>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Diyagram 1">
            <a:extLst>
              <a:ext uri="{FF2B5EF4-FFF2-40B4-BE49-F238E27FC236}">
                <a16:creationId xmlns:a16="http://schemas.microsoft.com/office/drawing/2014/main" id="{6BCCF594-6A10-4398-BEDA-24414C938577}"/>
              </a:ext>
            </a:extLst>
          </p:cNvPr>
          <p:cNvGraphicFramePr/>
          <p:nvPr>
            <p:extLst/>
          </p:nvPr>
        </p:nvGraphicFramePr>
        <p:xfrm>
          <a:off x="1633491" y="153271"/>
          <a:ext cx="9330431" cy="5985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2028978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220394" y="401766"/>
            <a:ext cx="11720091" cy="5560597"/>
          </a:xfrm>
        </p:spPr>
        <p:txBody>
          <a:bodyPr>
            <a:normAutofit/>
          </a:bodyPr>
          <a:lstStyle/>
          <a:p>
            <a:pPr marL="0" indent="0">
              <a:buNone/>
            </a:pPr>
            <a:r>
              <a:rPr lang="tr-TR" sz="3200" b="1" dirty="0"/>
              <a:t>Other </a:t>
            </a:r>
            <a:r>
              <a:rPr lang="en-GB" sz="3200" b="1" dirty="0" smtClean="0"/>
              <a:t>d</a:t>
            </a:r>
            <a:r>
              <a:rPr lang="tr-TR" sz="3200" b="1" dirty="0" smtClean="0"/>
              <a:t>irect </a:t>
            </a:r>
            <a:r>
              <a:rPr lang="en-US" sz="3200" b="1" dirty="0"/>
              <a:t>costs</a:t>
            </a:r>
            <a:endParaRPr lang="tr-TR" sz="3200" b="1" dirty="0"/>
          </a:p>
          <a:p>
            <a:pPr marL="0" indent="0">
              <a:buNone/>
            </a:pPr>
            <a:r>
              <a:rPr lang="en-US" sz="2400" b="1" dirty="0"/>
              <a:t>Important points when structuring the budget of </a:t>
            </a:r>
            <a:r>
              <a:rPr lang="en-US" sz="2400" b="1" u="sng" dirty="0"/>
              <a:t>Travel </a:t>
            </a:r>
            <a:r>
              <a:rPr lang="en-US" sz="2400" b="1" u="sng" dirty="0" smtClean="0"/>
              <a:t>costs (H2020)</a:t>
            </a:r>
            <a:endParaRPr lang="tr-TR" sz="2400" b="1" u="sng" dirty="0"/>
          </a:p>
          <a:p>
            <a:pPr marL="0" indent="0">
              <a:buNone/>
            </a:pPr>
            <a:endParaRPr lang="en-US" sz="2400" b="1" dirty="0"/>
          </a:p>
          <a:p>
            <a:pPr lvl="1">
              <a:lnSpc>
                <a:spcPct val="100000"/>
              </a:lnSpc>
            </a:pPr>
            <a:r>
              <a:rPr lang="en-US" dirty="0"/>
              <a:t>Travels for Project implementation, communication and dissemination (Visits to research sites, Conferences, </a:t>
            </a:r>
            <a:r>
              <a:rPr lang="en-US" dirty="0" smtClean="0"/>
              <a:t>Info days</a:t>
            </a:r>
            <a:r>
              <a:rPr lang="en-US" dirty="0"/>
              <a:t>, Events, Exhibitions, …)</a:t>
            </a:r>
          </a:p>
          <a:p>
            <a:pPr lvl="1">
              <a:lnSpc>
                <a:spcPct val="100000"/>
              </a:lnSpc>
            </a:pPr>
            <a:r>
              <a:rPr lang="en-US" dirty="0"/>
              <a:t>Travels for Project meetings </a:t>
            </a:r>
            <a:r>
              <a:rPr lang="en-US" dirty="0" smtClean="0"/>
              <a:t>of </a:t>
            </a:r>
            <a:r>
              <a:rPr lang="en-US" dirty="0"/>
              <a:t>partners (General Assembly, Steering Committee, Consortium Board, Advisory Board, WP Leaders meetings, …)</a:t>
            </a:r>
            <a:endParaRPr lang="en-US" sz="1200" dirty="0"/>
          </a:p>
          <a:p>
            <a:pPr lvl="1">
              <a:lnSpc>
                <a:spcPct val="100000"/>
              </a:lnSpc>
            </a:pPr>
            <a:r>
              <a:rPr lang="en-US" dirty="0"/>
              <a:t>Travels for Project meetings with the EC (Project reviews)</a:t>
            </a:r>
            <a:endParaRPr lang="en-US" sz="1200" dirty="0"/>
          </a:p>
          <a:p>
            <a:pPr lvl="1">
              <a:lnSpc>
                <a:spcPct val="100000"/>
              </a:lnSpc>
            </a:pPr>
            <a:r>
              <a:rPr lang="en-US" dirty="0"/>
              <a:t>Travels of external experts/ invited speakers</a:t>
            </a:r>
            <a:endParaRPr lang="en-US" sz="1200" dirty="0"/>
          </a:p>
          <a:p>
            <a:pPr lvl="1">
              <a:lnSpc>
                <a:spcPct val="100000"/>
              </a:lnSpc>
            </a:pPr>
            <a:r>
              <a:rPr lang="en-US" dirty="0"/>
              <a:t>Take into account the usual practices of the </a:t>
            </a:r>
            <a:r>
              <a:rPr lang="en-US" dirty="0" smtClean="0"/>
              <a:t>beneficiary (only in H2020)</a:t>
            </a:r>
            <a:endParaRPr lang="en-US" sz="1200" dirty="0"/>
          </a:p>
          <a:p>
            <a:pPr lvl="0"/>
            <a:endParaRPr lang="tr-TR" dirty="0"/>
          </a:p>
          <a:p>
            <a:endParaRPr lang="en-US" dirty="0"/>
          </a:p>
        </p:txBody>
      </p:sp>
      <p:pic>
        <p:nvPicPr>
          <p:cNvPr id="4" name="Resim 3">
            <a:extLst>
              <a:ext uri="{FF2B5EF4-FFF2-40B4-BE49-F238E27FC236}">
                <a16:creationId xmlns:a16="http://schemas.microsoft.com/office/drawing/2014/main" id="{69C4B665-AE91-4562-9093-7B3463DF52C9}"/>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5" name="Diyagram 4">
            <a:extLst>
              <a:ext uri="{FF2B5EF4-FFF2-40B4-BE49-F238E27FC236}">
                <a16:creationId xmlns:a16="http://schemas.microsoft.com/office/drawing/2014/main" id="{CBE9DA0E-4A58-448F-89DC-D122DDFD5263}"/>
              </a:ext>
            </a:extLst>
          </p:cNvPr>
          <p:cNvGraphicFramePr/>
          <p:nvPr>
            <p:extLst/>
          </p:nvPr>
        </p:nvGraphicFramePr>
        <p:xfrm>
          <a:off x="2528408" y="4914900"/>
          <a:ext cx="5545327" cy="1774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846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220394" y="401766"/>
            <a:ext cx="11720091" cy="5560597"/>
          </a:xfrm>
        </p:spPr>
        <p:txBody>
          <a:bodyPr>
            <a:normAutofit/>
          </a:bodyPr>
          <a:lstStyle/>
          <a:p>
            <a:pPr marL="0" indent="0">
              <a:buNone/>
            </a:pPr>
            <a:r>
              <a:rPr lang="tr-TR" sz="3200" b="1" dirty="0"/>
              <a:t>Other </a:t>
            </a:r>
            <a:r>
              <a:rPr lang="en-GB" sz="3200" b="1" dirty="0" smtClean="0"/>
              <a:t>d</a:t>
            </a:r>
            <a:r>
              <a:rPr lang="tr-TR" sz="3200" b="1" dirty="0" smtClean="0"/>
              <a:t>irect </a:t>
            </a:r>
            <a:r>
              <a:rPr lang="en-US" sz="3200" b="1" dirty="0"/>
              <a:t>costs</a:t>
            </a:r>
            <a:endParaRPr lang="tr-TR" sz="3200" b="1" dirty="0"/>
          </a:p>
          <a:p>
            <a:pPr marL="0" indent="0">
              <a:buNone/>
            </a:pPr>
            <a:r>
              <a:rPr lang="en-US" sz="2400" b="1" dirty="0"/>
              <a:t>Important points when structuring the budget of </a:t>
            </a:r>
            <a:r>
              <a:rPr lang="en-US" sz="2400" b="1" u="sng" dirty="0"/>
              <a:t>Travel </a:t>
            </a:r>
            <a:r>
              <a:rPr lang="en-US" sz="2400" b="1" u="sng" dirty="0" smtClean="0"/>
              <a:t>costs (ERASMUS)</a:t>
            </a:r>
            <a:endParaRPr lang="tr-TR" sz="2400" b="1" u="sng" dirty="0"/>
          </a:p>
          <a:p>
            <a:pPr marL="0" indent="0">
              <a:buNone/>
            </a:pPr>
            <a:endParaRPr lang="en-US" sz="2400" b="1" dirty="0"/>
          </a:p>
          <a:p>
            <a:pPr lvl="0"/>
            <a:endParaRPr lang="tr-TR" dirty="0"/>
          </a:p>
          <a:p>
            <a:endParaRPr lang="en-US" dirty="0"/>
          </a:p>
        </p:txBody>
      </p:sp>
      <p:pic>
        <p:nvPicPr>
          <p:cNvPr id="4" name="Resim 3">
            <a:extLst>
              <a:ext uri="{FF2B5EF4-FFF2-40B4-BE49-F238E27FC236}">
                <a16:creationId xmlns:a16="http://schemas.microsoft.com/office/drawing/2014/main" id="{69C4B665-AE91-4562-9093-7B3463DF52C9}"/>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3"/>
          <a:srcRect l="7375" t="24678" r="6448" b="39388"/>
          <a:stretch/>
        </p:blipFill>
        <p:spPr>
          <a:xfrm>
            <a:off x="220393" y="1287887"/>
            <a:ext cx="5516707" cy="3232597"/>
          </a:xfrm>
          <a:prstGeom prst="rect">
            <a:avLst/>
          </a:prstGeom>
        </p:spPr>
      </p:pic>
      <p:pic>
        <p:nvPicPr>
          <p:cNvPr id="7" name="Picture 6"/>
          <p:cNvPicPr>
            <a:picLocks noChangeAspect="1"/>
          </p:cNvPicPr>
          <p:nvPr/>
        </p:nvPicPr>
        <p:blipFill rotWithShape="1">
          <a:blip r:embed="rId3"/>
          <a:srcRect l="6770" t="65367" r="7053" b="11717"/>
          <a:stretch/>
        </p:blipFill>
        <p:spPr>
          <a:xfrm>
            <a:off x="426455" y="4636073"/>
            <a:ext cx="5910682" cy="2208728"/>
          </a:xfrm>
          <a:prstGeom prst="rect">
            <a:avLst/>
          </a:prstGeom>
        </p:spPr>
      </p:pic>
      <p:pic>
        <p:nvPicPr>
          <p:cNvPr id="8" name="Picture 7"/>
          <p:cNvPicPr>
            <a:picLocks noChangeAspect="1"/>
          </p:cNvPicPr>
          <p:nvPr/>
        </p:nvPicPr>
        <p:blipFill rotWithShape="1">
          <a:blip r:embed="rId4"/>
          <a:srcRect l="27376" t="12493" b="6524"/>
          <a:stretch/>
        </p:blipFill>
        <p:spPr>
          <a:xfrm>
            <a:off x="5834862" y="1330041"/>
            <a:ext cx="5086424" cy="3190443"/>
          </a:xfrm>
          <a:prstGeom prst="rect">
            <a:avLst/>
          </a:prstGeom>
        </p:spPr>
      </p:pic>
    </p:spTree>
    <p:extLst>
      <p:ext uri="{BB962C8B-B14F-4D97-AF65-F5344CB8AC3E}">
        <p14:creationId xmlns:p14="http://schemas.microsoft.com/office/powerpoint/2010/main" val="3254148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290945" y="547239"/>
            <a:ext cx="11415951" cy="5924581"/>
          </a:xfrm>
        </p:spPr>
        <p:txBody>
          <a:bodyPr>
            <a:normAutofit/>
          </a:bodyPr>
          <a:lstStyle/>
          <a:p>
            <a:pPr marL="0" indent="0">
              <a:buNone/>
            </a:pPr>
            <a:r>
              <a:rPr lang="tr-TR" sz="3200" b="1" dirty="0"/>
              <a:t>Other </a:t>
            </a:r>
            <a:r>
              <a:rPr lang="en-GB" sz="3200" b="1" dirty="0" smtClean="0"/>
              <a:t>d</a:t>
            </a:r>
            <a:r>
              <a:rPr lang="tr-TR" sz="3200" b="1" dirty="0" smtClean="0"/>
              <a:t>irect </a:t>
            </a:r>
            <a:r>
              <a:rPr lang="en-US" sz="3200" b="1" dirty="0" smtClean="0"/>
              <a:t>costs</a:t>
            </a:r>
            <a:endParaRPr lang="tr-TR" sz="3200" b="1" dirty="0"/>
          </a:p>
          <a:p>
            <a:pPr marL="0" indent="0">
              <a:buNone/>
            </a:pPr>
            <a:r>
              <a:rPr lang="en-US" sz="2200" b="1" dirty="0"/>
              <a:t>Important points when structuring the budget of </a:t>
            </a:r>
            <a:r>
              <a:rPr lang="en-US" sz="2200" b="1" u="sng" dirty="0" smtClean="0"/>
              <a:t>Equipment (H2020)</a:t>
            </a:r>
            <a:r>
              <a:rPr lang="en-US" sz="2200" b="1" dirty="0" smtClean="0"/>
              <a:t>:</a:t>
            </a:r>
            <a:endParaRPr lang="en-US" sz="2200" dirty="0"/>
          </a:p>
          <a:p>
            <a:pPr lvl="0"/>
            <a:r>
              <a:rPr lang="en-US" sz="2200" dirty="0"/>
              <a:t>Equipment to be used according to the needs of the project (if any)</a:t>
            </a:r>
          </a:p>
          <a:p>
            <a:pPr lvl="0"/>
            <a:r>
              <a:rPr lang="en-US" sz="2200" dirty="0"/>
              <a:t>Reimbursed </a:t>
            </a:r>
            <a:r>
              <a:rPr lang="en-US" sz="2200" b="1" dirty="0"/>
              <a:t>ONLY </a:t>
            </a:r>
            <a:r>
              <a:rPr lang="en-US" sz="2200" dirty="0"/>
              <a:t>on the basis of depreciation costs (except if foreseen in the call</a:t>
            </a:r>
            <a:r>
              <a:rPr lang="en-US" sz="2200" dirty="0" smtClean="0"/>
              <a:t>) (in H2020)</a:t>
            </a:r>
            <a:endParaRPr lang="en-US" sz="2200" dirty="0"/>
          </a:p>
          <a:p>
            <a:pPr lvl="0"/>
            <a:r>
              <a:rPr lang="en-US" sz="2200" dirty="0"/>
              <a:t>Reimbursed </a:t>
            </a:r>
            <a:r>
              <a:rPr lang="en-US" sz="2200" b="1" dirty="0"/>
              <a:t>ONLY </a:t>
            </a:r>
            <a:r>
              <a:rPr lang="en-US" sz="2200" dirty="0"/>
              <a:t>for the % of actual use in the specific project</a:t>
            </a:r>
          </a:p>
          <a:p>
            <a:pPr lvl="0"/>
            <a:r>
              <a:rPr lang="en-US" sz="2200" dirty="0"/>
              <a:t>Decide:</a:t>
            </a:r>
          </a:p>
          <a:p>
            <a:pPr lvl="1"/>
            <a:r>
              <a:rPr lang="en-US" sz="2200" dirty="0"/>
              <a:t>Purchase of new equipment?</a:t>
            </a:r>
          </a:p>
          <a:p>
            <a:pPr lvl="1"/>
            <a:r>
              <a:rPr lang="en-US" sz="2200" dirty="0"/>
              <a:t>Use of existing equipment</a:t>
            </a:r>
            <a:r>
              <a:rPr lang="en-US" sz="2200" dirty="0" smtClean="0"/>
              <a:t>? (if eligible!)</a:t>
            </a:r>
            <a:endParaRPr lang="en-US" sz="2200" dirty="0"/>
          </a:p>
          <a:p>
            <a:pPr lvl="1"/>
            <a:r>
              <a:rPr lang="en-US" sz="2200" dirty="0"/>
              <a:t>Rent or lease equipment instead of purchasing</a:t>
            </a:r>
            <a:r>
              <a:rPr lang="en-US" sz="2200" dirty="0" smtClean="0"/>
              <a:t>? (if eligible!)</a:t>
            </a:r>
            <a:endParaRPr lang="en-US" sz="2200" dirty="0"/>
          </a:p>
          <a:p>
            <a:pPr lvl="0"/>
            <a:r>
              <a:rPr lang="en-US" sz="2200" dirty="0"/>
              <a:t>Equipment = </a:t>
            </a:r>
            <a:r>
              <a:rPr lang="en-US" sz="2200" b="1" dirty="0"/>
              <a:t>asset </a:t>
            </a:r>
            <a:r>
              <a:rPr lang="en-US" sz="2200" dirty="0"/>
              <a:t>according to national and international accounting standards. If </a:t>
            </a:r>
            <a:r>
              <a:rPr lang="en-US" sz="2200" b="1" dirty="0"/>
              <a:t>not asset </a:t>
            </a:r>
            <a:r>
              <a:rPr lang="en-US" sz="2200" i="1" dirty="0" smtClean="0"/>
              <a:t>Other </a:t>
            </a:r>
            <a:r>
              <a:rPr lang="en-US" sz="2200" i="1" dirty="0"/>
              <a:t>goods &amp; services</a:t>
            </a:r>
            <a:endParaRPr lang="en-US" sz="2200" dirty="0"/>
          </a:p>
          <a:p>
            <a:pPr lvl="0"/>
            <a:r>
              <a:rPr lang="en-US" sz="2200" dirty="0"/>
              <a:t>Take into account internal rules for the purchase of equipment which may</a:t>
            </a:r>
            <a:r>
              <a:rPr lang="tr-TR" sz="2200" dirty="0"/>
              <a:t> </a:t>
            </a:r>
            <a:r>
              <a:rPr lang="en-US" sz="2200" dirty="0"/>
              <a:t>cause delays in the actual </a:t>
            </a:r>
            <a:r>
              <a:rPr lang="en-US" sz="2200" dirty="0" smtClean="0"/>
              <a:t>use (in H2020)</a:t>
            </a:r>
            <a:endParaRPr lang="tr-TR" sz="2200" dirty="0"/>
          </a:p>
          <a:p>
            <a:endParaRPr lang="en-US" dirty="0"/>
          </a:p>
        </p:txBody>
      </p:sp>
      <p:pic>
        <p:nvPicPr>
          <p:cNvPr id="4" name="Resim 3">
            <a:extLst>
              <a:ext uri="{FF2B5EF4-FFF2-40B4-BE49-F238E27FC236}">
                <a16:creationId xmlns:a16="http://schemas.microsoft.com/office/drawing/2014/main" id="{14797E7D-50C2-4C44-92CB-E4D2F1B33F10}"/>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18367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926976" y="547239"/>
            <a:ext cx="10515600" cy="5924581"/>
          </a:xfrm>
        </p:spPr>
        <p:txBody>
          <a:bodyPr>
            <a:normAutofit/>
          </a:bodyPr>
          <a:lstStyle/>
          <a:p>
            <a:pPr marL="0" indent="0">
              <a:buNone/>
            </a:pPr>
            <a:r>
              <a:rPr lang="tr-TR" sz="3200" b="1" dirty="0"/>
              <a:t>Other </a:t>
            </a:r>
            <a:r>
              <a:rPr lang="en-GB" sz="3200" b="1" dirty="0" smtClean="0"/>
              <a:t>d</a:t>
            </a:r>
            <a:r>
              <a:rPr lang="tr-TR" sz="3200" b="1" dirty="0" smtClean="0"/>
              <a:t>irect </a:t>
            </a:r>
            <a:r>
              <a:rPr lang="en-US" sz="3200" b="1" dirty="0" smtClean="0"/>
              <a:t>costs</a:t>
            </a:r>
            <a:endParaRPr lang="tr-TR" sz="3200" b="1" dirty="0"/>
          </a:p>
          <a:p>
            <a:pPr marL="0" indent="0">
              <a:buNone/>
            </a:pPr>
            <a:r>
              <a:rPr lang="en-US" sz="2200" b="1" dirty="0"/>
              <a:t>Costs for </a:t>
            </a:r>
            <a:r>
              <a:rPr lang="en-US" sz="2200" b="1" u="sng" dirty="0"/>
              <a:t>other goods and services</a:t>
            </a:r>
            <a:r>
              <a:rPr lang="tr-TR" sz="2200" b="1" u="sng" dirty="0"/>
              <a:t> </a:t>
            </a:r>
            <a:r>
              <a:rPr lang="tr-TR" sz="2200" b="1" dirty="0"/>
              <a:t>can </a:t>
            </a:r>
            <a:r>
              <a:rPr lang="tr-TR" sz="2200" b="1" dirty="0" smtClean="0"/>
              <a:t>be</a:t>
            </a:r>
            <a:r>
              <a:rPr lang="en-US" sz="2200" b="1" dirty="0" smtClean="0"/>
              <a:t> (H2020):</a:t>
            </a:r>
            <a:endParaRPr lang="en-US" sz="2200" b="1" dirty="0"/>
          </a:p>
          <a:p>
            <a:pPr marL="0" indent="0">
              <a:buNone/>
            </a:pPr>
            <a:r>
              <a:rPr lang="en-US" sz="2200" dirty="0"/>
              <a:t>•	Consumables and supplies</a:t>
            </a:r>
          </a:p>
          <a:p>
            <a:pPr marL="0" indent="0">
              <a:buNone/>
            </a:pPr>
            <a:r>
              <a:rPr lang="en-US" sz="2200" dirty="0"/>
              <a:t>•	Dissemination, translations and publications</a:t>
            </a:r>
          </a:p>
          <a:p>
            <a:pPr marL="0" indent="0">
              <a:buNone/>
            </a:pPr>
            <a:r>
              <a:rPr lang="en-US" sz="2200" dirty="0"/>
              <a:t>•	Protection of results/ </a:t>
            </a:r>
            <a:r>
              <a:rPr lang="en-US" sz="2200" dirty="0" err="1"/>
              <a:t>IPR</a:t>
            </a:r>
            <a:endParaRPr lang="en-US" sz="2200" dirty="0"/>
          </a:p>
          <a:p>
            <a:pPr marL="0" indent="0">
              <a:buNone/>
            </a:pPr>
            <a:r>
              <a:rPr lang="en-US" sz="2200" dirty="0"/>
              <a:t>•	</a:t>
            </a:r>
            <a:r>
              <a:rPr lang="en-US" sz="2200" dirty="0" err="1"/>
              <a:t>Organisation</a:t>
            </a:r>
            <a:r>
              <a:rPr lang="en-US" sz="2200" dirty="0"/>
              <a:t> of meetings, events, workshops</a:t>
            </a:r>
          </a:p>
          <a:p>
            <a:pPr marL="0" indent="0">
              <a:buNone/>
            </a:pPr>
            <a:r>
              <a:rPr lang="en-US" sz="2200" dirty="0"/>
              <a:t>•	Certificates on the Financial Statements (if required)</a:t>
            </a:r>
          </a:p>
          <a:p>
            <a:pPr marL="0" indent="0">
              <a:buNone/>
            </a:pPr>
            <a:r>
              <a:rPr lang="en-US" sz="2200" dirty="0"/>
              <a:t>•	Certificates on the methodology</a:t>
            </a:r>
          </a:p>
          <a:p>
            <a:pPr marL="0" indent="0">
              <a:buNone/>
            </a:pPr>
            <a:r>
              <a:rPr lang="en-US" sz="2200" dirty="0"/>
              <a:t>•	Any other costs required for </a:t>
            </a:r>
            <a:r>
              <a:rPr lang="en-US" sz="2200" dirty="0" smtClean="0"/>
              <a:t>implementation</a:t>
            </a:r>
          </a:p>
          <a:p>
            <a:pPr marL="0" indent="0">
              <a:buNone/>
            </a:pPr>
            <a:endParaRPr lang="en-US" sz="2200" dirty="0"/>
          </a:p>
          <a:p>
            <a:pPr marL="0" indent="0">
              <a:buNone/>
            </a:pPr>
            <a:r>
              <a:rPr lang="en-US" sz="2200" dirty="0"/>
              <a:t>•	Detailed breakdown in the proposal and periodic </a:t>
            </a:r>
            <a:r>
              <a:rPr lang="en-US" sz="2200" dirty="0" smtClean="0"/>
              <a:t>report</a:t>
            </a:r>
            <a:endParaRPr lang="en-US" sz="2200" dirty="0"/>
          </a:p>
          <a:p>
            <a:endParaRPr lang="en-US" dirty="0"/>
          </a:p>
        </p:txBody>
      </p:sp>
      <p:pic>
        <p:nvPicPr>
          <p:cNvPr id="4" name="Resim 3">
            <a:extLst>
              <a:ext uri="{FF2B5EF4-FFF2-40B4-BE49-F238E27FC236}">
                <a16:creationId xmlns:a16="http://schemas.microsoft.com/office/drawing/2014/main" id="{233BAE87-A81D-405F-8A4A-108E97D1359C}"/>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6373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B150A04-46F9-4BB4-B3B5-9146F3A2415A}"/>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Dikdörtgen 3">
            <a:extLst>
              <a:ext uri="{FF2B5EF4-FFF2-40B4-BE49-F238E27FC236}">
                <a16:creationId xmlns:a16="http://schemas.microsoft.com/office/drawing/2014/main" id="{4BD62A4C-81EC-4FC9-97AF-F62C0543D048}"/>
              </a:ext>
            </a:extLst>
          </p:cNvPr>
          <p:cNvSpPr/>
          <p:nvPr/>
        </p:nvSpPr>
        <p:spPr>
          <a:xfrm>
            <a:off x="218209" y="224161"/>
            <a:ext cx="10434993" cy="6232475"/>
          </a:xfrm>
          <a:prstGeom prst="rect">
            <a:avLst/>
          </a:prstGeom>
        </p:spPr>
        <p:txBody>
          <a:bodyPr wrap="square">
            <a:spAutoFit/>
          </a:bodyPr>
          <a:lstStyle/>
          <a:p>
            <a:pPr marL="285750" indent="-285750">
              <a:buFont typeface="Arial" panose="020B0604020202020204" pitchFamily="34" charset="0"/>
              <a:buChar char="•"/>
            </a:pPr>
            <a:r>
              <a:rPr lang="en-US" sz="2100" dirty="0"/>
              <a:t>The total funding is the maximum amount that can be paid by</a:t>
            </a:r>
            <a:r>
              <a:rPr lang="tr-TR" sz="2100" dirty="0"/>
              <a:t> </a:t>
            </a:r>
            <a:r>
              <a:rPr lang="en-US" sz="2100" dirty="0"/>
              <a:t>the EC. It is </a:t>
            </a:r>
            <a:r>
              <a:rPr lang="en-US" sz="2100" dirty="0" smtClean="0"/>
              <a:t>no </a:t>
            </a:r>
            <a:r>
              <a:rPr lang="en-US" sz="2100" dirty="0"/>
              <a:t>way a guarantee</a:t>
            </a:r>
            <a:r>
              <a:rPr lang="tr-TR" sz="2100" dirty="0"/>
              <a:t>.</a:t>
            </a:r>
          </a:p>
          <a:p>
            <a:pPr marL="285750" indent="-285750">
              <a:buFont typeface="Arial" panose="020B0604020202020204" pitchFamily="34" charset="0"/>
              <a:buChar char="•"/>
            </a:pPr>
            <a:endParaRPr lang="tr-TR" sz="2100" dirty="0"/>
          </a:p>
          <a:p>
            <a:pPr marL="285750" indent="-285750">
              <a:buFont typeface="Arial" panose="020B0604020202020204" pitchFamily="34" charset="0"/>
              <a:buChar char="•"/>
            </a:pPr>
            <a:r>
              <a:rPr lang="en-US" sz="2100" dirty="0"/>
              <a:t>If the proposal is selected for a grant, the Commission will calculate the EU contribution as a percentage of the total eligible costs as shown in the estimated budget for the implementation of the action.</a:t>
            </a:r>
            <a:endParaRPr lang="tr-TR" sz="2100" dirty="0"/>
          </a:p>
          <a:p>
            <a:pPr marL="285750" indent="-285750">
              <a:buFont typeface="Arial" panose="020B0604020202020204" pitchFamily="34" charset="0"/>
              <a:buChar char="•"/>
            </a:pPr>
            <a:endParaRPr lang="en-US" sz="2100" dirty="0"/>
          </a:p>
          <a:p>
            <a:pPr marL="285750" indent="-285750">
              <a:buFont typeface="Arial" panose="020B0604020202020204" pitchFamily="34" charset="0"/>
              <a:buChar char="•"/>
            </a:pPr>
            <a:r>
              <a:rPr lang="en-US" sz="2100" dirty="0"/>
              <a:t>The Commission reserves the right to invite the applicant to correct the grant requested if the proposal is acceptable but includes ineligible costs or requires non-substantial adjustments to </a:t>
            </a:r>
            <a:r>
              <a:rPr lang="en-US" sz="2100" dirty="0" err="1"/>
              <a:t>optimise</a:t>
            </a:r>
            <a:r>
              <a:rPr lang="en-US" sz="2100" dirty="0"/>
              <a:t> cost-effectiveness (e.g. reduction of number of working days if these are estimated to be too high, elimination of non-essential activities, etc.).</a:t>
            </a:r>
            <a:endParaRPr lang="tr-TR" sz="2100" dirty="0"/>
          </a:p>
          <a:p>
            <a:endParaRPr lang="en-US" sz="2100" dirty="0"/>
          </a:p>
          <a:p>
            <a:pPr marL="285750" indent="-285750">
              <a:buFont typeface="Arial" panose="020B0604020202020204" pitchFamily="34" charset="0"/>
              <a:buChar char="•"/>
            </a:pPr>
            <a:r>
              <a:rPr lang="en-US" sz="2100" dirty="0"/>
              <a:t>If you spent less than planned you will receive less funding</a:t>
            </a:r>
          </a:p>
          <a:p>
            <a:r>
              <a:rPr lang="en-US" sz="2100" dirty="0" smtClean="0"/>
              <a:t>	Example</a:t>
            </a:r>
            <a:r>
              <a:rPr lang="en-US" sz="2100" dirty="0"/>
              <a:t>:</a:t>
            </a:r>
            <a:r>
              <a:rPr lang="tr-TR" sz="2100" dirty="0"/>
              <a:t> </a:t>
            </a:r>
            <a:r>
              <a:rPr lang="en-US" sz="2100" dirty="0"/>
              <a:t>You estimated 300 000 EUR of total costs on 70% funding - this </a:t>
            </a:r>
            <a:r>
              <a:rPr lang="tr-TR" sz="2100" dirty="0"/>
              <a:t>	</a:t>
            </a:r>
            <a:r>
              <a:rPr lang="en-US" sz="2100" dirty="0"/>
              <a:t>would </a:t>
            </a:r>
            <a:r>
              <a:rPr lang="en-US" sz="2100" dirty="0" smtClean="0"/>
              <a:t>	mean </a:t>
            </a:r>
            <a:r>
              <a:rPr lang="en-US" sz="2100" dirty="0"/>
              <a:t>210 000</a:t>
            </a:r>
            <a:r>
              <a:rPr lang="tr-TR" sz="2100" dirty="0"/>
              <a:t> </a:t>
            </a:r>
            <a:r>
              <a:rPr lang="en-US" sz="2100" dirty="0"/>
              <a:t>EUR from the EC.</a:t>
            </a:r>
            <a:r>
              <a:rPr lang="tr-TR" sz="2100" dirty="0"/>
              <a:t> </a:t>
            </a:r>
            <a:r>
              <a:rPr lang="en-US" sz="2100" dirty="0"/>
              <a:t>You only spent 200 000 EUR at the </a:t>
            </a:r>
            <a:r>
              <a:rPr lang="en-US" sz="2100" dirty="0" smtClean="0"/>
              <a:t>end </a:t>
            </a:r>
            <a:r>
              <a:rPr lang="en-US" sz="2100" dirty="0"/>
              <a:t>of the </a:t>
            </a:r>
            <a:r>
              <a:rPr lang="en-US" sz="2100" dirty="0" smtClean="0"/>
              <a:t>	project</a:t>
            </a:r>
            <a:r>
              <a:rPr lang="en-US" sz="2100" dirty="0"/>
              <a:t>, so you will receive 140 000 EUR</a:t>
            </a:r>
            <a:r>
              <a:rPr lang="tr-TR" sz="2100" dirty="0"/>
              <a:t> </a:t>
            </a:r>
            <a:r>
              <a:rPr lang="en-US" sz="2100" dirty="0"/>
              <a:t>(200 000 EUR x 70%).</a:t>
            </a:r>
            <a:endParaRPr lang="tr-TR" sz="2100" dirty="0"/>
          </a:p>
          <a:p>
            <a:endParaRPr lang="en-US" sz="2100" dirty="0"/>
          </a:p>
          <a:p>
            <a:r>
              <a:rPr lang="en-US" sz="2100" dirty="0"/>
              <a:t>• The budget can be transferred between cost categories and</a:t>
            </a:r>
            <a:r>
              <a:rPr lang="tr-TR" sz="2100" dirty="0"/>
              <a:t> </a:t>
            </a:r>
            <a:r>
              <a:rPr lang="en-US" sz="2100" dirty="0"/>
              <a:t>partners during project realization</a:t>
            </a:r>
            <a:r>
              <a:rPr lang="tr-TR" sz="2100" dirty="0"/>
              <a:t> on </a:t>
            </a:r>
            <a:r>
              <a:rPr lang="tr-TR" sz="2100" dirty="0" err="1"/>
              <a:t>confirmation</a:t>
            </a:r>
            <a:endParaRPr lang="en-US" sz="2100" dirty="0"/>
          </a:p>
        </p:txBody>
      </p:sp>
    </p:spTree>
    <p:extLst>
      <p:ext uri="{BB962C8B-B14F-4D97-AF65-F5344CB8AC3E}">
        <p14:creationId xmlns:p14="http://schemas.microsoft.com/office/powerpoint/2010/main" val="2813845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B150A04-46F9-4BB4-B3B5-9146F3A2415A}"/>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Dikdörtgen 3">
            <a:extLst>
              <a:ext uri="{FF2B5EF4-FFF2-40B4-BE49-F238E27FC236}">
                <a16:creationId xmlns:a16="http://schemas.microsoft.com/office/drawing/2014/main" id="{4BD62A4C-81EC-4FC9-97AF-F62C0543D048}"/>
              </a:ext>
            </a:extLst>
          </p:cNvPr>
          <p:cNvSpPr/>
          <p:nvPr/>
        </p:nvSpPr>
        <p:spPr>
          <a:xfrm>
            <a:off x="197427" y="333137"/>
            <a:ext cx="11835246" cy="7201972"/>
          </a:xfrm>
          <a:prstGeom prst="rect">
            <a:avLst/>
          </a:prstGeom>
        </p:spPr>
        <p:txBody>
          <a:bodyPr wrap="square">
            <a:spAutoFit/>
          </a:bodyPr>
          <a:lstStyle/>
          <a:p>
            <a:pPr marL="457200" indent="-457200">
              <a:buFont typeface="Wingdings" panose="05000000000000000000" pitchFamily="2" charset="2"/>
              <a:buChar char="§"/>
            </a:pPr>
            <a:r>
              <a:rPr lang="en-US" sz="2200" b="1" dirty="0" smtClean="0"/>
              <a:t>Indirect costs</a:t>
            </a:r>
          </a:p>
          <a:p>
            <a:pPr marL="457200" indent="-457200">
              <a:buFont typeface="Wingdings" panose="05000000000000000000" pitchFamily="2" charset="2"/>
              <a:buChar char="§"/>
            </a:pPr>
            <a:endParaRPr lang="en-US" sz="2200" b="1" dirty="0"/>
          </a:p>
          <a:p>
            <a:pPr marL="457200" indent="-457200">
              <a:buFont typeface="Wingdings" panose="05000000000000000000" pitchFamily="2" charset="2"/>
              <a:buChar char="§"/>
            </a:pPr>
            <a:r>
              <a:rPr lang="en-US" sz="2200" b="1" dirty="0" smtClean="0"/>
              <a:t>Indirect costs </a:t>
            </a:r>
            <a:r>
              <a:rPr lang="en-US" sz="2200" dirty="0"/>
              <a:t>are costs that cannot be identified as specific costs directly linked to the</a:t>
            </a:r>
            <a:r>
              <a:rPr lang="tr-TR" sz="2200" dirty="0"/>
              <a:t> </a:t>
            </a:r>
            <a:r>
              <a:rPr lang="en-US" sz="2200" dirty="0"/>
              <a:t>performance of the action.</a:t>
            </a:r>
            <a:r>
              <a:rPr lang="tr-TR" sz="2200" dirty="0"/>
              <a:t> </a:t>
            </a:r>
            <a:endParaRPr lang="en-US" sz="2200" dirty="0" smtClean="0"/>
          </a:p>
          <a:p>
            <a:pPr marL="457200" indent="-457200">
              <a:buFont typeface="Wingdings" panose="05000000000000000000" pitchFamily="2" charset="2"/>
              <a:buChar char="§"/>
            </a:pPr>
            <a:r>
              <a:rPr lang="en-US" sz="2200" dirty="0" smtClean="0"/>
              <a:t>In </a:t>
            </a:r>
            <a:r>
              <a:rPr lang="en-US" sz="2200" dirty="0"/>
              <a:t>practice, they are costs whose link to the action can NOT </a:t>
            </a:r>
            <a:r>
              <a:rPr lang="en-US" sz="2200" dirty="0" smtClean="0"/>
              <a:t>be, or </a:t>
            </a:r>
            <a:r>
              <a:rPr lang="en-US" sz="2200" dirty="0"/>
              <a:t>has not be</a:t>
            </a:r>
            <a:r>
              <a:rPr lang="tr-TR" sz="2200" dirty="0"/>
              <a:t> </a:t>
            </a:r>
            <a:r>
              <a:rPr lang="en-US" sz="2200" dirty="0"/>
              <a:t>measured</a:t>
            </a:r>
            <a:r>
              <a:rPr lang="tr-TR" sz="2200" dirty="0"/>
              <a:t> </a:t>
            </a:r>
            <a:r>
              <a:rPr lang="en-US" sz="2200" dirty="0"/>
              <a:t>directly</a:t>
            </a:r>
            <a:r>
              <a:rPr lang="tr-TR" sz="2200" dirty="0"/>
              <a:t>. </a:t>
            </a:r>
          </a:p>
          <a:p>
            <a:pPr marL="457200" indent="-457200">
              <a:buFont typeface="Wingdings" panose="05000000000000000000" pitchFamily="2" charset="2"/>
              <a:buChar char="§"/>
            </a:pPr>
            <a:r>
              <a:rPr lang="en-US" sz="2200" dirty="0"/>
              <a:t>Indirect costs are general administrative costs – overhead costs incurred in connection with the eligible direct costs of the action. </a:t>
            </a:r>
            <a:endParaRPr lang="en-US" sz="2200" dirty="0" smtClean="0"/>
          </a:p>
          <a:p>
            <a:pPr marL="457200" indent="-457200">
              <a:buFont typeface="Wingdings" panose="05000000000000000000" pitchFamily="2" charset="2"/>
              <a:buChar char="§"/>
            </a:pPr>
            <a:r>
              <a:rPr lang="en-US" sz="2200" dirty="0" smtClean="0"/>
              <a:t>They </a:t>
            </a:r>
            <a:r>
              <a:rPr lang="en-US" sz="2200" dirty="0"/>
              <a:t>are limited to a flat-rate of 7% of the total eligible direct costs for the action. </a:t>
            </a:r>
            <a:endParaRPr lang="en-US" sz="2200" dirty="0" smtClean="0"/>
          </a:p>
          <a:p>
            <a:pPr marL="457200" indent="-457200">
              <a:buFont typeface="Wingdings" panose="05000000000000000000" pitchFamily="2" charset="2"/>
              <a:buChar char="§"/>
            </a:pPr>
            <a:r>
              <a:rPr lang="en-US" sz="2200" dirty="0" smtClean="0"/>
              <a:t>These </a:t>
            </a:r>
            <a:r>
              <a:rPr lang="en-US" sz="2200" dirty="0"/>
              <a:t>can include maintenance, stationery, photocopying, mailing postage, telephone, internet and fax costs, heating, electricity or other forms of energy, water, office furniture, insurance and any other expenditure necessary for the successful completion of the </a:t>
            </a:r>
            <a:r>
              <a:rPr lang="en-US" sz="2200" dirty="0" smtClean="0"/>
              <a:t>project</a:t>
            </a:r>
            <a:endParaRPr lang="en-GB" sz="2200" dirty="0"/>
          </a:p>
          <a:p>
            <a:pPr marL="457200" indent="-457200">
              <a:buFont typeface="Wingdings" panose="05000000000000000000" pitchFamily="2" charset="2"/>
              <a:buChar char="§"/>
            </a:pPr>
            <a:r>
              <a:rPr lang="en-US" sz="2200" dirty="0" smtClean="0"/>
              <a:t>Indirect </a:t>
            </a:r>
            <a:r>
              <a:rPr lang="en-US" sz="2200" dirty="0"/>
              <a:t>costs are eligible if they are declared on the basis of the flat-rate of 25% of the eligible direct costs</a:t>
            </a:r>
            <a:r>
              <a:rPr lang="tr-TR" sz="2200" dirty="0"/>
              <a:t> (</a:t>
            </a:r>
            <a:r>
              <a:rPr lang="tr-TR" sz="2200" dirty="0" smtClean="0"/>
              <a:t>H202</a:t>
            </a:r>
            <a:r>
              <a:rPr lang="en-GB" sz="2200" dirty="0" smtClean="0"/>
              <a:t>0</a:t>
            </a:r>
            <a:r>
              <a:rPr lang="tr-TR" sz="2200" dirty="0" smtClean="0"/>
              <a:t>). </a:t>
            </a:r>
            <a:endParaRPr lang="en-US" sz="2200" dirty="0" smtClean="0"/>
          </a:p>
          <a:p>
            <a:pPr marL="457200" indent="-457200">
              <a:buFont typeface="Wingdings" panose="05000000000000000000" pitchFamily="2" charset="2"/>
              <a:buChar char="§"/>
            </a:pPr>
            <a:r>
              <a:rPr lang="en-US" sz="2200" dirty="0" smtClean="0"/>
              <a:t>25</a:t>
            </a:r>
            <a:r>
              <a:rPr lang="en-US" sz="2200" dirty="0"/>
              <a:t>% of Total Direct costs excluding:</a:t>
            </a:r>
          </a:p>
          <a:p>
            <a:pPr marL="1371600" lvl="2" indent="-457200">
              <a:buFont typeface="Wingdings" panose="05000000000000000000" pitchFamily="2" charset="2"/>
              <a:buChar char="Ø"/>
            </a:pPr>
            <a:r>
              <a:rPr lang="en-US" sz="2200" dirty="0"/>
              <a:t>Subcontracting</a:t>
            </a:r>
          </a:p>
          <a:p>
            <a:pPr marL="1371600" lvl="2" indent="-457200">
              <a:buFont typeface="Wingdings" panose="05000000000000000000" pitchFamily="2" charset="2"/>
              <a:buChar char="Ø"/>
            </a:pPr>
            <a:r>
              <a:rPr lang="en-US" sz="2200" dirty="0"/>
              <a:t>costs of in-kind contributions incurred by 3rd parties outside the</a:t>
            </a:r>
            <a:r>
              <a:rPr lang="tr-TR" sz="2200" dirty="0"/>
              <a:t> </a:t>
            </a:r>
            <a:r>
              <a:rPr lang="en-US" sz="2200" dirty="0"/>
              <a:t>beneficiary’s premises</a:t>
            </a:r>
          </a:p>
          <a:p>
            <a:pPr marL="1371600" lvl="2" indent="-457200">
              <a:buFont typeface="Wingdings" panose="05000000000000000000" pitchFamily="2" charset="2"/>
              <a:buChar char="Ø"/>
            </a:pPr>
            <a:r>
              <a:rPr lang="en-US" sz="2200" dirty="0"/>
              <a:t>costs of providing financial support to 3rd parties</a:t>
            </a:r>
            <a:r>
              <a:rPr lang="tr-TR" sz="2200" dirty="0"/>
              <a:t> </a:t>
            </a:r>
            <a:endParaRPr lang="en-US" sz="2200" dirty="0"/>
          </a:p>
          <a:p>
            <a:endParaRPr lang="tr-TR" sz="2200" dirty="0"/>
          </a:p>
          <a:p>
            <a:endParaRPr lang="tr-TR" sz="2200" dirty="0"/>
          </a:p>
          <a:p>
            <a:endParaRPr lang="en-US" sz="2200" dirty="0"/>
          </a:p>
        </p:txBody>
      </p:sp>
    </p:spTree>
    <p:extLst>
      <p:ext uri="{BB962C8B-B14F-4D97-AF65-F5344CB8AC3E}">
        <p14:creationId xmlns:p14="http://schemas.microsoft.com/office/powerpoint/2010/main" val="28240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122416" y="152385"/>
            <a:ext cx="11931039" cy="6552343"/>
          </a:xfrm>
        </p:spPr>
        <p:txBody>
          <a:bodyPr>
            <a:normAutofit fontScale="70000" lnSpcReduction="20000"/>
          </a:bodyPr>
          <a:lstStyle/>
          <a:p>
            <a:pPr marL="0" indent="0">
              <a:buNone/>
            </a:pPr>
            <a:r>
              <a:rPr lang="tr-TR" sz="4100" b="1" dirty="0"/>
              <a:t>C</a:t>
            </a:r>
            <a:r>
              <a:rPr lang="en-US" sz="4100" b="1" dirty="0" err="1"/>
              <a:t>ost</a:t>
            </a:r>
            <a:r>
              <a:rPr lang="en-US" sz="4100" b="1" dirty="0"/>
              <a:t> categories and cost eligibility</a:t>
            </a:r>
            <a:r>
              <a:rPr lang="tr-TR" sz="4100" b="1" dirty="0"/>
              <a:t> (</a:t>
            </a:r>
            <a:r>
              <a:rPr lang="tr-TR" sz="4100" b="1" dirty="0" err="1"/>
              <a:t>H2020</a:t>
            </a:r>
            <a:r>
              <a:rPr lang="tr-TR" sz="4100" b="1" dirty="0"/>
              <a:t>)</a:t>
            </a:r>
          </a:p>
          <a:p>
            <a:pPr marL="0" indent="0">
              <a:buNone/>
            </a:pPr>
            <a:endParaRPr lang="en-GB" sz="3400" dirty="0" smtClean="0"/>
          </a:p>
          <a:p>
            <a:pPr marL="0" indent="0">
              <a:buNone/>
            </a:pPr>
            <a:r>
              <a:rPr lang="tr-TR" sz="3400" dirty="0" smtClean="0"/>
              <a:t>T</a:t>
            </a:r>
            <a:r>
              <a:rPr lang="tr-TR" sz="3200" dirty="0" smtClean="0"/>
              <a:t>o </a:t>
            </a:r>
            <a:r>
              <a:rPr lang="tr-TR" sz="3200" dirty="0"/>
              <a:t>be </a:t>
            </a:r>
            <a:r>
              <a:rPr lang="en-US" sz="3200" dirty="0" smtClean="0"/>
              <a:t>eligible </a:t>
            </a:r>
            <a:r>
              <a:rPr lang="en-US" sz="3200" dirty="0"/>
              <a:t>costs</a:t>
            </a:r>
            <a:r>
              <a:rPr lang="tr-TR" sz="3200" dirty="0"/>
              <a:t> </a:t>
            </a:r>
            <a:r>
              <a:rPr lang="en-US" sz="3200" dirty="0"/>
              <a:t>must b</a:t>
            </a:r>
            <a:r>
              <a:rPr lang="tr-TR" sz="3200" dirty="0" smtClean="0"/>
              <a:t>e</a:t>
            </a:r>
            <a:r>
              <a:rPr lang="en-GB" sz="3200" dirty="0" smtClean="0"/>
              <a:t>:</a:t>
            </a:r>
            <a:endParaRPr lang="en-US" sz="3200" dirty="0"/>
          </a:p>
          <a:p>
            <a:pPr lvl="1">
              <a:lnSpc>
                <a:spcPct val="120000"/>
              </a:lnSpc>
            </a:pPr>
            <a:r>
              <a:rPr lang="en-US" sz="3200" dirty="0" smtClean="0"/>
              <a:t>Actually </a:t>
            </a:r>
            <a:r>
              <a:rPr lang="en-US" sz="3200" dirty="0"/>
              <a:t>incurred by the beneficiary AND in the period of implementation</a:t>
            </a:r>
          </a:p>
          <a:p>
            <a:pPr lvl="1">
              <a:lnSpc>
                <a:spcPct val="120000"/>
              </a:lnSpc>
            </a:pPr>
            <a:r>
              <a:rPr lang="en-US" sz="3200" dirty="0" smtClean="0"/>
              <a:t>Indicated </a:t>
            </a:r>
            <a:r>
              <a:rPr lang="en-US" sz="3200" dirty="0"/>
              <a:t>in the estimated budget</a:t>
            </a:r>
          </a:p>
          <a:p>
            <a:pPr lvl="1">
              <a:lnSpc>
                <a:spcPct val="120000"/>
              </a:lnSpc>
            </a:pPr>
            <a:r>
              <a:rPr lang="en-US" sz="3200" dirty="0" smtClean="0"/>
              <a:t>In </a:t>
            </a:r>
            <a:r>
              <a:rPr lang="en-US" sz="3200" dirty="0"/>
              <a:t>connection with the action as described </a:t>
            </a:r>
            <a:endParaRPr lang="tr-TR" sz="3200" dirty="0"/>
          </a:p>
          <a:p>
            <a:pPr lvl="1">
              <a:lnSpc>
                <a:spcPct val="120000"/>
              </a:lnSpc>
            </a:pPr>
            <a:r>
              <a:rPr lang="en-US" sz="3200" dirty="0" smtClean="0"/>
              <a:t>Connected </a:t>
            </a:r>
            <a:r>
              <a:rPr lang="en-US" sz="3200" dirty="0"/>
              <a:t>to the action and necessary</a:t>
            </a:r>
          </a:p>
          <a:p>
            <a:pPr lvl="1">
              <a:lnSpc>
                <a:spcPct val="120000"/>
              </a:lnSpc>
            </a:pPr>
            <a:r>
              <a:rPr lang="en-US" sz="3200" dirty="0" smtClean="0"/>
              <a:t>Recorded</a:t>
            </a:r>
            <a:r>
              <a:rPr lang="en-US" sz="3200" dirty="0"/>
              <a:t>, identifiable and verifiable with the beneficiary’s accounts</a:t>
            </a:r>
          </a:p>
          <a:p>
            <a:pPr lvl="1">
              <a:lnSpc>
                <a:spcPct val="120000"/>
              </a:lnSpc>
            </a:pPr>
            <a:r>
              <a:rPr lang="en-US" sz="3200" dirty="0" smtClean="0"/>
              <a:t>Calculated </a:t>
            </a:r>
            <a:r>
              <a:rPr lang="en-US" sz="3200" dirty="0"/>
              <a:t>according to accounting rules and the beneficiary's usual cost </a:t>
            </a:r>
            <a:r>
              <a:rPr lang="en-US" sz="3200" dirty="0" smtClean="0"/>
              <a:t>accounting practices</a:t>
            </a:r>
            <a:endParaRPr lang="en-US" sz="3200" dirty="0"/>
          </a:p>
          <a:p>
            <a:pPr lvl="1">
              <a:lnSpc>
                <a:spcPct val="120000"/>
              </a:lnSpc>
            </a:pPr>
            <a:r>
              <a:rPr lang="en-US" sz="3200" dirty="0" smtClean="0"/>
              <a:t>In </a:t>
            </a:r>
            <a:r>
              <a:rPr lang="en-US" sz="3200" dirty="0"/>
              <a:t>compliance with national laws on taxes, </a:t>
            </a:r>
            <a:r>
              <a:rPr lang="en-US" sz="3200" dirty="0" err="1"/>
              <a:t>labour</a:t>
            </a:r>
            <a:r>
              <a:rPr lang="en-US" sz="3200" dirty="0"/>
              <a:t> and social security</a:t>
            </a:r>
          </a:p>
          <a:p>
            <a:pPr lvl="1">
              <a:lnSpc>
                <a:spcPct val="120000"/>
              </a:lnSpc>
            </a:pPr>
            <a:r>
              <a:rPr lang="en-US" sz="3200" dirty="0" smtClean="0"/>
              <a:t>Reasonable</a:t>
            </a:r>
            <a:r>
              <a:rPr lang="en-US" sz="3200" dirty="0"/>
              <a:t>, justified , in accordance with sound financial management (not excessive, in line with good housekeeping practice)</a:t>
            </a:r>
            <a:endParaRPr lang="tr-TR" sz="3200" dirty="0"/>
          </a:p>
          <a:p>
            <a:pPr marL="0" indent="0" algn="just">
              <a:buNone/>
            </a:pPr>
            <a:endParaRPr lang="tr-TR" sz="3200" dirty="0"/>
          </a:p>
          <a:p>
            <a:pPr marL="0" indent="0" algn="just">
              <a:buNone/>
            </a:pPr>
            <a:r>
              <a:rPr lang="en-US" sz="3200" dirty="0"/>
              <a:t>Costs approved in proposal budget NOT automatically eligible during report/ audit</a:t>
            </a:r>
            <a:r>
              <a:rPr lang="en-US" sz="3200" dirty="0" smtClean="0"/>
              <a:t>:</a:t>
            </a:r>
            <a:endParaRPr lang="en-US" sz="3200" dirty="0"/>
          </a:p>
          <a:p>
            <a:pPr algn="just"/>
            <a:r>
              <a:rPr lang="en-US" sz="3200" dirty="0"/>
              <a:t>Evaluators approve the NECESSITY for the activity and the related cost</a:t>
            </a:r>
          </a:p>
          <a:p>
            <a:pPr algn="just"/>
            <a:r>
              <a:rPr lang="en-US" sz="3200" dirty="0"/>
              <a:t>ELIGIBILITY of the cost is determined on the basis of the procedures followed for the </a:t>
            </a:r>
            <a:r>
              <a:rPr lang="en-US" sz="3200" dirty="0" err="1"/>
              <a:t>realisation</a:t>
            </a:r>
            <a:r>
              <a:rPr lang="en-US" sz="3200" dirty="0"/>
              <a:t> of the cost (modalities of implementation</a:t>
            </a:r>
            <a:r>
              <a:rPr lang="en-US" sz="3000" dirty="0" smtClean="0"/>
              <a:t>)</a:t>
            </a:r>
            <a:endParaRPr lang="en-US" sz="3000" dirty="0"/>
          </a:p>
        </p:txBody>
      </p:sp>
      <p:pic>
        <p:nvPicPr>
          <p:cNvPr id="8" name="Resim 7">
            <a:extLst>
              <a:ext uri="{FF2B5EF4-FFF2-40B4-BE49-F238E27FC236}">
                <a16:creationId xmlns:a16="http://schemas.microsoft.com/office/drawing/2014/main" id="{24FC4D1E-B8FB-460F-992C-4C372D7AA856}"/>
              </a:ext>
            </a:extLst>
          </p:cNvPr>
          <p:cNvPicPr>
            <a:picLocks noChangeAspect="1"/>
          </p:cNvPicPr>
          <p:nvPr/>
        </p:nvPicPr>
        <p:blipFill>
          <a:blip r:embed="rId2"/>
          <a:stretch>
            <a:fillRect/>
          </a:stretch>
        </p:blipFill>
        <p:spPr>
          <a:xfrm>
            <a:off x="10399790" y="346028"/>
            <a:ext cx="1416005" cy="809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6439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084212" y="251161"/>
            <a:ext cx="8229600" cy="703263"/>
          </a:xfrm>
        </p:spPr>
        <p:txBody>
          <a:bodyPr/>
          <a:lstStyle/>
          <a:p>
            <a:r>
              <a:rPr lang="en-GB" sz="4000" dirty="0" smtClean="0"/>
              <a:t>Example of</a:t>
            </a:r>
            <a:r>
              <a:rPr lang="sr-Latn-CS" sz="4000" dirty="0" smtClean="0"/>
              <a:t> </a:t>
            </a:r>
            <a:r>
              <a:rPr lang="sr-Latn-CS" sz="4000" dirty="0"/>
              <a:t>top-down </a:t>
            </a:r>
            <a:r>
              <a:rPr lang="en-GB" sz="4000" dirty="0" smtClean="0"/>
              <a:t>call</a:t>
            </a:r>
            <a:r>
              <a:rPr lang="en-US" sz="4000" dirty="0" smtClean="0"/>
              <a:t> </a:t>
            </a:r>
            <a:endParaRPr lang="sr-Latn-CS" sz="4000" dirty="0"/>
          </a:p>
        </p:txBody>
      </p:sp>
      <p:pic>
        <p:nvPicPr>
          <p:cNvPr id="3" name="Picture 2"/>
          <p:cNvPicPr>
            <a:picLocks noChangeAspect="1"/>
          </p:cNvPicPr>
          <p:nvPr/>
        </p:nvPicPr>
        <p:blipFill>
          <a:blip r:embed="rId3"/>
          <a:stretch>
            <a:fillRect/>
          </a:stretch>
        </p:blipFill>
        <p:spPr>
          <a:xfrm>
            <a:off x="353761" y="1246520"/>
            <a:ext cx="11314065" cy="4572389"/>
          </a:xfrm>
          <a:prstGeom prst="rect">
            <a:avLst/>
          </a:prstGeom>
        </p:spPr>
      </p:pic>
    </p:spTree>
    <p:extLst>
      <p:ext uri="{BB962C8B-B14F-4D97-AF65-F5344CB8AC3E}">
        <p14:creationId xmlns:p14="http://schemas.microsoft.com/office/powerpoint/2010/main" val="773239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228600" y="360176"/>
            <a:ext cx="11800642" cy="5924581"/>
          </a:xfrm>
        </p:spPr>
        <p:txBody>
          <a:bodyPr>
            <a:normAutofit/>
          </a:bodyPr>
          <a:lstStyle/>
          <a:p>
            <a:pPr marL="0" indent="0">
              <a:buNone/>
            </a:pPr>
            <a:r>
              <a:rPr lang="tr-TR" sz="3200" b="1" dirty="0"/>
              <a:t>C</a:t>
            </a:r>
            <a:r>
              <a:rPr lang="en-US" sz="3200" b="1" dirty="0" err="1"/>
              <a:t>ost</a:t>
            </a:r>
            <a:r>
              <a:rPr lang="en-US" sz="3200" b="1" dirty="0"/>
              <a:t> categories and cost eligibility</a:t>
            </a:r>
            <a:r>
              <a:rPr lang="tr-TR" sz="3200" b="1" dirty="0"/>
              <a:t> (</a:t>
            </a:r>
            <a:r>
              <a:rPr lang="tr-TR" sz="3200" b="1" dirty="0" err="1"/>
              <a:t>H2020</a:t>
            </a:r>
            <a:r>
              <a:rPr lang="tr-TR" sz="3200" b="1" dirty="0"/>
              <a:t>)</a:t>
            </a:r>
          </a:p>
          <a:p>
            <a:pPr marL="0" indent="0">
              <a:buNone/>
            </a:pPr>
            <a:r>
              <a:rPr lang="en-US" sz="3000" b="1" dirty="0"/>
              <a:t>Ineligible </a:t>
            </a:r>
            <a:r>
              <a:rPr lang="en-US" sz="3000" b="1" dirty="0" smtClean="0"/>
              <a:t>costs</a:t>
            </a:r>
            <a:r>
              <a:rPr lang="en-GB" sz="3000" b="1" dirty="0"/>
              <a:t>:</a:t>
            </a:r>
            <a:endParaRPr lang="en-US" sz="3000" b="1" dirty="0"/>
          </a:p>
          <a:p>
            <a:pPr marL="457200" lvl="1" indent="0">
              <a:buNone/>
            </a:pPr>
            <a:r>
              <a:rPr lang="en-US" sz="2300" dirty="0"/>
              <a:t>•	Costs for drafting the Consortium Agreement</a:t>
            </a:r>
          </a:p>
          <a:p>
            <a:pPr marL="457200" lvl="1" indent="0">
              <a:buNone/>
            </a:pPr>
            <a:r>
              <a:rPr lang="en-US" sz="2300" dirty="0"/>
              <a:t>•	Depreciation costs for equipment bought before the action’s start</a:t>
            </a:r>
            <a:r>
              <a:rPr lang="tr-TR" sz="2300" dirty="0"/>
              <a:t> </a:t>
            </a:r>
            <a:r>
              <a:rPr lang="en-US" sz="2300" dirty="0"/>
              <a:t>(if the </a:t>
            </a:r>
            <a:r>
              <a:rPr lang="tr-TR" sz="2300" dirty="0"/>
              <a:t>	</a:t>
            </a:r>
            <a:r>
              <a:rPr lang="en-US" sz="2300" dirty="0"/>
              <a:t>equipment has been fully depreciated)</a:t>
            </a:r>
          </a:p>
          <a:p>
            <a:pPr marL="457200" lvl="1" indent="0">
              <a:buNone/>
            </a:pPr>
            <a:r>
              <a:rPr lang="en-US" sz="2300" dirty="0"/>
              <a:t>•	Costs for preparing, submitting and negotiating the proposal</a:t>
            </a:r>
          </a:p>
          <a:p>
            <a:pPr marL="457200" lvl="1" indent="0">
              <a:buNone/>
            </a:pPr>
            <a:r>
              <a:rPr lang="en-US" sz="2300" dirty="0"/>
              <a:t>•	Bank costs charged by the beneficiary’s bank for transfers from</a:t>
            </a:r>
            <a:r>
              <a:rPr lang="tr-TR" sz="2300" dirty="0"/>
              <a:t> t</a:t>
            </a:r>
            <a:r>
              <a:rPr lang="en-US" sz="2300" dirty="0"/>
              <a:t>he</a:t>
            </a:r>
            <a:r>
              <a:rPr lang="tr-TR" sz="2300" dirty="0"/>
              <a:t> </a:t>
            </a:r>
            <a:r>
              <a:rPr lang="en-US" sz="2300" dirty="0"/>
              <a:t>EC</a:t>
            </a:r>
          </a:p>
          <a:p>
            <a:pPr marL="457200" lvl="1" indent="0">
              <a:buNone/>
            </a:pPr>
            <a:r>
              <a:rPr lang="en-US" sz="2300" dirty="0"/>
              <a:t>•	Currency exchange losses</a:t>
            </a:r>
          </a:p>
          <a:p>
            <a:pPr marL="457200" lvl="1" indent="0">
              <a:buNone/>
            </a:pPr>
            <a:r>
              <a:rPr lang="en-US" sz="2300" dirty="0"/>
              <a:t>•	Excessive or reckless expenditure</a:t>
            </a:r>
          </a:p>
          <a:p>
            <a:pPr marL="457200" lvl="1" indent="0">
              <a:buNone/>
            </a:pPr>
            <a:r>
              <a:rPr lang="en-US" sz="2300" dirty="0"/>
              <a:t>•	Deductible VAT</a:t>
            </a:r>
          </a:p>
          <a:p>
            <a:pPr marL="457200" lvl="1" indent="0">
              <a:buNone/>
            </a:pPr>
            <a:r>
              <a:rPr lang="en-US" sz="2300" dirty="0"/>
              <a:t>•	Costs incurred during suspension of the implementation</a:t>
            </a:r>
          </a:p>
          <a:p>
            <a:pPr marL="457200" lvl="1" indent="0">
              <a:buNone/>
            </a:pPr>
            <a:r>
              <a:rPr lang="en-US" sz="2300" dirty="0"/>
              <a:t>•	Costs declared under another EU or Euratom grant</a:t>
            </a:r>
          </a:p>
          <a:p>
            <a:pPr marL="0" indent="0">
              <a:buNone/>
            </a:pPr>
            <a:endParaRPr lang="tr-TR" sz="3400" b="1" dirty="0"/>
          </a:p>
          <a:p>
            <a:pPr marL="0" indent="0">
              <a:buNone/>
            </a:pPr>
            <a:endParaRPr lang="en-US" sz="3400" b="1" dirty="0"/>
          </a:p>
        </p:txBody>
      </p:sp>
      <p:pic>
        <p:nvPicPr>
          <p:cNvPr id="4" name="Resim 3">
            <a:extLst>
              <a:ext uri="{FF2B5EF4-FFF2-40B4-BE49-F238E27FC236}">
                <a16:creationId xmlns:a16="http://schemas.microsoft.com/office/drawing/2014/main" id="{9A3BDACA-E11F-4FFE-9982-0FBA376B047D}"/>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83864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537E4B7-90B4-4345-BA00-EA2C23080D6C}"/>
              </a:ext>
            </a:extLst>
          </p:cNvPr>
          <p:cNvSpPr/>
          <p:nvPr/>
        </p:nvSpPr>
        <p:spPr>
          <a:xfrm>
            <a:off x="135083" y="87427"/>
            <a:ext cx="11918372" cy="523220"/>
          </a:xfrm>
          <a:prstGeom prst="rect">
            <a:avLst/>
          </a:prstGeom>
        </p:spPr>
        <p:txBody>
          <a:bodyPr wrap="square">
            <a:spAutoFit/>
          </a:bodyPr>
          <a:lstStyle/>
          <a:p>
            <a:pPr algn="ctr"/>
            <a:r>
              <a:rPr lang="en-US" sz="2800" b="1" dirty="0"/>
              <a:t>Options for all four cost </a:t>
            </a:r>
            <a:r>
              <a:rPr lang="en-US" sz="2800" b="1" dirty="0" smtClean="0"/>
              <a:t>forms</a:t>
            </a:r>
            <a:endParaRPr lang="en-US" sz="2800" b="1" dirty="0"/>
          </a:p>
        </p:txBody>
      </p:sp>
      <p:sp>
        <p:nvSpPr>
          <p:cNvPr id="8" name="Dikdörtgen 7">
            <a:extLst>
              <a:ext uri="{FF2B5EF4-FFF2-40B4-BE49-F238E27FC236}">
                <a16:creationId xmlns:a16="http://schemas.microsoft.com/office/drawing/2014/main" id="{F8B3D3F8-FD64-4569-B234-47DA4C7F3783}"/>
              </a:ext>
            </a:extLst>
          </p:cNvPr>
          <p:cNvSpPr/>
          <p:nvPr/>
        </p:nvSpPr>
        <p:spPr>
          <a:xfrm>
            <a:off x="135082" y="596002"/>
            <a:ext cx="12056917" cy="7078861"/>
          </a:xfrm>
          <a:prstGeom prst="rect">
            <a:avLst/>
          </a:prstGeom>
        </p:spPr>
        <p:txBody>
          <a:bodyPr wrap="square">
            <a:spAutoFit/>
          </a:bodyPr>
          <a:lstStyle/>
          <a:p>
            <a:pPr marL="285750" indent="-285750">
              <a:buFont typeface="Arial" panose="020B0604020202020204" pitchFamily="34" charset="0"/>
              <a:buChar char="•"/>
            </a:pPr>
            <a:r>
              <a:rPr lang="en-US" sz="2000" b="1" dirty="0"/>
              <a:t>A</a:t>
            </a:r>
            <a:r>
              <a:rPr lang="en-US" sz="2000" b="1" dirty="0" smtClean="0"/>
              <a:t>ctual </a:t>
            </a:r>
            <a:r>
              <a:rPr lang="en-US" sz="2000" b="1" dirty="0"/>
              <a:t>costs </a:t>
            </a:r>
            <a:r>
              <a:rPr lang="en-US" sz="2000" dirty="0"/>
              <a:t>(i.e. costs which are real and not estimated or budgeted) for:</a:t>
            </a:r>
          </a:p>
          <a:p>
            <a:pPr marL="742950" lvl="1" indent="-285750">
              <a:buFont typeface="Wingdings" panose="05000000000000000000" pitchFamily="2" charset="2"/>
              <a:buChar char="Ø"/>
            </a:pPr>
            <a:r>
              <a:rPr lang="en-US" sz="2000" dirty="0"/>
              <a:t>personnel costs (</a:t>
            </a:r>
            <a:r>
              <a:rPr lang="en-US" sz="2000" dirty="0" smtClean="0"/>
              <a:t>unless </a:t>
            </a:r>
            <a:r>
              <a:rPr lang="en-US" sz="2000" dirty="0"/>
              <a:t>declared as unit cost; see below)</a:t>
            </a:r>
            <a:r>
              <a:rPr lang="tr-TR" sz="2000" dirty="0"/>
              <a:t> </a:t>
            </a:r>
            <a:r>
              <a:rPr lang="en-US" sz="2000" dirty="0"/>
              <a:t>Example: EUR 62 500 actual yearly salary for senior researcher A</a:t>
            </a:r>
          </a:p>
          <a:p>
            <a:pPr marL="742950" lvl="1" indent="-285750">
              <a:buFont typeface="Wingdings" panose="05000000000000000000" pitchFamily="2" charset="2"/>
              <a:buChar char="Ø"/>
            </a:pPr>
            <a:r>
              <a:rPr lang="en-US" sz="2000" dirty="0"/>
              <a:t>subcontracting </a:t>
            </a:r>
            <a:r>
              <a:rPr lang="en-US" sz="2000" dirty="0" smtClean="0"/>
              <a:t>costs</a:t>
            </a:r>
            <a:r>
              <a:rPr lang="en-GB" sz="2000" dirty="0"/>
              <a:t> </a:t>
            </a:r>
            <a:r>
              <a:rPr lang="en-GB" sz="2000" dirty="0" smtClean="0"/>
              <a:t>- </a:t>
            </a:r>
            <a:r>
              <a:rPr lang="en-US" sz="2000" dirty="0" smtClean="0"/>
              <a:t>Example</a:t>
            </a:r>
            <a:r>
              <a:rPr lang="en-US" sz="2000" dirty="0"/>
              <a:t>: The actual price paid for the subcontracting of a clinical study</a:t>
            </a:r>
          </a:p>
          <a:p>
            <a:pPr marL="742950" lvl="1" indent="-285750">
              <a:buFont typeface="Wingdings" panose="05000000000000000000" pitchFamily="2" charset="2"/>
              <a:buChar char="Ø"/>
            </a:pPr>
            <a:r>
              <a:rPr lang="en-US" sz="2000" dirty="0"/>
              <a:t>costs of providing financial support to third parties (if option applies)</a:t>
            </a:r>
            <a:r>
              <a:rPr lang="tr-TR" sz="2000" dirty="0"/>
              <a:t> </a:t>
            </a:r>
            <a:r>
              <a:rPr lang="en-US" sz="2000" dirty="0"/>
              <a:t>Example: The financial support actually paid to third parties</a:t>
            </a:r>
          </a:p>
          <a:p>
            <a:pPr marL="742950" lvl="1" indent="-285750">
              <a:buFont typeface="Wingdings" panose="05000000000000000000" pitchFamily="2" charset="2"/>
              <a:buChar char="Ø"/>
            </a:pPr>
            <a:r>
              <a:rPr lang="tr-TR" sz="2000" dirty="0"/>
              <a:t>O</a:t>
            </a:r>
            <a:r>
              <a:rPr lang="en-US" sz="2000" dirty="0" err="1"/>
              <a:t>ther</a:t>
            </a:r>
            <a:r>
              <a:rPr lang="en-US" sz="2000" dirty="0"/>
              <a:t> direct costs (— unless declared as unit cost; see below)</a:t>
            </a:r>
            <a:r>
              <a:rPr lang="tr-TR" sz="2000" dirty="0"/>
              <a:t> </a:t>
            </a:r>
            <a:r>
              <a:rPr lang="en-US" sz="2000" dirty="0"/>
              <a:t>Example: EUR 2 000 actual price for a computer</a:t>
            </a:r>
          </a:p>
          <a:p>
            <a:pPr marL="285750" indent="-285750">
              <a:buFont typeface="Arial" panose="020B0604020202020204" pitchFamily="34" charset="0"/>
              <a:buChar char="•"/>
            </a:pPr>
            <a:r>
              <a:rPr lang="en-US" sz="2000" b="1" dirty="0"/>
              <a:t>U</a:t>
            </a:r>
            <a:r>
              <a:rPr lang="en-US" sz="2000" b="1" dirty="0" smtClean="0"/>
              <a:t>nit </a:t>
            </a:r>
            <a:r>
              <a:rPr lang="en-US" sz="2000" b="1" dirty="0"/>
              <a:t>costs </a:t>
            </a:r>
            <a:r>
              <a:rPr lang="en-US" sz="2000" dirty="0"/>
              <a:t>(i.e. an amount per unit) for:</a:t>
            </a:r>
            <a:endParaRPr lang="tr-TR" sz="2000" dirty="0"/>
          </a:p>
          <a:p>
            <a:pPr marL="742950" lvl="1" indent="-285750">
              <a:buFont typeface="Wingdings" panose="05000000000000000000" pitchFamily="2" charset="2"/>
              <a:buChar char="Ø"/>
            </a:pPr>
            <a:r>
              <a:rPr lang="tr-TR" sz="2000" dirty="0"/>
              <a:t>p</a:t>
            </a:r>
            <a:r>
              <a:rPr lang="en-US" sz="2000" dirty="0" err="1"/>
              <a:t>ersonnel</a:t>
            </a:r>
            <a:r>
              <a:rPr lang="en-US" sz="2000" dirty="0"/>
              <a:t> costs of SME owners/natural persons not receiving a </a:t>
            </a:r>
            <a:r>
              <a:rPr lang="en-US" sz="2000" dirty="0" smtClean="0"/>
              <a:t>salary</a:t>
            </a:r>
            <a:endParaRPr lang="en-US" sz="2000" dirty="0"/>
          </a:p>
          <a:p>
            <a:pPr marL="742950" lvl="1" indent="-285750">
              <a:buFont typeface="Wingdings" panose="05000000000000000000" pitchFamily="2" charset="2"/>
              <a:buChar char="Ø"/>
            </a:pPr>
            <a:r>
              <a:rPr lang="en-US" sz="2000" dirty="0"/>
              <a:t>personnel costs calculated by the beneficiaries in accordance with their usual cost</a:t>
            </a:r>
            <a:r>
              <a:rPr lang="tr-TR" sz="2000" dirty="0"/>
              <a:t> </a:t>
            </a:r>
            <a:r>
              <a:rPr lang="en-US" sz="2000" dirty="0"/>
              <a:t>accounting practices (average personnel costs)</a:t>
            </a:r>
            <a:r>
              <a:rPr lang="tr-TR" sz="2000" dirty="0"/>
              <a:t> </a:t>
            </a:r>
            <a:endParaRPr lang="en-US" sz="2000" dirty="0"/>
          </a:p>
          <a:p>
            <a:pPr marL="742950" lvl="1" indent="-285750">
              <a:buFont typeface="Wingdings" panose="05000000000000000000" pitchFamily="2" charset="2"/>
              <a:buChar char="Ø"/>
            </a:pPr>
            <a:r>
              <a:rPr lang="en-US" sz="2000" dirty="0"/>
              <a:t>costs of internally invoiced goods and services calculated by the beneficiaries</a:t>
            </a:r>
            <a:r>
              <a:rPr lang="tr-TR" sz="2000" dirty="0"/>
              <a:t> </a:t>
            </a:r>
            <a:r>
              <a:rPr lang="en-US" sz="2000" dirty="0"/>
              <a:t>in accordance with their usual cost accounting practices</a:t>
            </a:r>
            <a:endParaRPr lang="tr-TR" sz="2000" dirty="0"/>
          </a:p>
          <a:p>
            <a:pPr marL="742950" lvl="1" indent="-285750">
              <a:buFont typeface="Wingdings" panose="05000000000000000000" pitchFamily="2" charset="2"/>
              <a:buChar char="Ø"/>
            </a:pPr>
            <a:r>
              <a:rPr lang="en-US" sz="2000" dirty="0"/>
              <a:t>specific unit costs for:</a:t>
            </a:r>
            <a:r>
              <a:rPr lang="tr-TR" sz="2000" dirty="0"/>
              <a:t> </a:t>
            </a:r>
            <a:r>
              <a:rPr lang="en-US" sz="2000" dirty="0"/>
              <a:t> costs for energy efficiency measures in buildings</a:t>
            </a:r>
            <a:r>
              <a:rPr lang="tr-TR" sz="2000" dirty="0"/>
              <a:t>, </a:t>
            </a:r>
            <a:r>
              <a:rPr lang="en-US" sz="2000" dirty="0"/>
              <a:t> access costs for providing trans-national access to research infrastructure</a:t>
            </a:r>
            <a:r>
              <a:rPr lang="tr-TR" sz="2000" dirty="0"/>
              <a:t>, </a:t>
            </a:r>
            <a:r>
              <a:rPr lang="en-US" sz="2000" dirty="0"/>
              <a:t> access costs for providing virtual access to research infrastructure</a:t>
            </a:r>
            <a:r>
              <a:rPr lang="tr-TR" sz="2000" dirty="0"/>
              <a:t>, </a:t>
            </a:r>
            <a:r>
              <a:rPr lang="en-US" sz="2000" dirty="0"/>
              <a:t>costs for clinical studies</a:t>
            </a:r>
          </a:p>
          <a:p>
            <a:pPr marL="285750" indent="-285750">
              <a:buFont typeface="Arial" panose="020B0604020202020204" pitchFamily="34" charset="0"/>
              <a:buChar char="•"/>
            </a:pPr>
            <a:r>
              <a:rPr lang="en-US" sz="2000" b="1" dirty="0" smtClean="0"/>
              <a:t>Flat-rate </a:t>
            </a:r>
            <a:r>
              <a:rPr lang="en-US" sz="2000" b="1" dirty="0"/>
              <a:t>costs </a:t>
            </a:r>
            <a:r>
              <a:rPr lang="en-US" sz="2000" dirty="0"/>
              <a:t>(i.e. costs calculated by applying a percentage fixed in advance to other</a:t>
            </a:r>
            <a:r>
              <a:rPr lang="tr-TR" sz="2000" dirty="0"/>
              <a:t> </a:t>
            </a:r>
            <a:r>
              <a:rPr lang="en-US" sz="2000" dirty="0"/>
              <a:t>types of eligible costs) for:</a:t>
            </a:r>
            <a:r>
              <a:rPr lang="tr-TR" sz="2000" dirty="0"/>
              <a:t> </a:t>
            </a:r>
            <a:r>
              <a:rPr lang="en-US" sz="2000" dirty="0"/>
              <a:t> indirect costs (25% flat-rate for indirect costs; new in Horizon 2020)</a:t>
            </a:r>
          </a:p>
          <a:p>
            <a:pPr marL="285750" indent="-285750">
              <a:buFont typeface="Arial" panose="020B0604020202020204" pitchFamily="34" charset="0"/>
              <a:buChar char="•"/>
            </a:pPr>
            <a:r>
              <a:rPr lang="en-US" sz="2000" b="1" dirty="0"/>
              <a:t>L</a:t>
            </a:r>
            <a:r>
              <a:rPr lang="en-US" sz="2000" b="1" dirty="0" smtClean="0"/>
              <a:t>ump </a:t>
            </a:r>
            <a:r>
              <a:rPr lang="en-US" sz="2000" b="1" dirty="0"/>
              <a:t>sum costs </a:t>
            </a:r>
            <a:r>
              <a:rPr lang="en-US" sz="2000" dirty="0"/>
              <a:t>(i.e. a global amount deemed to cover all costs of the action or a</a:t>
            </a:r>
            <a:r>
              <a:rPr lang="tr-TR" sz="2000" dirty="0"/>
              <a:t> </a:t>
            </a:r>
            <a:r>
              <a:rPr lang="en-US" sz="2000" dirty="0"/>
              <a:t>specific category of costs). </a:t>
            </a:r>
            <a:endParaRPr lang="tr-TR" sz="2000" dirty="0"/>
          </a:p>
          <a:p>
            <a:pPr marL="285750" indent="-285750">
              <a:buFont typeface="Wingdings" panose="05000000000000000000" pitchFamily="2" charset="2"/>
              <a:buChar char="§"/>
            </a:pPr>
            <a:endParaRPr lang="tr-TR" dirty="0"/>
          </a:p>
          <a:p>
            <a:pPr marL="285750" indent="-285750">
              <a:buFont typeface="Wingdings" panose="05000000000000000000" pitchFamily="2" charset="2"/>
              <a:buChar char="§"/>
            </a:pPr>
            <a:endParaRPr lang="en-US" dirty="0"/>
          </a:p>
          <a:p>
            <a:pPr lvl="1"/>
            <a:endParaRPr lang="tr-TR" dirty="0"/>
          </a:p>
        </p:txBody>
      </p:sp>
      <p:sp>
        <p:nvSpPr>
          <p:cNvPr id="4" name="TextBox 3"/>
          <p:cNvSpPr txBox="1"/>
          <p:nvPr/>
        </p:nvSpPr>
        <p:spPr>
          <a:xfrm>
            <a:off x="0" y="-2761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711793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537E4B7-90B4-4345-BA00-EA2C23080D6C}"/>
              </a:ext>
            </a:extLst>
          </p:cNvPr>
          <p:cNvSpPr/>
          <p:nvPr/>
        </p:nvSpPr>
        <p:spPr>
          <a:xfrm>
            <a:off x="135083" y="87427"/>
            <a:ext cx="11918372" cy="954107"/>
          </a:xfrm>
          <a:prstGeom prst="rect">
            <a:avLst/>
          </a:prstGeom>
        </p:spPr>
        <p:txBody>
          <a:bodyPr wrap="square">
            <a:spAutoFit/>
          </a:bodyPr>
          <a:lstStyle/>
          <a:p>
            <a:pPr algn="ctr"/>
            <a:r>
              <a:rPr lang="en-US" sz="2800" b="1" dirty="0"/>
              <a:t>Options for all four cost </a:t>
            </a:r>
            <a:r>
              <a:rPr lang="en-US" sz="2800" b="1" dirty="0" smtClean="0"/>
              <a:t>forms</a:t>
            </a:r>
          </a:p>
          <a:p>
            <a:pPr algn="ctr"/>
            <a:r>
              <a:rPr lang="en-US" sz="2800" b="1" dirty="0" smtClean="0"/>
              <a:t>(example in ERASMUS program)</a:t>
            </a:r>
            <a:endParaRPr lang="en-US" sz="2800" b="1" dirty="0"/>
          </a:p>
        </p:txBody>
      </p:sp>
      <p:sp>
        <p:nvSpPr>
          <p:cNvPr id="4" name="TextBox 3"/>
          <p:cNvSpPr txBox="1"/>
          <p:nvPr/>
        </p:nvSpPr>
        <p:spPr>
          <a:xfrm>
            <a:off x="0" y="-27617"/>
            <a:ext cx="381836" cy="369332"/>
          </a:xfrm>
          <a:prstGeom prst="rect">
            <a:avLst/>
          </a:prstGeom>
          <a:noFill/>
        </p:spPr>
        <p:txBody>
          <a:bodyPr wrap="none" rtlCol="0">
            <a:spAutoFit/>
          </a:bodyPr>
          <a:lstStyle/>
          <a:p>
            <a:r>
              <a:rPr lang="en-GB" b="1" dirty="0" smtClean="0"/>
              <a:t>M</a:t>
            </a:r>
            <a:endParaRPr lang="en-GB" b="1" dirty="0"/>
          </a:p>
        </p:txBody>
      </p:sp>
      <p:pic>
        <p:nvPicPr>
          <p:cNvPr id="5" name="Picture 4"/>
          <p:cNvPicPr>
            <a:picLocks noChangeAspect="1"/>
          </p:cNvPicPr>
          <p:nvPr/>
        </p:nvPicPr>
        <p:blipFill>
          <a:blip r:embed="rId2"/>
          <a:stretch>
            <a:fillRect/>
          </a:stretch>
        </p:blipFill>
        <p:spPr>
          <a:xfrm>
            <a:off x="39732" y="1390919"/>
            <a:ext cx="12016632" cy="5254580"/>
          </a:xfrm>
          <a:prstGeom prst="rect">
            <a:avLst/>
          </a:prstGeom>
        </p:spPr>
      </p:pic>
    </p:spTree>
    <p:extLst>
      <p:ext uri="{BB962C8B-B14F-4D97-AF65-F5344CB8AC3E}">
        <p14:creationId xmlns:p14="http://schemas.microsoft.com/office/powerpoint/2010/main" val="4196061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9537E4B7-90B4-4345-BA00-EA2C23080D6C}"/>
              </a:ext>
            </a:extLst>
          </p:cNvPr>
          <p:cNvSpPr/>
          <p:nvPr/>
        </p:nvSpPr>
        <p:spPr>
          <a:xfrm>
            <a:off x="135083" y="87427"/>
            <a:ext cx="11918372" cy="954107"/>
          </a:xfrm>
          <a:prstGeom prst="rect">
            <a:avLst/>
          </a:prstGeom>
        </p:spPr>
        <p:txBody>
          <a:bodyPr wrap="square">
            <a:spAutoFit/>
          </a:bodyPr>
          <a:lstStyle/>
          <a:p>
            <a:pPr algn="ctr"/>
            <a:r>
              <a:rPr lang="en-US" sz="2800" b="1" dirty="0"/>
              <a:t>Options for all four cost </a:t>
            </a:r>
            <a:r>
              <a:rPr lang="en-US" sz="2800" b="1" dirty="0" smtClean="0"/>
              <a:t>forms</a:t>
            </a:r>
          </a:p>
          <a:p>
            <a:pPr algn="ctr"/>
            <a:r>
              <a:rPr lang="en-US" sz="2800" b="1" dirty="0" smtClean="0"/>
              <a:t>(example in ERASMUS program)</a:t>
            </a:r>
            <a:endParaRPr lang="en-US" sz="2800" b="1" dirty="0"/>
          </a:p>
        </p:txBody>
      </p:sp>
      <p:sp>
        <p:nvSpPr>
          <p:cNvPr id="4" name="TextBox 3"/>
          <p:cNvSpPr txBox="1"/>
          <p:nvPr/>
        </p:nvSpPr>
        <p:spPr>
          <a:xfrm>
            <a:off x="0" y="-27617"/>
            <a:ext cx="381836" cy="369332"/>
          </a:xfrm>
          <a:prstGeom prst="rect">
            <a:avLst/>
          </a:prstGeom>
          <a:noFill/>
        </p:spPr>
        <p:txBody>
          <a:bodyPr wrap="none" rtlCol="0">
            <a:spAutoFit/>
          </a:bodyPr>
          <a:lstStyle/>
          <a:p>
            <a:r>
              <a:rPr lang="en-GB" b="1" dirty="0" smtClean="0"/>
              <a:t>M</a:t>
            </a:r>
            <a:endParaRPr lang="en-GB" b="1" dirty="0"/>
          </a:p>
        </p:txBody>
      </p:sp>
      <p:pic>
        <p:nvPicPr>
          <p:cNvPr id="7" name="Picture 6"/>
          <p:cNvPicPr>
            <a:picLocks noChangeAspect="1"/>
          </p:cNvPicPr>
          <p:nvPr/>
        </p:nvPicPr>
        <p:blipFill>
          <a:blip r:embed="rId2"/>
          <a:stretch>
            <a:fillRect/>
          </a:stretch>
        </p:blipFill>
        <p:spPr>
          <a:xfrm>
            <a:off x="528034" y="1041534"/>
            <a:ext cx="11088709" cy="5704542"/>
          </a:xfrm>
          <a:prstGeom prst="rect">
            <a:avLst/>
          </a:prstGeom>
        </p:spPr>
      </p:pic>
    </p:spTree>
    <p:extLst>
      <p:ext uri="{BB962C8B-B14F-4D97-AF65-F5344CB8AC3E}">
        <p14:creationId xmlns:p14="http://schemas.microsoft.com/office/powerpoint/2010/main" val="1627154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7E34C-2AB5-49F6-9901-B601A39778F3}"/>
              </a:ext>
            </a:extLst>
          </p:cNvPr>
          <p:cNvSpPr>
            <a:spLocks noGrp="1"/>
          </p:cNvSpPr>
          <p:nvPr>
            <p:ph idx="1"/>
          </p:nvPr>
        </p:nvSpPr>
        <p:spPr>
          <a:xfrm>
            <a:off x="1" y="547239"/>
            <a:ext cx="12192000" cy="5152225"/>
          </a:xfrm>
        </p:spPr>
        <p:txBody>
          <a:bodyPr>
            <a:normAutofit fontScale="92500"/>
          </a:bodyPr>
          <a:lstStyle/>
          <a:p>
            <a:pPr marL="0" indent="0">
              <a:buNone/>
            </a:pPr>
            <a:r>
              <a:rPr lang="en-US" sz="3000" b="1" dirty="0"/>
              <a:t>Possible actions by the </a:t>
            </a:r>
            <a:r>
              <a:rPr lang="en-US" sz="3000" b="1" dirty="0" smtClean="0"/>
              <a:t>EU</a:t>
            </a:r>
            <a:endParaRPr lang="tr-TR" sz="3000" b="1" dirty="0"/>
          </a:p>
          <a:p>
            <a:pPr marL="0" indent="0">
              <a:buNone/>
            </a:pPr>
            <a:endParaRPr lang="en-US" sz="3000" dirty="0"/>
          </a:p>
          <a:p>
            <a:pPr marL="457200" lvl="1" indent="0">
              <a:buNone/>
            </a:pPr>
            <a:r>
              <a:rPr lang="en-US" sz="3000" dirty="0"/>
              <a:t>•	Rejection of ineligible costs</a:t>
            </a:r>
          </a:p>
          <a:p>
            <a:pPr marL="457200" lvl="1" indent="0">
              <a:buNone/>
            </a:pPr>
            <a:r>
              <a:rPr lang="en-US" sz="3000" dirty="0"/>
              <a:t>•	Reduction of the grant</a:t>
            </a:r>
          </a:p>
          <a:p>
            <a:pPr marL="457200" lvl="1" indent="0">
              <a:buNone/>
            </a:pPr>
            <a:r>
              <a:rPr lang="en-US" sz="3000" dirty="0"/>
              <a:t>•	Recovery of undue amounts</a:t>
            </a:r>
          </a:p>
          <a:p>
            <a:pPr marL="457200" lvl="1" indent="0">
              <a:buNone/>
            </a:pPr>
            <a:r>
              <a:rPr lang="en-US" sz="3000" dirty="0"/>
              <a:t>•	Administrative and financial penalties</a:t>
            </a:r>
          </a:p>
          <a:p>
            <a:pPr marL="457200" lvl="1" indent="0">
              <a:buNone/>
            </a:pPr>
            <a:r>
              <a:rPr lang="en-US" sz="3000" dirty="0"/>
              <a:t>•	Suspension of payments</a:t>
            </a:r>
          </a:p>
          <a:p>
            <a:pPr marL="457200" lvl="1" indent="0">
              <a:buNone/>
            </a:pPr>
            <a:r>
              <a:rPr lang="en-US" sz="3000" dirty="0"/>
              <a:t>•	Suspension of the action implementation</a:t>
            </a:r>
          </a:p>
          <a:p>
            <a:pPr marL="457200" lvl="1" indent="0">
              <a:buNone/>
            </a:pPr>
            <a:r>
              <a:rPr lang="en-US" sz="3000" dirty="0"/>
              <a:t>•	Termination of the participation of the beneficiary in the grant agreement</a:t>
            </a:r>
          </a:p>
          <a:p>
            <a:pPr marL="457200" lvl="1" indent="0">
              <a:buNone/>
            </a:pPr>
            <a:r>
              <a:rPr lang="en-US" sz="3000" dirty="0"/>
              <a:t>•	Termination of the grant agreement</a:t>
            </a:r>
          </a:p>
          <a:p>
            <a:pPr marL="457200" lvl="1" indent="0">
              <a:buNone/>
            </a:pPr>
            <a:r>
              <a:rPr lang="en-US" sz="3000" dirty="0"/>
              <a:t>•	Extension of Findings (only during Audits)</a:t>
            </a:r>
          </a:p>
          <a:p>
            <a:pPr marL="0" indent="0">
              <a:buNone/>
            </a:pPr>
            <a:endParaRPr lang="tr-TR" sz="3400" b="1" dirty="0"/>
          </a:p>
          <a:p>
            <a:pPr marL="0" indent="0">
              <a:buNone/>
            </a:pPr>
            <a:endParaRPr lang="en-US" sz="3400" b="1" dirty="0"/>
          </a:p>
        </p:txBody>
      </p:sp>
      <p:pic>
        <p:nvPicPr>
          <p:cNvPr id="4" name="Resim 3">
            <a:extLst>
              <a:ext uri="{FF2B5EF4-FFF2-40B4-BE49-F238E27FC236}">
                <a16:creationId xmlns:a16="http://schemas.microsoft.com/office/drawing/2014/main" id="{092E8CE6-4BA6-4277-BCD9-2FE3114AD1F4}"/>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25231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DD404F9-4499-4D85-BB98-DB8A95205936}"/>
              </a:ext>
            </a:extLst>
          </p:cNvPr>
          <p:cNvSpPr/>
          <p:nvPr/>
        </p:nvSpPr>
        <p:spPr>
          <a:xfrm>
            <a:off x="166254" y="398053"/>
            <a:ext cx="11949546" cy="4493538"/>
          </a:xfrm>
          <a:prstGeom prst="rect">
            <a:avLst/>
          </a:prstGeom>
        </p:spPr>
        <p:txBody>
          <a:bodyPr wrap="square">
            <a:spAutoFit/>
          </a:bodyPr>
          <a:lstStyle/>
          <a:p>
            <a:r>
              <a:rPr lang="en-US" sz="2600" b="1" dirty="0"/>
              <a:t>Obligation to keep records and other supporting</a:t>
            </a:r>
            <a:r>
              <a:rPr lang="tr-TR" sz="2600" b="1" dirty="0"/>
              <a:t> </a:t>
            </a:r>
            <a:r>
              <a:rPr lang="en-US" sz="2600" b="1" dirty="0"/>
              <a:t>documentation</a:t>
            </a:r>
          </a:p>
          <a:p>
            <a:endParaRPr lang="en-US" sz="2300" dirty="0"/>
          </a:p>
          <a:p>
            <a:pPr marL="800100" lvl="1" indent="-342900">
              <a:spcAft>
                <a:spcPts val="1200"/>
              </a:spcAft>
              <a:buFont typeface="Arial" panose="020B0604020202020204" pitchFamily="34" charset="0"/>
              <a:buChar char="•"/>
            </a:pPr>
            <a:r>
              <a:rPr lang="en-US" sz="2300" dirty="0" smtClean="0"/>
              <a:t>Keep </a:t>
            </a:r>
            <a:r>
              <a:rPr lang="en-US" sz="2300" dirty="0"/>
              <a:t>records and other supporting evidence and documentation to prove proper implementation and eligibility of costs for </a:t>
            </a:r>
            <a:r>
              <a:rPr lang="en-US" sz="2300" u="sng" dirty="0"/>
              <a:t>5 years after the payment of the balance </a:t>
            </a:r>
            <a:r>
              <a:rPr lang="en-US" sz="2300" dirty="0"/>
              <a:t>(3 for low value grants </a:t>
            </a:r>
            <a:r>
              <a:rPr lang="en-US" sz="2300" dirty="0" smtClean="0"/>
              <a:t>EUR 60.000</a:t>
            </a:r>
            <a:r>
              <a:rPr lang="en-US" sz="2300" dirty="0"/>
              <a:t>)</a:t>
            </a:r>
          </a:p>
          <a:p>
            <a:pPr marL="800100" lvl="1" indent="-342900">
              <a:spcAft>
                <a:spcPts val="1200"/>
              </a:spcAft>
              <a:buFont typeface="Arial" panose="020B0604020202020204" pitchFamily="34" charset="0"/>
              <a:buChar char="•"/>
            </a:pPr>
            <a:r>
              <a:rPr lang="en-US" sz="2300" dirty="0" smtClean="0"/>
              <a:t>Digital</a:t>
            </a:r>
            <a:r>
              <a:rPr lang="en-US" sz="2300" dirty="0"/>
              <a:t>/ electronic documents acceptable if National Legislation exists allowing it and considering them of equal validity as originals</a:t>
            </a:r>
          </a:p>
          <a:p>
            <a:pPr marL="800100" lvl="1" indent="-342900">
              <a:spcAft>
                <a:spcPts val="1200"/>
              </a:spcAft>
              <a:buFont typeface="Arial" panose="020B0604020202020204" pitchFamily="34" charset="0"/>
              <a:buChar char="•"/>
            </a:pPr>
            <a:r>
              <a:rPr lang="en-US" sz="2300" dirty="0" smtClean="0"/>
              <a:t>Digital</a:t>
            </a:r>
            <a:r>
              <a:rPr lang="en-US" sz="2300" dirty="0"/>
              <a:t>/ electronic time sheets acceptable as long as reliable according to</a:t>
            </a:r>
            <a:r>
              <a:rPr lang="tr-TR" sz="2300" dirty="0"/>
              <a:t> </a:t>
            </a:r>
            <a:r>
              <a:rPr lang="en-US" sz="2300" dirty="0"/>
              <a:t>E</a:t>
            </a:r>
            <a:r>
              <a:rPr lang="tr-TR" sz="2300" dirty="0" smtClean="0"/>
              <a:t>uropea</a:t>
            </a:r>
            <a:r>
              <a:rPr lang="en-US" sz="2300" dirty="0" smtClean="0"/>
              <a:t>n</a:t>
            </a:r>
            <a:r>
              <a:rPr lang="tr-TR" sz="2300" dirty="0" smtClean="0"/>
              <a:t> </a:t>
            </a:r>
            <a:r>
              <a:rPr lang="tr-TR" sz="2300" dirty="0"/>
              <a:t>Commission</a:t>
            </a:r>
            <a:r>
              <a:rPr lang="en-US" sz="2300" dirty="0"/>
              <a:t>’s specifications</a:t>
            </a:r>
          </a:p>
          <a:p>
            <a:pPr marL="800100" lvl="1" indent="-342900">
              <a:spcAft>
                <a:spcPts val="1200"/>
              </a:spcAft>
              <a:buFont typeface="Arial" panose="020B0604020202020204" pitchFamily="34" charset="0"/>
              <a:buChar char="•"/>
            </a:pPr>
            <a:r>
              <a:rPr lang="en-US" sz="2300" dirty="0" smtClean="0"/>
              <a:t>No </a:t>
            </a:r>
            <a:r>
              <a:rPr lang="en-US" sz="2300" dirty="0"/>
              <a:t>time sheets required for persons working exclusively in one project (with supporting statement by the beneficiary)</a:t>
            </a:r>
          </a:p>
        </p:txBody>
      </p:sp>
      <p:pic>
        <p:nvPicPr>
          <p:cNvPr id="7" name="Resim 6">
            <a:extLst>
              <a:ext uri="{FF2B5EF4-FFF2-40B4-BE49-F238E27FC236}">
                <a16:creationId xmlns:a16="http://schemas.microsoft.com/office/drawing/2014/main" id="{AEDD7087-5F57-4A26-9186-F91EAA1C989D}"/>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2222015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DD404F9-4499-4D85-BB98-DB8A95205936}"/>
              </a:ext>
            </a:extLst>
          </p:cNvPr>
          <p:cNvSpPr/>
          <p:nvPr/>
        </p:nvSpPr>
        <p:spPr>
          <a:xfrm>
            <a:off x="134643" y="408740"/>
            <a:ext cx="11939155" cy="4555093"/>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400" dirty="0"/>
              <a:t>Payments will be made to the beneficiary or to the beneficiary acting as </a:t>
            </a:r>
            <a:r>
              <a:rPr lang="en-US" sz="2400" dirty="0" err="1"/>
              <a:t>co-ordinator</a:t>
            </a:r>
            <a:r>
              <a:rPr lang="en-US" sz="2400" dirty="0"/>
              <a:t> in the case of proposals submitted by a </a:t>
            </a:r>
            <a:r>
              <a:rPr lang="en-US" sz="2400" dirty="0" smtClean="0"/>
              <a:t>consortium</a:t>
            </a:r>
            <a:endParaRPr lang="tr-TR" sz="2400" dirty="0"/>
          </a:p>
          <a:p>
            <a:pPr marL="342900" indent="-342900" algn="just">
              <a:spcAft>
                <a:spcPts val="1200"/>
              </a:spcAft>
              <a:buFont typeface="Arial" panose="020B0604020202020204" pitchFamily="34" charset="0"/>
              <a:buChar char="•"/>
            </a:pPr>
            <a:r>
              <a:rPr lang="en-US" sz="2400" dirty="0" smtClean="0"/>
              <a:t>The </a:t>
            </a:r>
            <a:r>
              <a:rPr lang="en-US" sz="2400" dirty="0"/>
              <a:t>payment procedures will be laid down in the grant </a:t>
            </a:r>
            <a:r>
              <a:rPr lang="en-US" sz="2400" dirty="0" smtClean="0"/>
              <a:t>agreement</a:t>
            </a:r>
            <a:endParaRPr lang="tr-TR" sz="2400" dirty="0"/>
          </a:p>
          <a:p>
            <a:pPr marL="342900" indent="-342900" algn="just">
              <a:spcAft>
                <a:spcPts val="1200"/>
              </a:spcAft>
              <a:buFont typeface="Arial" panose="020B0604020202020204" pitchFamily="34" charset="0"/>
              <a:buChar char="•"/>
            </a:pPr>
            <a:r>
              <a:rPr lang="en-US" sz="2400" dirty="0" smtClean="0"/>
              <a:t>Payment </a:t>
            </a:r>
            <a:r>
              <a:rPr lang="en-US" sz="2400" dirty="0"/>
              <a:t>of the grant will be made in pre-financing instalments and a final payment (the balance). </a:t>
            </a:r>
            <a:endParaRPr lang="en-US" sz="2400" dirty="0" smtClean="0"/>
          </a:p>
          <a:p>
            <a:pPr marL="342900" indent="-342900" algn="just">
              <a:spcAft>
                <a:spcPts val="1200"/>
              </a:spcAft>
              <a:buFont typeface="Arial" panose="020B0604020202020204" pitchFamily="34" charset="0"/>
              <a:buChar char="•"/>
            </a:pPr>
            <a:r>
              <a:rPr lang="en-US" sz="2400" dirty="0" smtClean="0"/>
              <a:t>The </a:t>
            </a:r>
            <a:r>
              <a:rPr lang="en-US" sz="2400" dirty="0"/>
              <a:t>aim of the pre-financing is to provide the beneficiaries with a float. </a:t>
            </a:r>
            <a:endParaRPr lang="en-US" sz="2400" dirty="0" smtClean="0"/>
          </a:p>
          <a:p>
            <a:pPr marL="342900" indent="-342900" algn="just">
              <a:spcAft>
                <a:spcPts val="1200"/>
              </a:spcAft>
              <a:buFont typeface="Arial" panose="020B0604020202020204" pitchFamily="34" charset="0"/>
              <a:buChar char="•"/>
            </a:pPr>
            <a:r>
              <a:rPr lang="en-US" sz="2400" dirty="0" smtClean="0"/>
              <a:t>The </a:t>
            </a:r>
            <a:r>
              <a:rPr lang="en-US" sz="2400" dirty="0"/>
              <a:t>pre-financing remains the property of the Union until the payment of the balance</a:t>
            </a:r>
            <a:r>
              <a:rPr lang="en-US" sz="2400" dirty="0" smtClean="0"/>
              <a:t>.</a:t>
            </a:r>
          </a:p>
          <a:p>
            <a:pPr marL="342900" indent="-342900" algn="just">
              <a:spcAft>
                <a:spcPts val="1200"/>
              </a:spcAft>
              <a:buFont typeface="Arial" panose="020B0604020202020204" pitchFamily="34" charset="0"/>
              <a:buChar char="•"/>
            </a:pPr>
            <a:r>
              <a:rPr lang="en-US" sz="2400" dirty="0" smtClean="0"/>
              <a:t>The </a:t>
            </a:r>
            <a:r>
              <a:rPr lang="en-US" sz="2400" dirty="0"/>
              <a:t>frequency and size of pre-financing and balance payment will in principle be as described hereafter but may be adjusted according to the risk assessment of the responsible </a:t>
            </a:r>
            <a:r>
              <a:rPr lang="en-US" sz="2400" dirty="0" err="1"/>
              <a:t>authorising</a:t>
            </a:r>
            <a:r>
              <a:rPr lang="en-US" sz="2400" dirty="0"/>
              <a:t> </a:t>
            </a:r>
            <a:r>
              <a:rPr lang="en-US" sz="2400" dirty="0" smtClean="0"/>
              <a:t>officer</a:t>
            </a:r>
            <a:endParaRPr lang="en-US" sz="2400" dirty="0"/>
          </a:p>
        </p:txBody>
      </p:sp>
      <p:pic>
        <p:nvPicPr>
          <p:cNvPr id="7" name="Resim 6">
            <a:extLst>
              <a:ext uri="{FF2B5EF4-FFF2-40B4-BE49-F238E27FC236}">
                <a16:creationId xmlns:a16="http://schemas.microsoft.com/office/drawing/2014/main" id="{AEDD7087-5F57-4A26-9186-F91EAA1C989D}"/>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3686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DD404F9-4499-4D85-BB98-DB8A95205936}"/>
              </a:ext>
            </a:extLst>
          </p:cNvPr>
          <p:cNvSpPr/>
          <p:nvPr/>
        </p:nvSpPr>
        <p:spPr>
          <a:xfrm>
            <a:off x="134643" y="408740"/>
            <a:ext cx="11939155" cy="461665"/>
          </a:xfrm>
          <a:prstGeom prst="rect">
            <a:avLst/>
          </a:prstGeom>
        </p:spPr>
        <p:txBody>
          <a:bodyPr wrap="square">
            <a:spAutoFit/>
          </a:bodyPr>
          <a:lstStyle/>
          <a:p>
            <a:pPr algn="just">
              <a:spcAft>
                <a:spcPts val="1200"/>
              </a:spcAft>
            </a:pPr>
            <a:r>
              <a:rPr lang="en-US" sz="2400" dirty="0" smtClean="0"/>
              <a:t>Example: Erasmus CBHE KA203</a:t>
            </a:r>
            <a:endParaRPr lang="en-US" sz="2400" dirty="0"/>
          </a:p>
        </p:txBody>
      </p:sp>
      <p:pic>
        <p:nvPicPr>
          <p:cNvPr id="7" name="Resim 6">
            <a:extLst>
              <a:ext uri="{FF2B5EF4-FFF2-40B4-BE49-F238E27FC236}">
                <a16:creationId xmlns:a16="http://schemas.microsoft.com/office/drawing/2014/main" id="{AEDD7087-5F57-4A26-9186-F91EAA1C989D}"/>
              </a:ext>
            </a:extLst>
          </p:cNvPr>
          <p:cNvPicPr>
            <a:picLocks noChangeAspect="1"/>
          </p:cNvPicPr>
          <p:nvPr/>
        </p:nvPicPr>
        <p:blipFill>
          <a:blip r:embed="rId2"/>
          <a:stretch>
            <a:fillRect/>
          </a:stretch>
        </p:blipFill>
        <p:spPr>
          <a:xfrm>
            <a:off x="10254663" y="5740437"/>
            <a:ext cx="1685823" cy="9642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Box 2"/>
          <p:cNvSpPr txBox="1">
            <a:spLocks noChangeArrowheads="1"/>
          </p:cNvSpPr>
          <p:nvPr/>
        </p:nvSpPr>
        <p:spPr bwMode="auto">
          <a:xfrm>
            <a:off x="5005700" y="1642271"/>
            <a:ext cx="3790823" cy="424732"/>
          </a:xfrm>
          <a:prstGeom prst="rect">
            <a:avLst/>
          </a:prstGeom>
          <a:noFill/>
          <a:ln w="9525">
            <a:noFill/>
            <a:miter lim="800000"/>
            <a:headEnd/>
            <a:tailEnd/>
          </a:ln>
          <a:effectLst/>
        </p:spPr>
        <p:txBody>
          <a:bodyPr wrap="square">
            <a:spAutoFit/>
          </a:bodyPr>
          <a:lstStyle/>
          <a:p>
            <a:pPr algn="ctr" eaLnBrk="0" hangingPunct="0">
              <a:lnSpc>
                <a:spcPct val="90000"/>
              </a:lnSpc>
              <a:spcBef>
                <a:spcPct val="20000"/>
              </a:spcBef>
              <a:defRPr/>
            </a:pPr>
            <a:r>
              <a:rPr lang="en-GB" sz="2400" b="1" dirty="0" smtClean="0">
                <a:solidFill>
                  <a:srgbClr val="002060"/>
                </a:solidFill>
              </a:rPr>
              <a:t>Payment cycle </a:t>
            </a:r>
            <a:r>
              <a:rPr lang="en-GB" sz="2400" dirty="0" smtClean="0"/>
              <a:t>(</a:t>
            </a:r>
            <a:r>
              <a:rPr lang="en-GB" sz="2400" dirty="0" err="1" smtClean="0">
                <a:solidFill>
                  <a:srgbClr val="FF0000"/>
                </a:solidFill>
              </a:rPr>
              <a:t>Član</a:t>
            </a:r>
            <a:r>
              <a:rPr lang="en-GB" sz="2400" dirty="0" smtClean="0">
                <a:solidFill>
                  <a:srgbClr val="FF0000"/>
                </a:solidFill>
              </a:rPr>
              <a:t> I.4</a:t>
            </a:r>
            <a:r>
              <a:rPr lang="en-GB" sz="2400" dirty="0" smtClean="0"/>
              <a:t>)</a:t>
            </a:r>
            <a:endParaRPr lang="sr-Latn-RS" sz="2400" b="1" u="sng" dirty="0"/>
          </a:p>
        </p:txBody>
      </p:sp>
      <p:sp>
        <p:nvSpPr>
          <p:cNvPr id="5" name="Text Box 3"/>
          <p:cNvSpPr txBox="1">
            <a:spLocks noChangeArrowheads="1"/>
          </p:cNvSpPr>
          <p:nvPr/>
        </p:nvSpPr>
        <p:spPr bwMode="auto">
          <a:xfrm>
            <a:off x="856743" y="2050293"/>
            <a:ext cx="2886641" cy="4011804"/>
          </a:xfrm>
          <a:prstGeom prst="rect">
            <a:avLst/>
          </a:prstGeom>
          <a:noFill/>
          <a:ln w="9525">
            <a:noFill/>
            <a:miter lim="800000"/>
            <a:headEnd/>
            <a:tailEnd/>
          </a:ln>
        </p:spPr>
        <p:txBody>
          <a:bodyPr wrap="square" anchor="ctr">
            <a:spAutoFit/>
          </a:bodyPr>
          <a:lstStyle/>
          <a:p>
            <a:pPr defTabSz="232621">
              <a:defRPr/>
            </a:pPr>
            <a:r>
              <a:rPr lang="en-GB" sz="1477" b="1" dirty="0">
                <a:solidFill>
                  <a:srgbClr val="336699"/>
                </a:solidFill>
                <a:latin typeface="Tahoma" pitchFamily="34" charset="0"/>
              </a:rPr>
              <a:t> </a:t>
            </a:r>
            <a:r>
              <a:rPr lang="en-GB" sz="1477" b="1" dirty="0" smtClean="0">
                <a:solidFill>
                  <a:srgbClr val="336699"/>
                </a:solidFill>
                <a:latin typeface="Tahoma" pitchFamily="34" charset="0"/>
              </a:rPr>
              <a:t>After GA signing </a:t>
            </a:r>
            <a:r>
              <a:rPr lang="en-GB" sz="3692" b="1" dirty="0" smtClean="0">
                <a:solidFill>
                  <a:srgbClr val="336699"/>
                </a:solidFill>
                <a:latin typeface="Tahoma" pitchFamily="34" charset="0"/>
                <a:sym typeface="Wingdings" pitchFamily="2" charset="2"/>
              </a:rPr>
              <a:t></a:t>
            </a:r>
            <a:r>
              <a:rPr lang="en-GB" sz="2585" b="1" dirty="0" smtClean="0">
                <a:solidFill>
                  <a:srgbClr val="336699"/>
                </a:solidFill>
                <a:latin typeface="Tahoma" pitchFamily="34" charset="0"/>
                <a:sym typeface="Wingdings" pitchFamily="2" charset="2"/>
              </a:rPr>
              <a:t> </a:t>
            </a:r>
            <a:endParaRPr lang="en-GB" sz="2585" b="1" dirty="0">
              <a:solidFill>
                <a:srgbClr val="336699"/>
              </a:solidFill>
              <a:latin typeface="Tahoma" pitchFamily="34" charset="0"/>
              <a:sym typeface="Wingdings" pitchFamily="2" charset="2"/>
            </a:endParaRPr>
          </a:p>
          <a:p>
            <a:pPr defTabSz="232621">
              <a:defRPr/>
            </a:pPr>
            <a:r>
              <a:rPr lang="en-GB" sz="1846" b="1" dirty="0">
                <a:solidFill>
                  <a:srgbClr val="336699"/>
                </a:solidFill>
                <a:latin typeface="Tahoma" pitchFamily="34" charset="0"/>
                <a:sym typeface="Wingdings" pitchFamily="2" charset="2"/>
              </a:rPr>
              <a:t>	</a:t>
            </a:r>
          </a:p>
          <a:p>
            <a:pPr defTabSz="232621">
              <a:spcBef>
                <a:spcPts val="554"/>
              </a:spcBef>
              <a:defRPr/>
            </a:pPr>
            <a:endParaRPr lang="en-GB" sz="1846" b="1" dirty="0">
              <a:solidFill>
                <a:srgbClr val="336699"/>
              </a:solidFill>
              <a:latin typeface="Tahoma" pitchFamily="34" charset="0"/>
              <a:sym typeface="Wingdings" pitchFamily="2" charset="2"/>
            </a:endParaRPr>
          </a:p>
          <a:p>
            <a:pPr defTabSz="232621">
              <a:spcBef>
                <a:spcPts val="554"/>
              </a:spcBef>
              <a:defRPr/>
            </a:pPr>
            <a:endParaRPr lang="en-GB" sz="1292" b="1" i="1" dirty="0">
              <a:solidFill>
                <a:srgbClr val="C00000"/>
              </a:solidFill>
            </a:endParaRPr>
          </a:p>
          <a:p>
            <a:pPr defTabSz="232621">
              <a:spcBef>
                <a:spcPts val="554"/>
              </a:spcBef>
              <a:defRPr/>
            </a:pPr>
            <a:r>
              <a:rPr lang="en-GB" sz="1477" b="1" dirty="0" smtClean="0">
                <a:solidFill>
                  <a:srgbClr val="336699"/>
                </a:solidFill>
                <a:latin typeface="Tahoma" pitchFamily="34" charset="0"/>
              </a:rPr>
              <a:t>After spending 70% of the first </a:t>
            </a:r>
            <a:r>
              <a:rPr lang="en-GB" sz="1477" b="1" dirty="0" err="1" smtClean="0">
                <a:solidFill>
                  <a:srgbClr val="336699"/>
                </a:solidFill>
                <a:latin typeface="Tahoma" pitchFamily="34" charset="0"/>
              </a:rPr>
              <a:t>installment</a:t>
            </a:r>
            <a:endParaRPr lang="en-GB" sz="1477" b="1" dirty="0">
              <a:solidFill>
                <a:srgbClr val="336699"/>
              </a:solidFill>
              <a:latin typeface="Tahoma" pitchFamily="34" charset="0"/>
            </a:endParaRPr>
          </a:p>
          <a:p>
            <a:pPr defTabSz="232621">
              <a:spcBef>
                <a:spcPts val="554"/>
              </a:spcBef>
              <a:defRPr/>
            </a:pPr>
            <a:endParaRPr lang="fr-BE" sz="1662" b="1" dirty="0">
              <a:solidFill>
                <a:srgbClr val="000099"/>
              </a:solidFill>
            </a:endParaRPr>
          </a:p>
          <a:p>
            <a:pPr marL="263776" indent="-263776" defTabSz="232621">
              <a:buFontTx/>
              <a:buChar char="-"/>
              <a:defRPr/>
            </a:pPr>
            <a:endParaRPr lang="en-GB" sz="1477" b="1" dirty="0">
              <a:solidFill>
                <a:srgbClr val="336699"/>
              </a:solidFill>
              <a:latin typeface="Tahoma" pitchFamily="34" charset="0"/>
            </a:endParaRPr>
          </a:p>
          <a:p>
            <a:pPr defTabSz="232621">
              <a:defRPr/>
            </a:pPr>
            <a:endParaRPr lang="en-GB" sz="1477" b="1" dirty="0">
              <a:solidFill>
                <a:srgbClr val="336699"/>
              </a:solidFill>
              <a:latin typeface="Tahoma" pitchFamily="34" charset="0"/>
            </a:endParaRPr>
          </a:p>
          <a:p>
            <a:pPr defTabSz="232621">
              <a:spcBef>
                <a:spcPts val="554"/>
              </a:spcBef>
              <a:defRPr/>
            </a:pPr>
            <a:endParaRPr lang="fr-BE" sz="1292" b="1" i="1" dirty="0" smtClean="0">
              <a:solidFill>
                <a:srgbClr val="C00000"/>
              </a:solidFill>
            </a:endParaRPr>
          </a:p>
          <a:p>
            <a:pPr defTabSz="232621">
              <a:spcBef>
                <a:spcPts val="554"/>
              </a:spcBef>
              <a:defRPr/>
            </a:pPr>
            <a:r>
              <a:rPr lang="fr-BE" sz="1477" b="1" dirty="0">
                <a:solidFill>
                  <a:srgbClr val="336699"/>
                </a:solidFill>
                <a:latin typeface="Tahoma" pitchFamily="34" charset="0"/>
              </a:rPr>
              <a:t>60 </a:t>
            </a:r>
            <a:r>
              <a:rPr lang="fr-BE" sz="1477" b="1" dirty="0" err="1" smtClean="0">
                <a:solidFill>
                  <a:srgbClr val="336699"/>
                </a:solidFill>
                <a:latin typeface="Tahoma" pitchFamily="34" charset="0"/>
              </a:rPr>
              <a:t>days</a:t>
            </a:r>
            <a:r>
              <a:rPr lang="fr-BE" sz="1477" b="1" dirty="0" smtClean="0">
                <a:solidFill>
                  <a:srgbClr val="336699"/>
                </a:solidFill>
                <a:latin typeface="Tahoma" pitchFamily="34" charset="0"/>
              </a:rPr>
              <a:t> </a:t>
            </a:r>
            <a:r>
              <a:rPr lang="fr-BE" sz="1477" b="1" dirty="0" err="1" smtClean="0">
                <a:solidFill>
                  <a:srgbClr val="336699"/>
                </a:solidFill>
                <a:latin typeface="Tahoma" pitchFamily="34" charset="0"/>
              </a:rPr>
              <a:t>after</a:t>
            </a:r>
            <a:r>
              <a:rPr lang="fr-BE" sz="1477" b="1" dirty="0" smtClean="0">
                <a:solidFill>
                  <a:srgbClr val="336699"/>
                </a:solidFill>
                <a:latin typeface="Tahoma" pitchFamily="34" charset="0"/>
              </a:rPr>
              <a:t> Final report </a:t>
            </a:r>
            <a:r>
              <a:rPr lang="fr-BE" sz="1477" b="1" dirty="0" err="1" smtClean="0">
                <a:solidFill>
                  <a:srgbClr val="336699"/>
                </a:solidFill>
                <a:latin typeface="Tahoma" pitchFamily="34" charset="0"/>
              </a:rPr>
              <a:t>approval</a:t>
            </a:r>
            <a:r>
              <a:rPr lang="fr-BE" sz="1477" b="1" dirty="0" smtClean="0">
                <a:solidFill>
                  <a:srgbClr val="336699"/>
                </a:solidFill>
                <a:latin typeface="Tahoma" pitchFamily="34" charset="0"/>
              </a:rPr>
              <a:t> </a:t>
            </a:r>
            <a:endParaRPr lang="fr-BE" sz="1477" b="1" dirty="0">
              <a:solidFill>
                <a:srgbClr val="336699"/>
              </a:solidFill>
              <a:latin typeface="Tahoma" pitchFamily="34" charset="0"/>
            </a:endParaRPr>
          </a:p>
          <a:p>
            <a:pPr defTabSz="232621">
              <a:spcBef>
                <a:spcPts val="554"/>
              </a:spcBef>
              <a:defRPr/>
            </a:pPr>
            <a:endParaRPr lang="en-GB" sz="1477" b="1" dirty="0">
              <a:solidFill>
                <a:srgbClr val="336699"/>
              </a:solidFill>
              <a:latin typeface="Tahoma" pitchFamily="34" charset="0"/>
            </a:endParaRPr>
          </a:p>
        </p:txBody>
      </p:sp>
      <p:sp>
        <p:nvSpPr>
          <p:cNvPr id="8" name="Document"/>
          <p:cNvSpPr>
            <a:spLocks noEditPoints="1" noChangeArrowheads="1"/>
          </p:cNvSpPr>
          <p:nvPr/>
        </p:nvSpPr>
        <p:spPr bwMode="auto">
          <a:xfrm>
            <a:off x="3677113" y="2787597"/>
            <a:ext cx="1721810" cy="147134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477" i="1" dirty="0">
                <a:solidFill>
                  <a:srgbClr val="003399"/>
                </a:solidFill>
              </a:rPr>
              <a:t>Statement of the costs </a:t>
            </a:r>
          </a:p>
          <a:p>
            <a:pPr algn="ctr">
              <a:tabLst>
                <a:tab pos="335582" algn="l"/>
                <a:tab pos="656509" algn="l"/>
              </a:tabLst>
              <a:defRPr/>
            </a:pPr>
            <a:r>
              <a:rPr lang="fr-BE" sz="1477" i="1" dirty="0">
                <a:solidFill>
                  <a:srgbClr val="003399"/>
                </a:solidFill>
              </a:rPr>
              <a:t>+</a:t>
            </a:r>
            <a:endParaRPr lang="en-GB" sz="1477" i="1" dirty="0">
              <a:solidFill>
                <a:srgbClr val="003399"/>
              </a:solidFill>
            </a:endParaRPr>
          </a:p>
          <a:p>
            <a:pPr algn="ctr">
              <a:tabLst>
                <a:tab pos="335582" algn="l"/>
                <a:tab pos="656509" algn="l"/>
              </a:tabLst>
              <a:defRPr/>
            </a:pPr>
            <a:r>
              <a:rPr lang="en-GB" sz="1477" i="1" dirty="0">
                <a:solidFill>
                  <a:srgbClr val="003399"/>
                </a:solidFill>
              </a:rPr>
              <a:t>Request for     Payment </a:t>
            </a:r>
          </a:p>
        </p:txBody>
      </p:sp>
      <p:sp>
        <p:nvSpPr>
          <p:cNvPr id="9" name="Rectangle 9"/>
          <p:cNvSpPr>
            <a:spLocks noChangeArrowheads="1"/>
          </p:cNvSpPr>
          <p:nvPr/>
        </p:nvSpPr>
        <p:spPr bwMode="auto">
          <a:xfrm>
            <a:off x="862241" y="1885022"/>
            <a:ext cx="2571082" cy="372191"/>
          </a:xfrm>
          <a:prstGeom prst="rect">
            <a:avLst/>
          </a:prstGeom>
          <a:gradFill flip="none" rotWithShape="1">
            <a:gsLst>
              <a:gs pos="0">
                <a:srgbClr val="5E9EFF"/>
              </a:gs>
              <a:gs pos="39999">
                <a:srgbClr val="85C2FF"/>
              </a:gs>
              <a:gs pos="70000">
                <a:srgbClr val="C4D6EB"/>
              </a:gs>
              <a:gs pos="100000">
                <a:srgbClr val="FFEBFA"/>
              </a:gs>
            </a:gsLst>
            <a:lin ang="0" scaled="0"/>
            <a:tileRect/>
          </a:gradFill>
          <a:ln w="22225" algn="ctr">
            <a:solidFill>
              <a:srgbClr val="000080"/>
            </a:solidFill>
            <a:miter lim="800000"/>
            <a:headEnd/>
            <a:tailEnd/>
          </a:ln>
        </p:spPr>
        <p:txBody>
          <a:bodyPr wrap="none" anchor="ctr"/>
          <a:lstStyle/>
          <a:p>
            <a:pPr algn="ctr"/>
            <a:r>
              <a:rPr lang="en-GB" sz="1662" u="sng" dirty="0">
                <a:solidFill>
                  <a:srgbClr val="003399"/>
                </a:solidFill>
              </a:rPr>
              <a:t>1st pre-financing: 50%</a:t>
            </a:r>
          </a:p>
        </p:txBody>
      </p:sp>
      <p:sp>
        <p:nvSpPr>
          <p:cNvPr id="10" name="Rectangle 10"/>
          <p:cNvSpPr>
            <a:spLocks noChangeArrowheads="1"/>
          </p:cNvSpPr>
          <p:nvPr/>
        </p:nvSpPr>
        <p:spPr bwMode="auto">
          <a:xfrm>
            <a:off x="856743" y="3063191"/>
            <a:ext cx="2571082" cy="381007"/>
          </a:xfrm>
          <a:prstGeom prst="rect">
            <a:avLst/>
          </a:prstGeom>
          <a:gradFill flip="none" rotWithShape="1">
            <a:gsLst>
              <a:gs pos="0">
                <a:srgbClr val="5E9EFF"/>
              </a:gs>
              <a:gs pos="39999">
                <a:srgbClr val="85C2FF"/>
              </a:gs>
              <a:gs pos="70000">
                <a:srgbClr val="C4D6EB"/>
              </a:gs>
              <a:gs pos="100000">
                <a:srgbClr val="FFEBFA"/>
              </a:gs>
            </a:gsLst>
            <a:lin ang="0" scaled="0"/>
            <a:tileRect/>
          </a:gradFill>
          <a:ln w="22225" algn="ctr">
            <a:solidFill>
              <a:srgbClr val="000080"/>
            </a:solidFill>
            <a:miter lim="800000"/>
            <a:headEnd/>
            <a:tailEnd/>
          </a:ln>
        </p:spPr>
        <p:txBody>
          <a:bodyPr wrap="none" anchor="ctr"/>
          <a:lstStyle/>
          <a:p>
            <a:pPr algn="ctr"/>
            <a:r>
              <a:rPr lang="en-GB" sz="1662" u="sng" dirty="0">
                <a:solidFill>
                  <a:srgbClr val="003399"/>
                </a:solidFill>
              </a:rPr>
              <a:t>2nd pre-financing</a:t>
            </a:r>
            <a:r>
              <a:rPr lang="en-GB" sz="1662" dirty="0">
                <a:solidFill>
                  <a:srgbClr val="003399"/>
                </a:solidFill>
              </a:rPr>
              <a:t>: 40%</a:t>
            </a:r>
          </a:p>
        </p:txBody>
      </p:sp>
      <p:sp>
        <p:nvSpPr>
          <p:cNvPr id="11" name="Rectangle 11"/>
          <p:cNvSpPr>
            <a:spLocks noChangeArrowheads="1"/>
          </p:cNvSpPr>
          <p:nvPr/>
        </p:nvSpPr>
        <p:spPr bwMode="auto">
          <a:xfrm>
            <a:off x="862241" y="4689768"/>
            <a:ext cx="2571082" cy="369376"/>
          </a:xfrm>
          <a:prstGeom prst="rect">
            <a:avLst/>
          </a:prstGeom>
          <a:gradFill flip="none" rotWithShape="1">
            <a:gsLst>
              <a:gs pos="0">
                <a:srgbClr val="5E9EFF"/>
              </a:gs>
              <a:gs pos="39999">
                <a:srgbClr val="85C2FF"/>
              </a:gs>
              <a:gs pos="70000">
                <a:srgbClr val="C4D6EB"/>
              </a:gs>
              <a:gs pos="100000">
                <a:srgbClr val="FFEBFA"/>
              </a:gs>
            </a:gsLst>
            <a:lin ang="0" scaled="0"/>
            <a:tileRect/>
          </a:gradFill>
          <a:ln w="22225" algn="ctr">
            <a:solidFill>
              <a:srgbClr val="000080"/>
            </a:solidFill>
            <a:miter lim="800000"/>
            <a:headEnd/>
            <a:tailEnd/>
          </a:ln>
        </p:spPr>
        <p:txBody>
          <a:bodyPr wrap="none" anchor="ctr"/>
          <a:lstStyle/>
          <a:p>
            <a:pPr algn="ctr"/>
            <a:r>
              <a:rPr lang="en-GB" sz="1662" u="sng" dirty="0">
                <a:solidFill>
                  <a:srgbClr val="003399"/>
                </a:solidFill>
              </a:rPr>
              <a:t>balance: max 10%</a:t>
            </a:r>
          </a:p>
        </p:txBody>
      </p:sp>
      <p:sp>
        <p:nvSpPr>
          <p:cNvPr id="12" name="Document"/>
          <p:cNvSpPr>
            <a:spLocks noEditPoints="1" noChangeArrowheads="1"/>
          </p:cNvSpPr>
          <p:nvPr/>
        </p:nvSpPr>
        <p:spPr bwMode="auto">
          <a:xfrm>
            <a:off x="3677113" y="4565230"/>
            <a:ext cx="1721810" cy="1458054"/>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477" i="1" dirty="0">
                <a:solidFill>
                  <a:srgbClr val="003399"/>
                </a:solidFill>
              </a:rPr>
              <a:t>Financial Statement </a:t>
            </a:r>
          </a:p>
          <a:p>
            <a:pPr algn="ctr">
              <a:tabLst>
                <a:tab pos="335582" algn="l"/>
                <a:tab pos="656509" algn="l"/>
              </a:tabLst>
              <a:defRPr/>
            </a:pPr>
            <a:r>
              <a:rPr lang="en-GB" sz="1477" i="1" dirty="0">
                <a:solidFill>
                  <a:srgbClr val="003399"/>
                </a:solidFill>
              </a:rPr>
              <a:t>+ </a:t>
            </a:r>
          </a:p>
          <a:p>
            <a:pPr algn="ctr">
              <a:tabLst>
                <a:tab pos="335582" algn="l"/>
                <a:tab pos="656509" algn="l"/>
              </a:tabLst>
              <a:defRPr/>
            </a:pPr>
            <a:r>
              <a:rPr lang="en-GB" sz="1477" i="1" dirty="0">
                <a:solidFill>
                  <a:srgbClr val="003399"/>
                </a:solidFill>
              </a:rPr>
              <a:t>Request for</a:t>
            </a:r>
            <a:r>
              <a:rPr lang="en-GB" sz="1477" dirty="0">
                <a:latin typeface="Tahoma" charset="0"/>
              </a:rPr>
              <a:t> </a:t>
            </a:r>
            <a:r>
              <a:rPr lang="en-GB" sz="1477" i="1" dirty="0">
                <a:solidFill>
                  <a:srgbClr val="003399"/>
                </a:solidFill>
              </a:rPr>
              <a:t>Payment</a:t>
            </a:r>
          </a:p>
        </p:txBody>
      </p:sp>
      <p:sp>
        <p:nvSpPr>
          <p:cNvPr id="13" name="Document"/>
          <p:cNvSpPr>
            <a:spLocks noEditPoints="1" noChangeArrowheads="1"/>
          </p:cNvSpPr>
          <p:nvPr/>
        </p:nvSpPr>
        <p:spPr bwMode="auto">
          <a:xfrm>
            <a:off x="5471032" y="4561556"/>
            <a:ext cx="2286001" cy="146172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662" i="1" dirty="0">
                <a:solidFill>
                  <a:srgbClr val="003399"/>
                </a:solidFill>
              </a:rPr>
              <a:t>Final Report</a:t>
            </a:r>
          </a:p>
          <a:p>
            <a:pPr algn="ctr">
              <a:tabLst>
                <a:tab pos="335582" algn="l"/>
                <a:tab pos="656509" algn="l"/>
              </a:tabLst>
              <a:defRPr/>
            </a:pPr>
            <a:r>
              <a:rPr lang="fr-BE" sz="1292" i="1" dirty="0">
                <a:solidFill>
                  <a:srgbClr val="003399"/>
                </a:solidFill>
              </a:rPr>
              <a:t>Due date:</a:t>
            </a:r>
          </a:p>
          <a:p>
            <a:pPr algn="ctr">
              <a:tabLst>
                <a:tab pos="335582" algn="l"/>
                <a:tab pos="656509" algn="l"/>
              </a:tabLst>
              <a:defRPr/>
            </a:pPr>
            <a:r>
              <a:rPr lang="fr-BE" sz="1292" i="1" dirty="0" smtClean="0">
                <a:solidFill>
                  <a:srgbClr val="C00000"/>
                </a:solidFill>
              </a:rPr>
              <a:t>14/12/XX </a:t>
            </a:r>
            <a:r>
              <a:rPr lang="fr-BE" sz="1292" i="1" dirty="0">
                <a:solidFill>
                  <a:srgbClr val="C00000"/>
                </a:solidFill>
              </a:rPr>
              <a:t>– 2 </a:t>
            </a:r>
            <a:r>
              <a:rPr lang="fr-BE" sz="1292" i="1" dirty="0" err="1">
                <a:solidFill>
                  <a:srgbClr val="C00000"/>
                </a:solidFill>
              </a:rPr>
              <a:t>years</a:t>
            </a:r>
            <a:endParaRPr lang="fr-BE" sz="1292" i="1" dirty="0">
              <a:solidFill>
                <a:srgbClr val="C00000"/>
              </a:solidFill>
            </a:endParaRPr>
          </a:p>
          <a:p>
            <a:pPr algn="ctr">
              <a:tabLst>
                <a:tab pos="335582" algn="l"/>
                <a:tab pos="656509" algn="l"/>
              </a:tabLst>
              <a:defRPr/>
            </a:pPr>
            <a:r>
              <a:rPr lang="fr-BE" sz="1292" i="1" dirty="0" smtClean="0">
                <a:solidFill>
                  <a:srgbClr val="C00000"/>
                </a:solidFill>
              </a:rPr>
              <a:t>14/12/XX </a:t>
            </a:r>
            <a:r>
              <a:rPr lang="fr-BE" sz="1292" i="1" dirty="0">
                <a:solidFill>
                  <a:srgbClr val="C00000"/>
                </a:solidFill>
              </a:rPr>
              <a:t>– 3 </a:t>
            </a:r>
            <a:r>
              <a:rPr lang="fr-BE" sz="1292" i="1" dirty="0" err="1">
                <a:solidFill>
                  <a:srgbClr val="C00000"/>
                </a:solidFill>
              </a:rPr>
              <a:t>years</a:t>
            </a:r>
            <a:endParaRPr lang="en-GB" sz="1292" i="1" dirty="0">
              <a:solidFill>
                <a:srgbClr val="C00000"/>
              </a:solidFill>
            </a:endParaRPr>
          </a:p>
        </p:txBody>
      </p:sp>
      <p:sp>
        <p:nvSpPr>
          <p:cNvPr id="14" name="Document"/>
          <p:cNvSpPr>
            <a:spLocks noEditPoints="1" noChangeArrowheads="1"/>
          </p:cNvSpPr>
          <p:nvPr/>
        </p:nvSpPr>
        <p:spPr bwMode="auto">
          <a:xfrm>
            <a:off x="7853749" y="4561556"/>
            <a:ext cx="1556238" cy="146172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662" b="1" i="1" dirty="0">
                <a:solidFill>
                  <a:srgbClr val="003399"/>
                </a:solidFill>
              </a:rPr>
              <a:t>Audit Report</a:t>
            </a:r>
          </a:p>
        </p:txBody>
      </p:sp>
      <p:sp>
        <p:nvSpPr>
          <p:cNvPr id="15" name="Oval 15"/>
          <p:cNvSpPr>
            <a:spLocks noChangeArrowheads="1"/>
          </p:cNvSpPr>
          <p:nvPr/>
        </p:nvSpPr>
        <p:spPr bwMode="auto">
          <a:xfrm>
            <a:off x="5596727" y="5956994"/>
            <a:ext cx="2145323" cy="805977"/>
          </a:xfrm>
          <a:prstGeom prst="ellipse">
            <a:avLst/>
          </a:prstGeom>
          <a:solidFill>
            <a:srgbClr val="FFCCFF"/>
          </a:solidFill>
          <a:ln w="25400" algn="ctr">
            <a:solidFill>
              <a:srgbClr val="800080"/>
            </a:solidFill>
            <a:round/>
            <a:headEnd/>
            <a:tailEnd/>
          </a:ln>
        </p:spPr>
        <p:txBody>
          <a:bodyPr anchor="ctr"/>
          <a:lstStyle/>
          <a:p>
            <a:pPr algn="ctr"/>
            <a:r>
              <a:rPr lang="en-GB" sz="1846" dirty="0">
                <a:solidFill>
                  <a:srgbClr val="660066"/>
                </a:solidFill>
                <a:sym typeface="Wingdings" pitchFamily="2" charset="2"/>
              </a:rPr>
              <a:t></a:t>
            </a:r>
            <a:r>
              <a:rPr lang="en-GB" sz="1846" dirty="0">
                <a:solidFill>
                  <a:srgbClr val="660066"/>
                </a:solidFill>
              </a:rPr>
              <a:t> </a:t>
            </a:r>
            <a:r>
              <a:rPr lang="en-GB" sz="1292" dirty="0">
                <a:solidFill>
                  <a:srgbClr val="660066"/>
                </a:solidFill>
              </a:rPr>
              <a:t>Max 2 months after the project ends </a:t>
            </a:r>
          </a:p>
        </p:txBody>
      </p:sp>
      <p:sp>
        <p:nvSpPr>
          <p:cNvPr id="16" name="Rectangle 15"/>
          <p:cNvSpPr/>
          <p:nvPr/>
        </p:nvSpPr>
        <p:spPr>
          <a:xfrm>
            <a:off x="7421411" y="2873073"/>
            <a:ext cx="2067947" cy="262829"/>
          </a:xfrm>
          <a:prstGeom prst="rect">
            <a:avLst/>
          </a:prstGeom>
        </p:spPr>
        <p:txBody>
          <a:bodyPr wrap="square">
            <a:spAutoFit/>
          </a:bodyPr>
          <a:lstStyle/>
          <a:p>
            <a:pPr algn="ctr">
              <a:tabLst>
                <a:tab pos="335582" algn="l"/>
                <a:tab pos="656509" algn="l"/>
              </a:tabLst>
              <a:defRPr/>
            </a:pPr>
            <a:endParaRPr lang="en-GB" sz="1108" b="1" i="1" dirty="0">
              <a:solidFill>
                <a:srgbClr val="003399"/>
              </a:solidFill>
            </a:endParaRPr>
          </a:p>
        </p:txBody>
      </p:sp>
      <p:sp>
        <p:nvSpPr>
          <p:cNvPr id="17" name="Rectangle 16"/>
          <p:cNvSpPr/>
          <p:nvPr/>
        </p:nvSpPr>
        <p:spPr>
          <a:xfrm>
            <a:off x="7512178" y="4868104"/>
            <a:ext cx="2009508" cy="262829"/>
          </a:xfrm>
          <a:prstGeom prst="rect">
            <a:avLst/>
          </a:prstGeom>
        </p:spPr>
        <p:txBody>
          <a:bodyPr wrap="square">
            <a:spAutoFit/>
          </a:bodyPr>
          <a:lstStyle/>
          <a:p>
            <a:pPr algn="ctr">
              <a:tabLst>
                <a:tab pos="335582" algn="l"/>
                <a:tab pos="656509" algn="l"/>
              </a:tabLst>
              <a:defRPr/>
            </a:pPr>
            <a:endParaRPr lang="en-GB" sz="1108" b="1" i="1" dirty="0">
              <a:solidFill>
                <a:srgbClr val="003399"/>
              </a:solidFill>
            </a:endParaRPr>
          </a:p>
        </p:txBody>
      </p:sp>
      <p:sp>
        <p:nvSpPr>
          <p:cNvPr id="18" name="Oval 13"/>
          <p:cNvSpPr>
            <a:spLocks noChangeArrowheads="1"/>
          </p:cNvSpPr>
          <p:nvPr/>
        </p:nvSpPr>
        <p:spPr bwMode="auto">
          <a:xfrm>
            <a:off x="8117519" y="5292419"/>
            <a:ext cx="1222132" cy="686824"/>
          </a:xfrm>
          <a:prstGeom prst="ellipse">
            <a:avLst/>
          </a:prstGeom>
          <a:solidFill>
            <a:srgbClr val="FFC000"/>
          </a:solidFill>
          <a:ln w="25400" algn="ctr">
            <a:solidFill>
              <a:schemeClr val="accent2"/>
            </a:solidFill>
            <a:round/>
            <a:headEnd/>
            <a:tailEnd/>
          </a:ln>
        </p:spPr>
        <p:txBody>
          <a:bodyPr anchor="ctr"/>
          <a:lstStyle/>
          <a:p>
            <a:pPr algn="ctr"/>
            <a:r>
              <a:rPr lang="en-GB" sz="1200" dirty="0">
                <a:solidFill>
                  <a:srgbClr val="333399"/>
                </a:solidFill>
              </a:rPr>
              <a:t>Required for all grants</a:t>
            </a:r>
          </a:p>
        </p:txBody>
      </p:sp>
      <p:sp>
        <p:nvSpPr>
          <p:cNvPr id="19" name="Document"/>
          <p:cNvSpPr>
            <a:spLocks noEditPoints="1" noChangeArrowheads="1"/>
          </p:cNvSpPr>
          <p:nvPr/>
        </p:nvSpPr>
        <p:spPr bwMode="auto">
          <a:xfrm>
            <a:off x="5471031" y="2802302"/>
            <a:ext cx="2286002" cy="1535774"/>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25400">
            <a:solidFill>
              <a:srgbClr val="000080"/>
            </a:solidFill>
            <a:miter lim="800000"/>
            <a:headEnd/>
            <a:tailEnd/>
          </a:ln>
          <a:effectLst>
            <a:outerShdw dist="107763" dir="2700000" algn="ctr" rotWithShape="0">
              <a:srgbClr val="808080"/>
            </a:outerShdw>
          </a:effectLst>
        </p:spPr>
        <p:txBody>
          <a:bodyPr/>
          <a:lstStyle/>
          <a:p>
            <a:pPr algn="ctr">
              <a:tabLst>
                <a:tab pos="335582" algn="l"/>
                <a:tab pos="656509" algn="l"/>
              </a:tabLst>
              <a:defRPr/>
            </a:pPr>
            <a:r>
              <a:rPr lang="en-GB" sz="1477" i="1" dirty="0">
                <a:solidFill>
                  <a:srgbClr val="003399"/>
                </a:solidFill>
              </a:rPr>
              <a:t>Progress Report</a:t>
            </a:r>
          </a:p>
          <a:p>
            <a:pPr algn="ctr">
              <a:tabLst>
                <a:tab pos="335582" algn="l"/>
                <a:tab pos="656509" algn="l"/>
              </a:tabLst>
              <a:defRPr/>
            </a:pPr>
            <a:endParaRPr lang="en-GB" sz="1477" i="1" dirty="0">
              <a:solidFill>
                <a:srgbClr val="003399"/>
              </a:solidFill>
            </a:endParaRPr>
          </a:p>
          <a:p>
            <a:pPr algn="ctr">
              <a:tabLst>
                <a:tab pos="335582" algn="l"/>
                <a:tab pos="656509" algn="l"/>
              </a:tabLst>
              <a:defRPr/>
            </a:pPr>
            <a:r>
              <a:rPr lang="fr-BE" sz="1292" i="1" dirty="0">
                <a:solidFill>
                  <a:srgbClr val="003399"/>
                </a:solidFill>
              </a:rPr>
              <a:t>Due date:</a:t>
            </a:r>
          </a:p>
          <a:p>
            <a:pPr algn="ctr">
              <a:tabLst>
                <a:tab pos="335582" algn="l"/>
                <a:tab pos="656509" algn="l"/>
              </a:tabLst>
              <a:defRPr/>
            </a:pPr>
            <a:r>
              <a:rPr lang="fr-BE" sz="1292" i="1" dirty="0" smtClean="0">
                <a:solidFill>
                  <a:srgbClr val="C00000"/>
                </a:solidFill>
              </a:rPr>
              <a:t>14/10/XX </a:t>
            </a:r>
            <a:r>
              <a:rPr lang="fr-BE" sz="1292" i="1" dirty="0">
                <a:solidFill>
                  <a:srgbClr val="C00000"/>
                </a:solidFill>
              </a:rPr>
              <a:t>– 2 </a:t>
            </a:r>
            <a:r>
              <a:rPr lang="fr-BE" sz="1292" i="1" dirty="0" err="1">
                <a:solidFill>
                  <a:srgbClr val="C00000"/>
                </a:solidFill>
              </a:rPr>
              <a:t>years</a:t>
            </a:r>
            <a:endParaRPr lang="fr-BE" sz="1292" i="1" dirty="0">
              <a:solidFill>
                <a:srgbClr val="C00000"/>
              </a:solidFill>
            </a:endParaRPr>
          </a:p>
          <a:p>
            <a:pPr algn="ctr">
              <a:tabLst>
                <a:tab pos="335582" algn="l"/>
                <a:tab pos="656509" algn="l"/>
              </a:tabLst>
              <a:defRPr/>
            </a:pPr>
            <a:r>
              <a:rPr lang="fr-BE" sz="1292" i="1" dirty="0" smtClean="0">
                <a:solidFill>
                  <a:srgbClr val="C00000"/>
                </a:solidFill>
              </a:rPr>
              <a:t>14/04/XX </a:t>
            </a:r>
            <a:r>
              <a:rPr lang="fr-BE" sz="1292" i="1" dirty="0">
                <a:solidFill>
                  <a:srgbClr val="C00000"/>
                </a:solidFill>
              </a:rPr>
              <a:t>– 3 </a:t>
            </a:r>
            <a:r>
              <a:rPr lang="fr-BE" sz="1292" i="1" dirty="0" err="1">
                <a:solidFill>
                  <a:srgbClr val="C00000"/>
                </a:solidFill>
              </a:rPr>
              <a:t>years</a:t>
            </a:r>
            <a:endParaRPr lang="en-GB" sz="1292" i="1" dirty="0">
              <a:solidFill>
                <a:srgbClr val="C00000"/>
              </a:solidFill>
            </a:endParaRPr>
          </a:p>
        </p:txBody>
      </p:sp>
      <p:sp>
        <p:nvSpPr>
          <p:cNvPr id="20" name="Oval 7"/>
          <p:cNvSpPr>
            <a:spLocks noChangeArrowheads="1"/>
          </p:cNvSpPr>
          <p:nvPr/>
        </p:nvSpPr>
        <p:spPr bwMode="auto">
          <a:xfrm>
            <a:off x="7421411" y="3265682"/>
            <a:ext cx="1688123" cy="1018025"/>
          </a:xfrm>
          <a:prstGeom prst="ellipse">
            <a:avLst/>
          </a:prstGeom>
          <a:solidFill>
            <a:srgbClr val="FFCCFF"/>
          </a:solidFill>
          <a:ln w="25400" algn="ctr">
            <a:solidFill>
              <a:srgbClr val="800080"/>
            </a:solidFill>
            <a:round/>
            <a:headEnd/>
            <a:tailEnd/>
          </a:ln>
        </p:spPr>
        <p:txBody>
          <a:bodyPr anchor="ctr"/>
          <a:lstStyle/>
          <a:p>
            <a:pPr algn="ctr">
              <a:tabLst>
                <a:tab pos="335582" algn="l"/>
                <a:tab pos="656509" algn="l"/>
              </a:tabLst>
              <a:defRPr/>
            </a:pPr>
            <a:r>
              <a:rPr lang="en-GB" sz="1477" dirty="0">
                <a:solidFill>
                  <a:srgbClr val="660066"/>
                </a:solidFill>
                <a:sym typeface="Wingdings" pitchFamily="2" charset="2"/>
              </a:rPr>
              <a:t> </a:t>
            </a:r>
            <a:r>
              <a:rPr lang="en-GB" sz="1292" dirty="0">
                <a:solidFill>
                  <a:srgbClr val="660066"/>
                </a:solidFill>
              </a:rPr>
              <a:t>half-way through the project lifetime</a:t>
            </a:r>
            <a:endParaRPr lang="en-GB" sz="1477" dirty="0">
              <a:solidFill>
                <a:srgbClr val="660066"/>
              </a:solidFill>
            </a:endParaRPr>
          </a:p>
        </p:txBody>
      </p:sp>
      <p:sp>
        <p:nvSpPr>
          <p:cNvPr id="21" name="Čuvar mesta za sadržaj 3"/>
          <p:cNvSpPr txBox="1">
            <a:spLocks/>
          </p:cNvSpPr>
          <p:nvPr/>
        </p:nvSpPr>
        <p:spPr>
          <a:xfrm>
            <a:off x="769027" y="875349"/>
            <a:ext cx="8568952" cy="9361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a:lstStyle>
          <a:p>
            <a:pPr marL="0" indent="0">
              <a:spcBef>
                <a:spcPts val="600"/>
              </a:spcBef>
              <a:buFont typeface="Arial" pitchFamily="34" charset="0"/>
              <a:buNone/>
            </a:pPr>
            <a:r>
              <a:rPr lang="en-US" sz="2400" b="1" dirty="0" smtClean="0">
                <a:solidFill>
                  <a:schemeClr val="tx1">
                    <a:lumMod val="50000"/>
                  </a:schemeClr>
                </a:solidFill>
              </a:rPr>
              <a:t>Grant Agreement </a:t>
            </a:r>
          </a:p>
          <a:p>
            <a:pPr marL="0" indent="0">
              <a:spcBef>
                <a:spcPts val="600"/>
              </a:spcBef>
              <a:buFont typeface="Arial" pitchFamily="34" charset="0"/>
              <a:buNone/>
            </a:pPr>
            <a:r>
              <a:rPr lang="en-US" sz="2400" b="1" u="sng" dirty="0" smtClean="0">
                <a:solidFill>
                  <a:schemeClr val="tx1">
                    <a:lumMod val="50000"/>
                  </a:schemeClr>
                </a:solidFill>
              </a:rPr>
              <a:t>I</a:t>
            </a:r>
            <a:r>
              <a:rPr lang="en-US" sz="2400" b="1" u="sng" dirty="0">
                <a:solidFill>
                  <a:schemeClr val="tx1">
                    <a:lumMod val="50000"/>
                  </a:schemeClr>
                </a:solidFill>
              </a:rPr>
              <a:t>.   </a:t>
            </a:r>
            <a:r>
              <a:rPr lang="en-US" sz="2400" b="1" u="sng" dirty="0" smtClean="0">
                <a:solidFill>
                  <a:schemeClr val="tx1">
                    <a:lumMod val="50000"/>
                  </a:schemeClr>
                </a:solidFill>
              </a:rPr>
              <a:t>Special </a:t>
            </a:r>
            <a:r>
              <a:rPr lang="en-US" sz="2400" b="1" u="sng" dirty="0">
                <a:solidFill>
                  <a:schemeClr val="tx1">
                    <a:lumMod val="50000"/>
                  </a:schemeClr>
                </a:solidFill>
              </a:rPr>
              <a:t>Conditions</a:t>
            </a:r>
          </a:p>
          <a:p>
            <a:pPr>
              <a:spcBef>
                <a:spcPts val="600"/>
              </a:spcBef>
            </a:pPr>
            <a:r>
              <a:rPr lang="en-US" sz="2400" b="1" u="sng" dirty="0" smtClean="0">
                <a:solidFill>
                  <a:schemeClr val="tx1">
                    <a:lumMod val="50000"/>
                  </a:schemeClr>
                </a:solidFill>
              </a:rPr>
              <a:t> </a:t>
            </a:r>
            <a:endParaRPr lang="sr-Latn-RS" sz="2400" b="1" u="sng" dirty="0" smtClean="0">
              <a:solidFill>
                <a:schemeClr val="tx1">
                  <a:lumMod val="50000"/>
                </a:schemeClr>
              </a:solidFill>
            </a:endParaRPr>
          </a:p>
        </p:txBody>
      </p:sp>
    </p:spTree>
    <p:extLst>
      <p:ext uri="{BB962C8B-B14F-4D97-AF65-F5344CB8AC3E}">
        <p14:creationId xmlns:p14="http://schemas.microsoft.com/office/powerpoint/2010/main" val="3429035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168443" y="2406316"/>
            <a:ext cx="5444538" cy="210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zh-HK" sz="3600" b="1" dirty="0">
                <a:solidFill>
                  <a:schemeClr val="accent5">
                    <a:lumMod val="50000"/>
                  </a:schemeClr>
                </a:solidFill>
                <a:cs typeface="Calibri" panose="020F0502020204030204" pitchFamily="34" charset="0"/>
              </a:rPr>
              <a:t>5</a:t>
            </a:r>
            <a:r>
              <a:rPr lang="en-US" altLang="zh-HK" sz="3600" b="1" dirty="0" smtClean="0">
                <a:solidFill>
                  <a:schemeClr val="accent5">
                    <a:lumMod val="50000"/>
                  </a:schemeClr>
                </a:solidFill>
                <a:cs typeface="Calibri" panose="020F0502020204030204" pitchFamily="34" charset="0"/>
              </a:rPr>
              <a:t>. Evaluation </a:t>
            </a:r>
            <a:r>
              <a:rPr lang="en-US" altLang="zh-HK" sz="3600" b="1" dirty="0">
                <a:solidFill>
                  <a:schemeClr val="accent5">
                    <a:lumMod val="50000"/>
                  </a:schemeClr>
                </a:solidFill>
                <a:cs typeface="Calibri" panose="020F0502020204030204" pitchFamily="34" charset="0"/>
              </a:rPr>
              <a:t>of </a:t>
            </a:r>
            <a:r>
              <a:rPr lang="en-US" altLang="zh-HK" sz="3600" b="1" dirty="0" smtClean="0">
                <a:solidFill>
                  <a:schemeClr val="accent5">
                    <a:lumMod val="50000"/>
                  </a:schemeClr>
                </a:solidFill>
                <a:cs typeface="Calibri" panose="020F0502020204030204" pitchFamily="34" charset="0"/>
              </a:rPr>
              <a:t>proposal  &amp; contracting</a:t>
            </a:r>
          </a:p>
          <a:p>
            <a:endParaRPr lang="en-US" altLang="zh-HK" sz="2400" dirty="0" smtClean="0">
              <a:solidFill>
                <a:schemeClr val="accent5">
                  <a:lumMod val="50000"/>
                </a:schemeClr>
              </a:solidFill>
              <a:cs typeface="Calibri" panose="020F0502020204030204" pitchFamily="34" charset="0"/>
            </a:endParaRPr>
          </a:p>
          <a:p>
            <a:r>
              <a:rPr lang="en-US" altLang="zh-HK" sz="2400" dirty="0" smtClean="0">
                <a:solidFill>
                  <a:schemeClr val="accent5">
                    <a:lumMod val="50000"/>
                  </a:schemeClr>
                </a:solidFill>
                <a:cs typeface="Calibri" panose="020F0502020204030204" pitchFamily="34" charset="0"/>
              </a:rPr>
              <a:t>14:30-14:45</a:t>
            </a:r>
          </a:p>
          <a:p>
            <a:r>
              <a:rPr lang="en-US" altLang="zh-HK" sz="2400" dirty="0" err="1" smtClean="0">
                <a:solidFill>
                  <a:schemeClr val="accent5">
                    <a:lumMod val="50000"/>
                  </a:schemeClr>
                </a:solidFill>
                <a:cs typeface="Calibri" panose="020F0502020204030204" pitchFamily="34" charset="0"/>
              </a:rPr>
              <a:t>Goran</a:t>
            </a:r>
            <a:r>
              <a:rPr lang="en-US" altLang="zh-HK" sz="2400" dirty="0" smtClean="0">
                <a:solidFill>
                  <a:schemeClr val="accent5">
                    <a:lumMod val="50000"/>
                  </a:schemeClr>
                </a:solidFill>
                <a:cs typeface="Calibri" panose="020F0502020204030204" pitchFamily="34" charset="0"/>
              </a:rPr>
              <a:t> </a:t>
            </a:r>
            <a:r>
              <a:rPr lang="en-US" altLang="zh-HK" sz="2400" dirty="0" err="1" smtClean="0">
                <a:solidFill>
                  <a:schemeClr val="accent5">
                    <a:lumMod val="50000"/>
                  </a:schemeClr>
                </a:solidFill>
                <a:cs typeface="Calibri" panose="020F0502020204030204" pitchFamily="34" charset="0"/>
              </a:rPr>
              <a:t>Stojanovic</a:t>
            </a:r>
            <a:endParaRPr lang="en-US" altLang="zh-HK" sz="2400" dirty="0" smtClean="0">
              <a:solidFill>
                <a:schemeClr val="accent5">
                  <a:lumMod val="50000"/>
                </a:schemeClr>
              </a:solidFill>
              <a:cs typeface="Calibri" panose="020F0502020204030204" pitchFamily="34" charset="0"/>
            </a:endParaRPr>
          </a:p>
        </p:txBody>
      </p:sp>
      <p:pic>
        <p:nvPicPr>
          <p:cNvPr id="2" name="Resim 1">
            <a:extLst>
              <a:ext uri="{FF2B5EF4-FFF2-40B4-BE49-F238E27FC236}">
                <a16:creationId xmlns:a16="http://schemas.microsoft.com/office/drawing/2014/main" id="{54680E73-36A3-453D-AEF7-A58DACEE7EBC}"/>
              </a:ext>
            </a:extLst>
          </p:cNvPr>
          <p:cNvPicPr>
            <a:picLocks noChangeAspect="1"/>
          </p:cNvPicPr>
          <p:nvPr/>
        </p:nvPicPr>
        <p:blipFill>
          <a:blip r:embed="rId4"/>
          <a:stretch>
            <a:fillRect/>
          </a:stretch>
        </p:blipFill>
        <p:spPr>
          <a:xfrm>
            <a:off x="6740438" y="2592126"/>
            <a:ext cx="3836309" cy="2007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8690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201058" y="1148044"/>
            <a:ext cx="10542234" cy="4829453"/>
          </a:xfrm>
        </p:spPr>
        <p:txBody>
          <a:bodyPr>
            <a:normAutofit/>
          </a:bodyPr>
          <a:lstStyle/>
          <a:p>
            <a:r>
              <a:rPr lang="tr-TR" altLang="en-US" dirty="0"/>
              <a:t>Project </a:t>
            </a:r>
            <a:r>
              <a:rPr lang="en-GB" altLang="en-US" dirty="0" err="1"/>
              <a:t>i</a:t>
            </a:r>
            <a:r>
              <a:rPr lang="tr-TR" altLang="en-US" dirty="0"/>
              <a:t>dea </a:t>
            </a:r>
            <a:r>
              <a:rPr lang="en-GB" altLang="en-US" dirty="0"/>
              <a:t>d</a:t>
            </a:r>
            <a:r>
              <a:rPr lang="tr-TR" altLang="en-US" dirty="0"/>
              <a:t>evelopment</a:t>
            </a:r>
            <a:r>
              <a:rPr lang="en-GB" altLang="en-US" dirty="0"/>
              <a:t> &amp; EC project life </a:t>
            </a:r>
            <a:r>
              <a:rPr lang="en-GB" altLang="en-US" dirty="0" smtClean="0"/>
              <a:t>cycle (G.S.)</a:t>
            </a:r>
            <a:endParaRPr lang="tr-TR" altLang="en-US" dirty="0"/>
          </a:p>
          <a:p>
            <a:r>
              <a:rPr lang="en-US" altLang="en-US" dirty="0"/>
              <a:t>Identification of call for proposals </a:t>
            </a:r>
            <a:r>
              <a:rPr lang="en-US" altLang="en-US" dirty="0" smtClean="0"/>
              <a:t>(M.M.)</a:t>
            </a:r>
            <a:endParaRPr lang="en-US" altLang="en-US" dirty="0"/>
          </a:p>
          <a:p>
            <a:r>
              <a:rPr lang="en-US" altLang="en-US" dirty="0" smtClean="0">
                <a:solidFill>
                  <a:srgbClr val="000000"/>
                </a:solidFill>
              </a:rPr>
              <a:t>Application guide (V.M.)</a:t>
            </a:r>
            <a:endParaRPr lang="en-US" altLang="en-US" dirty="0">
              <a:solidFill>
                <a:srgbClr val="000000"/>
              </a:solidFill>
            </a:endParaRPr>
          </a:p>
          <a:p>
            <a:r>
              <a:rPr lang="en-US" dirty="0">
                <a:solidFill>
                  <a:srgbClr val="000000"/>
                </a:solidFill>
              </a:rPr>
              <a:t>Project documents preparation and submission of </a:t>
            </a:r>
            <a:r>
              <a:rPr lang="en-US" dirty="0" smtClean="0">
                <a:solidFill>
                  <a:srgbClr val="000000"/>
                </a:solidFill>
              </a:rPr>
              <a:t>proposals (G.S.)</a:t>
            </a:r>
          </a:p>
          <a:p>
            <a:r>
              <a:rPr lang="en-US" altLang="zh-HK" dirty="0"/>
              <a:t>Planning the implementation phase of </a:t>
            </a:r>
            <a:r>
              <a:rPr lang="en-US" altLang="zh-HK" dirty="0" smtClean="0"/>
              <a:t>proposal (G.S.)</a:t>
            </a:r>
          </a:p>
          <a:p>
            <a:r>
              <a:rPr lang="en-US" altLang="zh-HK" dirty="0" smtClean="0"/>
              <a:t>Budget planning (V.M.)</a:t>
            </a:r>
            <a:endParaRPr lang="en-US" altLang="zh-HK" dirty="0"/>
          </a:p>
          <a:p>
            <a:r>
              <a:rPr lang="en-US" altLang="en-US" b="1" dirty="0" smtClean="0">
                <a:solidFill>
                  <a:srgbClr val="FF0000"/>
                </a:solidFill>
              </a:rPr>
              <a:t>Evaluation </a:t>
            </a:r>
            <a:r>
              <a:rPr lang="en-US" altLang="en-US" b="1" dirty="0">
                <a:solidFill>
                  <a:srgbClr val="FF0000"/>
                </a:solidFill>
              </a:rPr>
              <a:t>&amp; contract </a:t>
            </a:r>
            <a:r>
              <a:rPr lang="en-US" altLang="en-US" b="1" dirty="0" smtClean="0">
                <a:solidFill>
                  <a:srgbClr val="FF0000"/>
                </a:solidFill>
              </a:rPr>
              <a:t>signing (G.S.)</a:t>
            </a:r>
          </a:p>
          <a:p>
            <a:r>
              <a:rPr lang="en-US" altLang="zh-HK" dirty="0">
                <a:solidFill>
                  <a:srgbClr val="000000"/>
                </a:solidFill>
              </a:rPr>
              <a:t>Developing </a:t>
            </a:r>
            <a:r>
              <a:rPr lang="en-US" altLang="zh-HK" dirty="0" smtClean="0">
                <a:solidFill>
                  <a:srgbClr val="000000"/>
                </a:solidFill>
              </a:rPr>
              <a:t>effective </a:t>
            </a:r>
            <a:r>
              <a:rPr lang="en-US" altLang="zh-HK" dirty="0">
                <a:solidFill>
                  <a:srgbClr val="000000"/>
                </a:solidFill>
              </a:rPr>
              <a:t>p</a:t>
            </a:r>
            <a:r>
              <a:rPr lang="en-US" altLang="zh-HK" dirty="0" smtClean="0">
                <a:solidFill>
                  <a:srgbClr val="000000"/>
                </a:solidFill>
              </a:rPr>
              <a:t>artnership (V.M.)</a:t>
            </a:r>
          </a:p>
          <a:p>
            <a:r>
              <a:rPr lang="en-US" altLang="zh-HK" dirty="0" smtClean="0">
                <a:solidFill>
                  <a:srgbClr val="000000"/>
                </a:solidFill>
              </a:rPr>
              <a:t>Lobbying, EU structure, EU budget for 2020 and beyond(M.F.)</a:t>
            </a:r>
          </a:p>
          <a:p>
            <a:endParaRPr lang="en-US" altLang="zh-HK" dirty="0">
              <a:solidFill>
                <a:srgbClr val="000000"/>
              </a:solidFill>
            </a:endParaRPr>
          </a:p>
          <a:p>
            <a:endParaRPr lang="en-US" altLang="zh-HK" dirty="0" smtClean="0">
              <a:solidFill>
                <a:srgbClr val="000000"/>
              </a:solidFill>
            </a:endParaRPr>
          </a:p>
          <a:p>
            <a:pPr marL="0" indent="0">
              <a:buNone/>
            </a:pPr>
            <a:endParaRPr lang="en-US" altLang="en-US" b="1" dirty="0">
              <a:solidFill>
                <a:srgbClr val="FF0000"/>
              </a:solidFill>
            </a:endParaRPr>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653814"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0565" y="4468091"/>
            <a:ext cx="2013885" cy="2013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8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5" y="3284985"/>
            <a:ext cx="3688999" cy="3497265"/>
          </a:xfrm>
          <a:prstGeom prst="rect">
            <a:avLst/>
          </a:prstGeom>
        </p:spPr>
      </p:pic>
      <p:sp>
        <p:nvSpPr>
          <p:cNvPr id="234498" name="Rectangle 2"/>
          <p:cNvSpPr>
            <a:spLocks noGrp="1" noChangeArrowheads="1"/>
          </p:cNvSpPr>
          <p:nvPr>
            <p:ph type="title"/>
          </p:nvPr>
        </p:nvSpPr>
        <p:spPr>
          <a:xfrm>
            <a:off x="1992313" y="260351"/>
            <a:ext cx="8229600" cy="703263"/>
          </a:xfrm>
        </p:spPr>
        <p:txBody>
          <a:bodyPr/>
          <a:lstStyle/>
          <a:p>
            <a:r>
              <a:rPr lang="en-GB" sz="4000" dirty="0"/>
              <a:t>From idea to project proposal</a:t>
            </a:r>
            <a:endParaRPr lang="sr-Latn-CS" sz="4000" dirty="0"/>
          </a:p>
        </p:txBody>
      </p:sp>
      <p:pic>
        <p:nvPicPr>
          <p:cNvPr id="7" name="Immagine 1" descr="Figure 1.1.jpg"/>
          <p:cNvPicPr/>
          <p:nvPr/>
        </p:nvPicPr>
        <p:blipFill>
          <a:blip r:embed="rId4" cstate="print"/>
          <a:stretch>
            <a:fillRect/>
          </a:stretch>
        </p:blipFill>
        <p:spPr>
          <a:xfrm>
            <a:off x="4223793" y="944224"/>
            <a:ext cx="6336703" cy="2844816"/>
          </a:xfrm>
          <a:prstGeom prst="rect">
            <a:avLst/>
          </a:prstGeom>
        </p:spPr>
      </p:pic>
    </p:spTree>
    <p:extLst>
      <p:ext uri="{BB962C8B-B14F-4D97-AF65-F5344CB8AC3E}">
        <p14:creationId xmlns:p14="http://schemas.microsoft.com/office/powerpoint/2010/main" val="233554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D2063B4-C8B8-455B-BBE5-3FB29184CB93}"/>
              </a:ext>
            </a:extLst>
          </p:cNvPr>
          <p:cNvSpPr/>
          <p:nvPr/>
        </p:nvSpPr>
        <p:spPr>
          <a:xfrm>
            <a:off x="519546" y="659723"/>
            <a:ext cx="10816936" cy="3108543"/>
          </a:xfrm>
          <a:prstGeom prst="rect">
            <a:avLst/>
          </a:prstGeom>
        </p:spPr>
        <p:txBody>
          <a:bodyPr wrap="square">
            <a:spAutoFit/>
          </a:bodyPr>
          <a:lstStyle/>
          <a:p>
            <a:r>
              <a:rPr lang="en-US" sz="2800" dirty="0">
                <a:solidFill>
                  <a:srgbClr val="000000"/>
                </a:solidFill>
              </a:rPr>
              <a:t>The process for assessing applications follows the </a:t>
            </a:r>
            <a:r>
              <a:rPr lang="en-US" sz="2800" dirty="0" smtClean="0">
                <a:solidFill>
                  <a:srgbClr val="000000"/>
                </a:solidFill>
              </a:rPr>
              <a:t>following order:</a:t>
            </a:r>
            <a:endParaRPr lang="tr-TR" sz="2800" dirty="0">
              <a:solidFill>
                <a:srgbClr val="000000"/>
              </a:solidFill>
            </a:endParaRPr>
          </a:p>
          <a:p>
            <a:endParaRPr lang="en-US" sz="2800" dirty="0">
              <a:solidFill>
                <a:srgbClr val="000000"/>
              </a:solidFill>
            </a:endParaRPr>
          </a:p>
          <a:p>
            <a:pPr marL="457200" indent="-457200">
              <a:buFont typeface="Arial" panose="020B0604020202020204" pitchFamily="34" charset="0"/>
              <a:buChar char="•"/>
            </a:pPr>
            <a:r>
              <a:rPr lang="en-US" sz="2800" dirty="0" smtClean="0"/>
              <a:t>receipt </a:t>
            </a:r>
            <a:r>
              <a:rPr lang="en-US" sz="2800" dirty="0"/>
              <a:t>and registration of </a:t>
            </a:r>
            <a:r>
              <a:rPr lang="en-US" sz="2800" dirty="0" smtClean="0"/>
              <a:t>proposals</a:t>
            </a:r>
            <a:endParaRPr lang="en-US" sz="2800" dirty="0"/>
          </a:p>
          <a:p>
            <a:pPr marL="457200" indent="-457200">
              <a:buFont typeface="Arial" panose="020B0604020202020204" pitchFamily="34" charset="0"/>
              <a:buChar char="•"/>
            </a:pPr>
            <a:r>
              <a:rPr lang="en-US" sz="2800" dirty="0"/>
              <a:t>opening session and administrative </a:t>
            </a:r>
            <a:r>
              <a:rPr lang="en-US" sz="2800" dirty="0" smtClean="0"/>
              <a:t>check</a:t>
            </a:r>
            <a:endParaRPr lang="en-US" sz="2800" dirty="0"/>
          </a:p>
          <a:p>
            <a:pPr marL="457200" indent="-457200">
              <a:buFont typeface="Arial" panose="020B0604020202020204" pitchFamily="34" charset="0"/>
              <a:buChar char="•"/>
            </a:pPr>
            <a:r>
              <a:rPr lang="en-US" sz="2800" dirty="0"/>
              <a:t>evaluation of </a:t>
            </a:r>
            <a:r>
              <a:rPr lang="tr-TR" sz="2800" dirty="0" smtClean="0"/>
              <a:t>proposal</a:t>
            </a:r>
            <a:endParaRPr lang="en-US" sz="2800" dirty="0"/>
          </a:p>
          <a:p>
            <a:pPr marL="457200" indent="-457200">
              <a:buFont typeface="Arial" panose="020B0604020202020204" pitchFamily="34" charset="0"/>
              <a:buChar char="•"/>
            </a:pPr>
            <a:r>
              <a:rPr lang="en-US" sz="2800" dirty="0"/>
              <a:t>verification of </a:t>
            </a:r>
            <a:r>
              <a:rPr lang="en-US" sz="2800" dirty="0" smtClean="0"/>
              <a:t>eligibility</a:t>
            </a:r>
            <a:endParaRPr lang="en-US" sz="2800" dirty="0"/>
          </a:p>
          <a:p>
            <a:pPr marL="457200" indent="-457200">
              <a:buFont typeface="Arial" panose="020B0604020202020204" pitchFamily="34" charset="0"/>
              <a:buChar char="•"/>
            </a:pPr>
            <a:r>
              <a:rPr lang="en-US" sz="2800" dirty="0"/>
              <a:t>conclusions of the </a:t>
            </a:r>
            <a:r>
              <a:rPr lang="en-US" sz="2800" dirty="0" smtClean="0"/>
              <a:t>Evaluation</a:t>
            </a:r>
            <a:endParaRPr lang="en-US" sz="2800" dirty="0"/>
          </a:p>
        </p:txBody>
      </p:sp>
      <p:sp>
        <p:nvSpPr>
          <p:cNvPr id="5" name="Dikdörtgen 4">
            <a:extLst>
              <a:ext uri="{FF2B5EF4-FFF2-40B4-BE49-F238E27FC236}">
                <a16:creationId xmlns:a16="http://schemas.microsoft.com/office/drawing/2014/main" id="{93A0D813-F682-4568-8C4C-887CB927667C}"/>
              </a:ext>
            </a:extLst>
          </p:cNvPr>
          <p:cNvSpPr/>
          <p:nvPr/>
        </p:nvSpPr>
        <p:spPr>
          <a:xfrm>
            <a:off x="249382" y="3979718"/>
            <a:ext cx="11710554" cy="1569660"/>
          </a:xfrm>
          <a:prstGeom prst="rect">
            <a:avLst/>
          </a:prstGeom>
        </p:spPr>
        <p:txBody>
          <a:bodyPr wrap="square">
            <a:spAutoFit/>
          </a:bodyPr>
          <a:lstStyle/>
          <a:p>
            <a:pPr algn="ctr"/>
            <a:r>
              <a:rPr lang="en-US" sz="2400" b="1" dirty="0">
                <a:solidFill>
                  <a:srgbClr val="FF0000"/>
                </a:solidFill>
              </a:rPr>
              <a:t>One of the most important and most useful sections of the Guidelines under any Call for</a:t>
            </a:r>
            <a:r>
              <a:rPr lang="tr-TR" sz="2400" b="1" dirty="0">
                <a:solidFill>
                  <a:srgbClr val="FF0000"/>
                </a:solidFill>
              </a:rPr>
              <a:t> </a:t>
            </a:r>
            <a:r>
              <a:rPr lang="en-US" sz="2400" b="1" dirty="0">
                <a:solidFill>
                  <a:srgbClr val="FF0000"/>
                </a:solidFill>
              </a:rPr>
              <a:t>Proposals is the section which explains the process of scoring a proposal. It is strongly</a:t>
            </a:r>
            <a:r>
              <a:rPr lang="tr-TR" sz="2400" b="1" dirty="0">
                <a:solidFill>
                  <a:srgbClr val="FF0000"/>
                </a:solidFill>
              </a:rPr>
              <a:t> </a:t>
            </a:r>
            <a:r>
              <a:rPr lang="en-US" sz="2400" b="1" dirty="0">
                <a:solidFill>
                  <a:srgbClr val="FF0000"/>
                </a:solidFill>
              </a:rPr>
              <a:t>advised that </a:t>
            </a:r>
            <a:r>
              <a:rPr lang="tr-TR" sz="2400" b="1" dirty="0">
                <a:solidFill>
                  <a:srgbClr val="FF0000"/>
                </a:solidFill>
              </a:rPr>
              <a:t>organisations</a:t>
            </a:r>
            <a:r>
              <a:rPr lang="en-US" sz="2400" b="1" dirty="0">
                <a:solidFill>
                  <a:srgbClr val="FF0000"/>
                </a:solidFill>
              </a:rPr>
              <a:t> should ‘test’ their own draft proposal using Evaluation Grid, before</a:t>
            </a:r>
            <a:r>
              <a:rPr lang="tr-TR" sz="2400" b="1" dirty="0">
                <a:solidFill>
                  <a:srgbClr val="FF0000"/>
                </a:solidFill>
              </a:rPr>
              <a:t> </a:t>
            </a:r>
            <a:r>
              <a:rPr lang="en-US" sz="2400" b="1" dirty="0">
                <a:solidFill>
                  <a:srgbClr val="FF0000"/>
                </a:solidFill>
              </a:rPr>
              <a:t>they finalize their application</a:t>
            </a:r>
          </a:p>
        </p:txBody>
      </p:sp>
      <p:pic>
        <p:nvPicPr>
          <p:cNvPr id="6" name="Resim 1">
            <a:extLst>
              <a:ext uri="{FF2B5EF4-FFF2-40B4-BE49-F238E27FC236}">
                <a16:creationId xmlns:a16="http://schemas.microsoft.com/office/drawing/2014/main" id="{54680E73-36A3-453D-AEF7-A58DACEE7EBC}"/>
              </a:ext>
            </a:extLst>
          </p:cNvPr>
          <p:cNvPicPr>
            <a:picLocks noChangeAspect="1"/>
          </p:cNvPicPr>
          <p:nvPr/>
        </p:nvPicPr>
        <p:blipFill>
          <a:blip r:embed="rId3"/>
          <a:stretch>
            <a:fillRect/>
          </a:stretch>
        </p:blipFill>
        <p:spPr>
          <a:xfrm>
            <a:off x="10178782" y="5694218"/>
            <a:ext cx="1551356" cy="811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158342" y="6281968"/>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420247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5" y="116633"/>
            <a:ext cx="8344931" cy="584775"/>
          </a:xfrm>
          <a:prstGeom prst="rect">
            <a:avLst/>
          </a:prstGeom>
        </p:spPr>
        <p:txBody>
          <a:bodyPr wrap="square">
            <a:spAutoFit/>
          </a:bodyPr>
          <a:lstStyle/>
          <a:p>
            <a:pPr lvl="0" algn="ctr" eaLnBrk="1" hangingPunct="1">
              <a:buClr>
                <a:srgbClr val="C00000"/>
              </a:buClr>
              <a:defRPr/>
            </a:pPr>
            <a:r>
              <a:rPr lang="en-GB" sz="3200" b="1" dirty="0" smtClean="0">
                <a:solidFill>
                  <a:srgbClr val="0F5494"/>
                </a:solidFill>
                <a:latin typeface="Verdana"/>
                <a:cs typeface="+mj-cs"/>
              </a:rPr>
              <a:t>Duration </a:t>
            </a:r>
            <a:r>
              <a:rPr lang="en-GB" sz="3200" b="1" dirty="0">
                <a:solidFill>
                  <a:srgbClr val="0F5494"/>
                </a:solidFill>
                <a:latin typeface="Verdana"/>
                <a:cs typeface="+mj-cs"/>
              </a:rPr>
              <a:t>of the evaluation process</a:t>
            </a:r>
          </a:p>
        </p:txBody>
      </p:sp>
      <p:pic>
        <p:nvPicPr>
          <p:cNvPr id="5" name="Picture 4"/>
          <p:cNvPicPr>
            <a:picLocks noChangeAspect="1"/>
          </p:cNvPicPr>
          <p:nvPr/>
        </p:nvPicPr>
        <p:blipFill>
          <a:blip r:embed="rId3"/>
          <a:stretch>
            <a:fillRect/>
          </a:stretch>
        </p:blipFill>
        <p:spPr>
          <a:xfrm>
            <a:off x="689045" y="1439135"/>
            <a:ext cx="10949929" cy="3900226"/>
          </a:xfrm>
          <a:prstGeom prst="rect">
            <a:avLst/>
          </a:prstGeom>
        </p:spPr>
      </p:pic>
    </p:spTree>
    <p:extLst>
      <p:ext uri="{BB962C8B-B14F-4D97-AF65-F5344CB8AC3E}">
        <p14:creationId xmlns:p14="http://schemas.microsoft.com/office/powerpoint/2010/main" val="4221610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D2063B4-C8B8-455B-BBE5-3FB29184CB93}"/>
              </a:ext>
            </a:extLst>
          </p:cNvPr>
          <p:cNvSpPr/>
          <p:nvPr/>
        </p:nvSpPr>
        <p:spPr>
          <a:xfrm>
            <a:off x="623454" y="766732"/>
            <a:ext cx="11055927" cy="4216539"/>
          </a:xfrm>
          <a:prstGeom prst="rect">
            <a:avLst/>
          </a:prstGeom>
        </p:spPr>
        <p:txBody>
          <a:bodyPr wrap="square">
            <a:spAutoFit/>
          </a:bodyPr>
          <a:lstStyle/>
          <a:p>
            <a:pPr marL="342900" indent="-342900" algn="just">
              <a:buFont typeface="Arial" panose="020B0604020202020204" pitchFamily="34" charset="0"/>
              <a:buChar char="•"/>
            </a:pPr>
            <a:r>
              <a:rPr lang="en-US" sz="2400" dirty="0"/>
              <a:t>The Commission relies on the expertise of specialists to evaluate proposals. These can be members of the Commission staff or independent specialists recruited for a specific call because of their skills, experience and knowledge in the field of the </a:t>
            </a:r>
            <a:r>
              <a:rPr lang="en-US" sz="2400" dirty="0" smtClean="0"/>
              <a:t>call</a:t>
            </a:r>
            <a:endParaRPr lang="en-US" sz="2400" dirty="0"/>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Proposals are evaluated against the criteria listed in the </a:t>
            </a:r>
            <a:r>
              <a:rPr lang="en-US" sz="2400" dirty="0" smtClean="0"/>
              <a:t>call</a:t>
            </a:r>
            <a:endParaRPr lang="tr-TR" sz="2400" dirty="0"/>
          </a:p>
          <a:p>
            <a:pPr algn="just"/>
            <a:endParaRPr lang="tr-TR" sz="2400" dirty="0"/>
          </a:p>
          <a:p>
            <a:pPr marL="342900" indent="-342900" algn="just">
              <a:buFont typeface="Arial" panose="020B0604020202020204" pitchFamily="34" charset="0"/>
              <a:buChar char="•"/>
            </a:pPr>
            <a:r>
              <a:rPr lang="en-US" sz="2400" dirty="0"/>
              <a:t>Different funding programmes may have different evaluation procedures. For more detail, please refer to a specific call for proposals relevant to you.</a:t>
            </a:r>
            <a:r>
              <a:rPr lang="tr-TR" sz="2400" dirty="0"/>
              <a:t> </a:t>
            </a:r>
            <a:r>
              <a:rPr lang="en-US" sz="2400" dirty="0"/>
              <a:t>The number of proposals selected will depend on the available budget</a:t>
            </a:r>
          </a:p>
          <a:p>
            <a:endParaRPr lang="en-US" sz="2800" dirty="0"/>
          </a:p>
        </p:txBody>
      </p:sp>
      <p:pic>
        <p:nvPicPr>
          <p:cNvPr id="3" name="Resim 1">
            <a:extLst>
              <a:ext uri="{FF2B5EF4-FFF2-40B4-BE49-F238E27FC236}">
                <a16:creationId xmlns:a16="http://schemas.microsoft.com/office/drawing/2014/main" id="{54680E73-36A3-453D-AEF7-A58DACEE7EBC}"/>
              </a:ext>
            </a:extLst>
          </p:cNvPr>
          <p:cNvPicPr>
            <a:picLocks noChangeAspect="1"/>
          </p:cNvPicPr>
          <p:nvPr/>
        </p:nvPicPr>
        <p:blipFill>
          <a:blip r:embed="rId3"/>
          <a:stretch>
            <a:fillRect/>
          </a:stretch>
        </p:blipFill>
        <p:spPr>
          <a:xfrm>
            <a:off x="10178782" y="5694218"/>
            <a:ext cx="1551356" cy="811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1846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332322" y="61622"/>
            <a:ext cx="9641151" cy="2123658"/>
          </a:xfrm>
          <a:prstGeom prst="rect">
            <a:avLst/>
          </a:prstGeom>
        </p:spPr>
        <p:txBody>
          <a:bodyPr wrap="square">
            <a:spAutoFit/>
          </a:bodyPr>
          <a:lstStyle/>
          <a:p>
            <a:pPr algn="just"/>
            <a:r>
              <a:rPr lang="en-US" sz="2200" b="1" dirty="0"/>
              <a:t>Evaluation </a:t>
            </a:r>
            <a:r>
              <a:rPr lang="en-US" sz="2200" b="1" dirty="0" smtClean="0"/>
              <a:t>Principles</a:t>
            </a:r>
            <a:r>
              <a:rPr lang="tr-TR" sz="2200" b="1" dirty="0" smtClean="0"/>
              <a:t> </a:t>
            </a:r>
            <a:endParaRPr lang="tr-TR" sz="2200" b="1" dirty="0"/>
          </a:p>
          <a:p>
            <a:pPr lvl="2" algn="just"/>
            <a:r>
              <a:rPr lang="en-US" sz="2200" dirty="0" smtClean="0"/>
              <a:t>• </a:t>
            </a:r>
            <a:r>
              <a:rPr lang="en-US" sz="2200" dirty="0"/>
              <a:t>Fair and equal treatment of all proposers</a:t>
            </a:r>
          </a:p>
          <a:p>
            <a:pPr lvl="2" algn="just"/>
            <a:r>
              <a:rPr lang="en-US" sz="2200" dirty="0"/>
              <a:t>• Based on the criteria announced in the Call</a:t>
            </a:r>
          </a:p>
          <a:p>
            <a:pPr lvl="2" algn="just"/>
            <a:r>
              <a:rPr lang="en-US" sz="2200" dirty="0"/>
              <a:t>• Confidential process, no conflicts of interest</a:t>
            </a:r>
          </a:p>
          <a:p>
            <a:pPr lvl="2" algn="just"/>
            <a:r>
              <a:rPr lang="en-US" sz="2200" dirty="0"/>
              <a:t>• Independent external experts</a:t>
            </a:r>
            <a:endParaRPr lang="tr-TR" sz="2200" dirty="0"/>
          </a:p>
          <a:p>
            <a:pPr lvl="2" algn="just"/>
            <a:endParaRPr lang="tr-TR" sz="2200" dirty="0"/>
          </a:p>
        </p:txBody>
      </p:sp>
      <p:sp>
        <p:nvSpPr>
          <p:cNvPr id="2" name="Dikdörtgen 1">
            <a:extLst>
              <a:ext uri="{FF2B5EF4-FFF2-40B4-BE49-F238E27FC236}">
                <a16:creationId xmlns:a16="http://schemas.microsoft.com/office/drawing/2014/main" id="{8BFA00FC-516F-4C6F-9D00-CA7110A80085}"/>
              </a:ext>
            </a:extLst>
          </p:cNvPr>
          <p:cNvSpPr/>
          <p:nvPr/>
        </p:nvSpPr>
        <p:spPr>
          <a:xfrm>
            <a:off x="332322" y="1904725"/>
            <a:ext cx="11617223" cy="4154984"/>
          </a:xfrm>
          <a:prstGeom prst="rect">
            <a:avLst/>
          </a:prstGeom>
        </p:spPr>
        <p:txBody>
          <a:bodyPr wrap="square">
            <a:spAutoFit/>
          </a:bodyPr>
          <a:lstStyle/>
          <a:p>
            <a:r>
              <a:rPr lang="en-US" sz="2200" b="1" dirty="0"/>
              <a:t>Evaluation – </a:t>
            </a:r>
            <a:r>
              <a:rPr lang="tr-TR" sz="2200" b="1" dirty="0" err="1"/>
              <a:t>Key</a:t>
            </a:r>
            <a:r>
              <a:rPr lang="tr-TR" sz="2200" b="1" dirty="0"/>
              <a:t> </a:t>
            </a:r>
            <a:r>
              <a:rPr lang="tr-TR" sz="2200" b="1" dirty="0" err="1"/>
              <a:t>Points</a:t>
            </a:r>
            <a:endParaRPr lang="tr-TR" sz="2200" b="1" dirty="0"/>
          </a:p>
          <a:p>
            <a:pPr marL="342900" indent="-342900">
              <a:buFont typeface="Arial" panose="020B0604020202020204" pitchFamily="34" charset="0"/>
              <a:buChar char="•"/>
            </a:pPr>
            <a:r>
              <a:rPr lang="en-US" sz="2200" dirty="0" smtClean="0"/>
              <a:t>Excellence: </a:t>
            </a:r>
            <a:r>
              <a:rPr lang="en-US" sz="2200" dirty="0"/>
              <a:t>Proposals must demonstrate high quality in relation to the topics and</a:t>
            </a:r>
            <a:r>
              <a:rPr lang="tr-TR" sz="2200" dirty="0"/>
              <a:t> </a:t>
            </a:r>
            <a:r>
              <a:rPr lang="en-US" sz="2200" dirty="0"/>
              <a:t>criteria set out in the </a:t>
            </a:r>
            <a:r>
              <a:rPr lang="en-US" sz="2200" dirty="0" smtClean="0"/>
              <a:t>calls</a:t>
            </a:r>
            <a:endParaRPr lang="en-US" sz="2200" dirty="0"/>
          </a:p>
          <a:p>
            <a:pPr marL="342900" indent="-342900">
              <a:buFont typeface="Arial" panose="020B0604020202020204" pitchFamily="34" charset="0"/>
              <a:buChar char="•"/>
            </a:pPr>
            <a:r>
              <a:rPr lang="en-US" sz="2200" dirty="0" smtClean="0"/>
              <a:t>Transparency</a:t>
            </a:r>
            <a:r>
              <a:rPr lang="en-GB" sz="2200" dirty="0" smtClean="0"/>
              <a:t>:</a:t>
            </a:r>
            <a:r>
              <a:rPr lang="en-US" sz="2200" dirty="0" smtClean="0"/>
              <a:t> </a:t>
            </a:r>
            <a:r>
              <a:rPr lang="en-US" sz="2200" dirty="0"/>
              <a:t>Funding decisions must be based on clearly described rules and</a:t>
            </a:r>
            <a:r>
              <a:rPr lang="tr-TR" sz="2200" dirty="0"/>
              <a:t> </a:t>
            </a:r>
            <a:r>
              <a:rPr lang="en-US" sz="2200" dirty="0"/>
              <a:t>procedures, and applicants should receive adequate feedback on the outcome of the</a:t>
            </a:r>
            <a:r>
              <a:rPr lang="tr-TR" sz="2200" dirty="0"/>
              <a:t> </a:t>
            </a:r>
            <a:r>
              <a:rPr lang="en-US" sz="2200" dirty="0" smtClean="0"/>
              <a:t>evaluation</a:t>
            </a:r>
            <a:endParaRPr lang="en-US" sz="2200" dirty="0"/>
          </a:p>
          <a:p>
            <a:pPr marL="342900" indent="-342900">
              <a:buFont typeface="Arial" panose="020B0604020202020204" pitchFamily="34" charset="0"/>
              <a:buChar char="•"/>
            </a:pPr>
            <a:r>
              <a:rPr lang="en-US" sz="2200" dirty="0"/>
              <a:t>Fairness and </a:t>
            </a:r>
            <a:r>
              <a:rPr lang="en-US" sz="2200" dirty="0" smtClean="0"/>
              <a:t>impartiality</a:t>
            </a:r>
            <a:r>
              <a:rPr lang="en-GB" sz="2200" dirty="0"/>
              <a:t>:</a:t>
            </a:r>
            <a:r>
              <a:rPr lang="tr-TR" sz="2200" dirty="0" smtClean="0"/>
              <a:t> </a:t>
            </a:r>
            <a:r>
              <a:rPr lang="en-US" sz="2200" dirty="0"/>
              <a:t>All proposals submitted in response to a call are treated</a:t>
            </a:r>
            <a:r>
              <a:rPr lang="tr-TR" sz="2200" dirty="0"/>
              <a:t> </a:t>
            </a:r>
            <a:r>
              <a:rPr lang="en-US" sz="2200" dirty="0"/>
              <a:t>equally and evaluated impartially on their merits, irrespective of their origin or the</a:t>
            </a:r>
            <a:r>
              <a:rPr lang="tr-TR" sz="2200" dirty="0"/>
              <a:t> </a:t>
            </a:r>
            <a:r>
              <a:rPr lang="en-US" sz="2200" dirty="0"/>
              <a:t>identity of the </a:t>
            </a:r>
            <a:r>
              <a:rPr lang="en-US" sz="2200" dirty="0" smtClean="0"/>
              <a:t>applicants</a:t>
            </a:r>
            <a:endParaRPr lang="en-US" sz="2200" dirty="0"/>
          </a:p>
          <a:p>
            <a:pPr marL="342900" indent="-342900">
              <a:buFont typeface="Arial" panose="020B0604020202020204" pitchFamily="34" charset="0"/>
              <a:buChar char="•"/>
            </a:pPr>
            <a:r>
              <a:rPr lang="en-US" sz="2200" dirty="0"/>
              <a:t>Efficiency and </a:t>
            </a:r>
            <a:r>
              <a:rPr lang="en-US" sz="2200" dirty="0" smtClean="0"/>
              <a:t>speed:</a:t>
            </a:r>
            <a:r>
              <a:rPr lang="tr-TR" sz="2200" dirty="0" smtClean="0"/>
              <a:t> </a:t>
            </a:r>
            <a:r>
              <a:rPr lang="en-US" sz="2200" dirty="0"/>
              <a:t>Evaluation, award and grant preparation should be done as</a:t>
            </a:r>
            <a:r>
              <a:rPr lang="tr-TR" sz="2200" dirty="0"/>
              <a:t> </a:t>
            </a:r>
            <a:r>
              <a:rPr lang="en-US" sz="2200" dirty="0"/>
              <a:t>quickly as possible without compromising quality or neglecting the </a:t>
            </a:r>
            <a:r>
              <a:rPr lang="en-US" sz="2200" dirty="0" smtClean="0"/>
              <a:t>rules</a:t>
            </a:r>
            <a:endParaRPr lang="en-US" sz="2200" dirty="0"/>
          </a:p>
          <a:p>
            <a:pPr marL="342900" indent="-342900">
              <a:buFont typeface="Arial" panose="020B0604020202020204" pitchFamily="34" charset="0"/>
              <a:buChar char="•"/>
            </a:pPr>
            <a:r>
              <a:rPr lang="en-US" sz="2200" dirty="0"/>
              <a:t>Ethics and </a:t>
            </a:r>
            <a:r>
              <a:rPr lang="en-US" sz="2200" dirty="0" smtClean="0"/>
              <a:t>security: </a:t>
            </a:r>
            <a:r>
              <a:rPr lang="en-US" sz="2200" dirty="0"/>
              <a:t>Proposals must not contravene fundamental ethical principles or</a:t>
            </a:r>
            <a:r>
              <a:rPr lang="tr-TR" sz="2200" dirty="0"/>
              <a:t> </a:t>
            </a:r>
            <a:r>
              <a:rPr lang="en-US" sz="2200" dirty="0"/>
              <a:t>relevant security </a:t>
            </a:r>
            <a:r>
              <a:rPr lang="en-US" sz="2200" dirty="0" smtClean="0"/>
              <a:t>procedures</a:t>
            </a:r>
            <a:endParaRPr lang="en-US" sz="2200" dirty="0"/>
          </a:p>
        </p:txBody>
      </p:sp>
      <p:pic>
        <p:nvPicPr>
          <p:cNvPr id="4" name="Resim 1">
            <a:extLst>
              <a:ext uri="{FF2B5EF4-FFF2-40B4-BE49-F238E27FC236}">
                <a16:creationId xmlns:a16="http://schemas.microsoft.com/office/drawing/2014/main" id="{54680E73-36A3-453D-AEF7-A58DACEE7EBC}"/>
              </a:ext>
            </a:extLst>
          </p:cNvPr>
          <p:cNvPicPr>
            <a:picLocks noChangeAspect="1"/>
          </p:cNvPicPr>
          <p:nvPr/>
        </p:nvPicPr>
        <p:blipFill>
          <a:blip r:embed="rId3"/>
          <a:stretch>
            <a:fillRect/>
          </a:stretch>
        </p:blipFill>
        <p:spPr>
          <a:xfrm>
            <a:off x="10272300" y="5839691"/>
            <a:ext cx="1551356" cy="811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58614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5000" y="228600"/>
            <a:ext cx="8458200" cy="579438"/>
          </a:xfrm>
        </p:spPr>
        <p:txBody>
          <a:bodyPr>
            <a:normAutofit fontScale="90000"/>
          </a:bodyPr>
          <a:lstStyle/>
          <a:p>
            <a:pPr eaLnBrk="1" hangingPunct="1"/>
            <a:r>
              <a:rPr lang="en-GB" sz="4000" dirty="0"/>
              <a:t>Usually 8 panels for evaluation</a:t>
            </a:r>
            <a:endParaRPr lang="en-US" sz="4000" dirty="0"/>
          </a:p>
        </p:txBody>
      </p:sp>
      <p:sp>
        <p:nvSpPr>
          <p:cNvPr id="2" name="Rectangle 1"/>
          <p:cNvSpPr/>
          <p:nvPr/>
        </p:nvSpPr>
        <p:spPr>
          <a:xfrm>
            <a:off x="1905000" y="1196753"/>
            <a:ext cx="8295456" cy="4401205"/>
          </a:xfrm>
          <a:prstGeom prst="rect">
            <a:avLst/>
          </a:prstGeom>
        </p:spPr>
        <p:txBody>
          <a:bodyPr wrap="square">
            <a:spAutoFit/>
          </a:bodyPr>
          <a:lstStyle/>
          <a:p>
            <a:r>
              <a:rPr lang="en-GB" sz="2800" dirty="0"/>
              <a:t>Submitted (eligible) project proposals will normally be evaluated by one of eight 'main evaluation panels': </a:t>
            </a:r>
            <a:endParaRPr lang="sr-Latn-RS" sz="2800" dirty="0"/>
          </a:p>
          <a:p>
            <a:pPr marL="800100" lvl="1" indent="-342900">
              <a:buFont typeface="+mj-lt"/>
              <a:buAutoNum type="arabicPeriod"/>
            </a:pPr>
            <a:r>
              <a:rPr lang="en-GB" sz="2800" dirty="0"/>
              <a:t>Chemistry (CHE), </a:t>
            </a:r>
            <a:endParaRPr lang="sr-Latn-RS" sz="2800" dirty="0"/>
          </a:p>
          <a:p>
            <a:pPr marL="800100" lvl="1" indent="-342900">
              <a:buFont typeface="+mj-lt"/>
              <a:buAutoNum type="arabicPeriod"/>
            </a:pPr>
            <a:r>
              <a:rPr lang="en-GB" sz="2800" dirty="0"/>
              <a:t>Social Sciences and Humanities (SOC), </a:t>
            </a:r>
            <a:endParaRPr lang="sr-Latn-RS" sz="2800" dirty="0"/>
          </a:p>
          <a:p>
            <a:pPr marL="800100" lvl="1" indent="-342900">
              <a:buFont typeface="+mj-lt"/>
              <a:buAutoNum type="arabicPeriod"/>
            </a:pPr>
            <a:r>
              <a:rPr lang="en-GB" sz="2800" dirty="0"/>
              <a:t>Economic Sciences (ECO), </a:t>
            </a:r>
            <a:endParaRPr lang="sr-Latn-RS" sz="2800" dirty="0"/>
          </a:p>
          <a:p>
            <a:pPr marL="800100" lvl="1" indent="-342900">
              <a:buFont typeface="+mj-lt"/>
              <a:buAutoNum type="arabicPeriod"/>
            </a:pPr>
            <a:r>
              <a:rPr lang="en-GB" sz="2800" dirty="0"/>
              <a:t>Information Science and Engineering (ENG), </a:t>
            </a:r>
            <a:endParaRPr lang="sr-Latn-RS" sz="2800" dirty="0"/>
          </a:p>
          <a:p>
            <a:pPr marL="800100" lvl="1" indent="-342900">
              <a:buFont typeface="+mj-lt"/>
              <a:buAutoNum type="arabicPeriod"/>
            </a:pPr>
            <a:r>
              <a:rPr lang="en-GB" sz="2800" dirty="0"/>
              <a:t>Environment and Geosciences (ENV), </a:t>
            </a:r>
            <a:endParaRPr lang="sr-Latn-RS" sz="2800" dirty="0"/>
          </a:p>
          <a:p>
            <a:pPr marL="800100" lvl="1" indent="-342900">
              <a:buFont typeface="+mj-lt"/>
              <a:buAutoNum type="arabicPeriod"/>
            </a:pPr>
            <a:r>
              <a:rPr lang="en-GB" sz="2800" dirty="0"/>
              <a:t>Life Sciences (LIF), </a:t>
            </a:r>
            <a:endParaRPr lang="sr-Latn-RS" sz="2800" dirty="0"/>
          </a:p>
          <a:p>
            <a:pPr marL="800100" lvl="1" indent="-342900">
              <a:buFont typeface="+mj-lt"/>
              <a:buAutoNum type="arabicPeriod"/>
            </a:pPr>
            <a:r>
              <a:rPr lang="en-GB" sz="2800" dirty="0"/>
              <a:t>Mathematics (MAT), </a:t>
            </a:r>
            <a:endParaRPr lang="sr-Latn-RS" sz="2800" dirty="0"/>
          </a:p>
          <a:p>
            <a:pPr marL="800100" lvl="1" indent="-342900">
              <a:buFont typeface="+mj-lt"/>
              <a:buAutoNum type="arabicPeriod"/>
            </a:pPr>
            <a:r>
              <a:rPr lang="en-GB" sz="2800" dirty="0"/>
              <a:t>Physics (PHY). </a:t>
            </a:r>
          </a:p>
        </p:txBody>
      </p:sp>
    </p:spTree>
    <p:extLst>
      <p:ext uri="{BB962C8B-B14F-4D97-AF65-F5344CB8AC3E}">
        <p14:creationId xmlns:p14="http://schemas.microsoft.com/office/powerpoint/2010/main" val="281579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7573" y="137765"/>
            <a:ext cx="7484882" cy="584775"/>
          </a:xfrm>
          <a:prstGeom prst="rect">
            <a:avLst/>
          </a:prstGeom>
        </p:spPr>
        <p:txBody>
          <a:bodyPr wrap="square">
            <a:spAutoFit/>
          </a:bodyPr>
          <a:lstStyle/>
          <a:p>
            <a:pPr lvl="0" algn="ctr" eaLnBrk="1" hangingPunct="1">
              <a:buClr>
                <a:srgbClr val="C00000"/>
              </a:buClr>
              <a:defRPr/>
            </a:pPr>
            <a:r>
              <a:rPr lang="en-GB" sz="3200" b="1" dirty="0" smtClean="0">
                <a:solidFill>
                  <a:srgbClr val="0F5494"/>
                </a:solidFill>
                <a:latin typeface="Verdana"/>
                <a:cs typeface="+mj-cs"/>
              </a:rPr>
              <a:t>Evaluation </a:t>
            </a:r>
            <a:r>
              <a:rPr lang="en-GB" sz="3200" b="1" dirty="0">
                <a:solidFill>
                  <a:srgbClr val="0F5494"/>
                </a:solidFill>
                <a:latin typeface="Verdana"/>
                <a:cs typeface="+mj-cs"/>
              </a:rPr>
              <a:t>Criteria</a:t>
            </a:r>
          </a:p>
        </p:txBody>
      </p:sp>
      <p:pic>
        <p:nvPicPr>
          <p:cNvPr id="5" name="Picture 4"/>
          <p:cNvPicPr>
            <a:picLocks noChangeAspect="1"/>
          </p:cNvPicPr>
          <p:nvPr/>
        </p:nvPicPr>
        <p:blipFill>
          <a:blip r:embed="rId3"/>
          <a:stretch>
            <a:fillRect/>
          </a:stretch>
        </p:blipFill>
        <p:spPr>
          <a:xfrm>
            <a:off x="2720501" y="836712"/>
            <a:ext cx="7030053" cy="5976664"/>
          </a:xfrm>
          <a:prstGeom prst="rect">
            <a:avLst/>
          </a:prstGeom>
        </p:spPr>
      </p:pic>
    </p:spTree>
    <p:extLst>
      <p:ext uri="{BB962C8B-B14F-4D97-AF65-F5344CB8AC3E}">
        <p14:creationId xmlns:p14="http://schemas.microsoft.com/office/powerpoint/2010/main" val="316261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5" y="116633"/>
            <a:ext cx="8344931" cy="584775"/>
          </a:xfrm>
          <a:prstGeom prst="rect">
            <a:avLst/>
          </a:prstGeom>
        </p:spPr>
        <p:txBody>
          <a:bodyPr wrap="square">
            <a:spAutoFit/>
          </a:bodyPr>
          <a:lstStyle/>
          <a:p>
            <a:pPr lvl="0" algn="ctr" eaLnBrk="1" hangingPunct="1">
              <a:buClr>
                <a:srgbClr val="C00000"/>
              </a:buClr>
              <a:defRPr/>
            </a:pPr>
            <a:r>
              <a:rPr lang="en-GB" sz="3200" b="1" dirty="0">
                <a:solidFill>
                  <a:srgbClr val="0F5494"/>
                </a:solidFill>
                <a:latin typeface="Verdana"/>
                <a:cs typeface="+mj-cs"/>
              </a:rPr>
              <a:t>Overview of the evaluation process</a:t>
            </a:r>
          </a:p>
        </p:txBody>
      </p:sp>
      <p:pic>
        <p:nvPicPr>
          <p:cNvPr id="2" name="Picture 1"/>
          <p:cNvPicPr>
            <a:picLocks noChangeAspect="1"/>
          </p:cNvPicPr>
          <p:nvPr/>
        </p:nvPicPr>
        <p:blipFill>
          <a:blip r:embed="rId3"/>
          <a:stretch>
            <a:fillRect/>
          </a:stretch>
        </p:blipFill>
        <p:spPr>
          <a:xfrm>
            <a:off x="1929122" y="1268760"/>
            <a:ext cx="8377068" cy="4536504"/>
          </a:xfrm>
          <a:prstGeom prst="rect">
            <a:avLst/>
          </a:prstGeom>
        </p:spPr>
      </p:pic>
    </p:spTree>
    <p:extLst>
      <p:ext uri="{BB962C8B-B14F-4D97-AF65-F5344CB8AC3E}">
        <p14:creationId xmlns:p14="http://schemas.microsoft.com/office/powerpoint/2010/main" val="2696725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5" y="116633"/>
            <a:ext cx="8344931" cy="584775"/>
          </a:xfrm>
          <a:prstGeom prst="rect">
            <a:avLst/>
          </a:prstGeom>
        </p:spPr>
        <p:txBody>
          <a:bodyPr wrap="square">
            <a:spAutoFit/>
          </a:bodyPr>
          <a:lstStyle/>
          <a:p>
            <a:pPr lvl="0" algn="ctr" eaLnBrk="1" hangingPunct="1">
              <a:buClr>
                <a:srgbClr val="C00000"/>
              </a:buClr>
              <a:defRPr/>
            </a:pPr>
            <a:r>
              <a:rPr lang="en-GB" sz="3200" b="1" dirty="0">
                <a:solidFill>
                  <a:srgbClr val="0F5494"/>
                </a:solidFill>
                <a:latin typeface="Verdana"/>
                <a:cs typeface="+mj-cs"/>
              </a:rPr>
              <a:t>Evaluation process</a:t>
            </a:r>
          </a:p>
        </p:txBody>
      </p:sp>
      <p:pic>
        <p:nvPicPr>
          <p:cNvPr id="3" name="Picture 2"/>
          <p:cNvPicPr>
            <a:picLocks noChangeAspect="1"/>
          </p:cNvPicPr>
          <p:nvPr/>
        </p:nvPicPr>
        <p:blipFill>
          <a:blip r:embed="rId3"/>
          <a:stretch>
            <a:fillRect/>
          </a:stretch>
        </p:blipFill>
        <p:spPr>
          <a:xfrm>
            <a:off x="1991545" y="908721"/>
            <a:ext cx="8488947" cy="5874085"/>
          </a:xfrm>
          <a:prstGeom prst="rect">
            <a:avLst/>
          </a:prstGeom>
        </p:spPr>
      </p:pic>
    </p:spTree>
    <p:extLst>
      <p:ext uri="{BB962C8B-B14F-4D97-AF65-F5344CB8AC3E}">
        <p14:creationId xmlns:p14="http://schemas.microsoft.com/office/powerpoint/2010/main" val="400093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5" y="116633"/>
            <a:ext cx="8344931" cy="584775"/>
          </a:xfrm>
          <a:prstGeom prst="rect">
            <a:avLst/>
          </a:prstGeom>
        </p:spPr>
        <p:txBody>
          <a:bodyPr wrap="square">
            <a:spAutoFit/>
          </a:bodyPr>
          <a:lstStyle/>
          <a:p>
            <a:pPr lvl="0" algn="ctr" eaLnBrk="1" hangingPunct="1">
              <a:buClr>
                <a:srgbClr val="C00000"/>
              </a:buClr>
              <a:defRPr/>
            </a:pPr>
            <a:r>
              <a:rPr lang="en-GB" sz="3200" b="1" dirty="0">
                <a:solidFill>
                  <a:srgbClr val="0F5494"/>
                </a:solidFill>
                <a:latin typeface="Verdana"/>
                <a:cs typeface="+mj-cs"/>
              </a:rPr>
              <a:t>Evaluation process</a:t>
            </a:r>
          </a:p>
        </p:txBody>
      </p:sp>
      <p:pic>
        <p:nvPicPr>
          <p:cNvPr id="2" name="Picture 1"/>
          <p:cNvPicPr>
            <a:picLocks noChangeAspect="1"/>
          </p:cNvPicPr>
          <p:nvPr/>
        </p:nvPicPr>
        <p:blipFill>
          <a:blip r:embed="rId3"/>
          <a:stretch>
            <a:fillRect/>
          </a:stretch>
        </p:blipFill>
        <p:spPr>
          <a:xfrm>
            <a:off x="1524000" y="1052737"/>
            <a:ext cx="9144000" cy="4977065"/>
          </a:xfrm>
          <a:prstGeom prst="rect">
            <a:avLst/>
          </a:prstGeom>
        </p:spPr>
      </p:pic>
    </p:spTree>
    <p:extLst>
      <p:ext uri="{BB962C8B-B14F-4D97-AF65-F5344CB8AC3E}">
        <p14:creationId xmlns:p14="http://schemas.microsoft.com/office/powerpoint/2010/main" val="517792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5" y="116633"/>
            <a:ext cx="8344931" cy="584775"/>
          </a:xfrm>
          <a:prstGeom prst="rect">
            <a:avLst/>
          </a:prstGeom>
        </p:spPr>
        <p:txBody>
          <a:bodyPr wrap="square">
            <a:spAutoFit/>
          </a:bodyPr>
          <a:lstStyle/>
          <a:p>
            <a:pPr lvl="0" algn="ctr">
              <a:buClr>
                <a:srgbClr val="C00000"/>
              </a:buClr>
              <a:defRPr/>
            </a:pPr>
            <a:r>
              <a:rPr lang="en-GB" sz="3200" b="1" dirty="0">
                <a:solidFill>
                  <a:srgbClr val="0F5494"/>
                </a:solidFill>
                <a:latin typeface="Verdana"/>
                <a:cs typeface="+mj-cs"/>
              </a:rPr>
              <a:t>Scoring</a:t>
            </a:r>
          </a:p>
        </p:txBody>
      </p:sp>
      <p:pic>
        <p:nvPicPr>
          <p:cNvPr id="2" name="Picture 1"/>
          <p:cNvPicPr>
            <a:picLocks noChangeAspect="1"/>
          </p:cNvPicPr>
          <p:nvPr/>
        </p:nvPicPr>
        <p:blipFill>
          <a:blip r:embed="rId3"/>
          <a:stretch>
            <a:fillRect/>
          </a:stretch>
        </p:blipFill>
        <p:spPr>
          <a:xfrm>
            <a:off x="1631505" y="980728"/>
            <a:ext cx="8861407" cy="5328592"/>
          </a:xfrm>
          <a:prstGeom prst="rect">
            <a:avLst/>
          </a:prstGeom>
        </p:spPr>
      </p:pic>
    </p:spTree>
    <p:extLst>
      <p:ext uri="{BB962C8B-B14F-4D97-AF65-F5344CB8AC3E}">
        <p14:creationId xmlns:p14="http://schemas.microsoft.com/office/powerpoint/2010/main" val="405398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1992313" y="152401"/>
            <a:ext cx="8229600" cy="70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000">
                <a:ea typeface="ＭＳ Ｐゴシック" panose="020B0600070205080204" pitchFamily="34" charset="-128"/>
              </a:rPr>
              <a:t>Examples of </a:t>
            </a:r>
            <a:r>
              <a:rPr lang="sr-Latn-CS" sz="4000">
                <a:ea typeface="ＭＳ Ｐゴシック" panose="020B0600070205080204" pitchFamily="34" charset="-128"/>
              </a:rPr>
              <a:t>bottom-up </a:t>
            </a:r>
            <a:r>
              <a:rPr lang="en-US" sz="4000">
                <a:ea typeface="ＭＳ Ｐゴシック" panose="020B0600070205080204" pitchFamily="34" charset="-128"/>
              </a:rPr>
              <a:t>calls </a:t>
            </a:r>
            <a:endParaRPr lang="sr-Latn-CS" sz="4000">
              <a:ea typeface="ＭＳ Ｐゴシック" panose="020B0600070205080204" pitchFamily="34" charset="-128"/>
            </a:endParaRPr>
          </a:p>
        </p:txBody>
      </p:sp>
      <p:pic>
        <p:nvPicPr>
          <p:cNvPr id="2" name="Picture 1"/>
          <p:cNvPicPr>
            <a:picLocks noChangeAspect="1"/>
          </p:cNvPicPr>
          <p:nvPr/>
        </p:nvPicPr>
        <p:blipFill>
          <a:blip r:embed="rId3"/>
          <a:stretch>
            <a:fillRect/>
          </a:stretch>
        </p:blipFill>
        <p:spPr>
          <a:xfrm>
            <a:off x="1600201" y="756866"/>
            <a:ext cx="8991369" cy="4196134"/>
          </a:xfrm>
          <a:prstGeom prst="rect">
            <a:avLst/>
          </a:prstGeom>
        </p:spPr>
      </p:pic>
      <p:pic>
        <p:nvPicPr>
          <p:cNvPr id="3" name="Picture 2"/>
          <p:cNvPicPr>
            <a:picLocks noChangeAspect="1"/>
          </p:cNvPicPr>
          <p:nvPr/>
        </p:nvPicPr>
        <p:blipFill>
          <a:blip r:embed="rId4"/>
          <a:stretch>
            <a:fillRect/>
          </a:stretch>
        </p:blipFill>
        <p:spPr>
          <a:xfrm>
            <a:off x="1559609" y="5334000"/>
            <a:ext cx="9097501" cy="1603830"/>
          </a:xfrm>
          <a:prstGeom prst="rect">
            <a:avLst/>
          </a:prstGeom>
        </p:spPr>
      </p:pic>
    </p:spTree>
    <p:extLst>
      <p:ext uri="{BB962C8B-B14F-4D97-AF65-F5344CB8AC3E}">
        <p14:creationId xmlns:p14="http://schemas.microsoft.com/office/powerpoint/2010/main" val="1952187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5000" y="228600"/>
            <a:ext cx="8458200" cy="579438"/>
          </a:xfrm>
        </p:spPr>
        <p:txBody>
          <a:bodyPr>
            <a:normAutofit fontScale="90000"/>
          </a:bodyPr>
          <a:lstStyle/>
          <a:p>
            <a:pPr eaLnBrk="1" hangingPunct="1"/>
            <a:r>
              <a:rPr lang="sl-SI" sz="3600" dirty="0"/>
              <a:t>Eval</a:t>
            </a:r>
            <a:r>
              <a:rPr lang="en-GB" sz="3600" dirty="0"/>
              <a:t>u</a:t>
            </a:r>
            <a:r>
              <a:rPr lang="sl-SI" sz="3600" dirty="0"/>
              <a:t>ation Summary Report</a:t>
            </a:r>
            <a:endParaRPr lang="en-US" sz="3600" dirty="0"/>
          </a:p>
        </p:txBody>
      </p:sp>
      <p:pic>
        <p:nvPicPr>
          <p:cNvPr id="8" name="Picture 7"/>
          <p:cNvPicPr>
            <a:picLocks noChangeAspect="1"/>
          </p:cNvPicPr>
          <p:nvPr/>
        </p:nvPicPr>
        <p:blipFill>
          <a:blip r:embed="rId2"/>
          <a:stretch>
            <a:fillRect/>
          </a:stretch>
        </p:blipFill>
        <p:spPr>
          <a:xfrm>
            <a:off x="1923382" y="808039"/>
            <a:ext cx="8652365" cy="5980311"/>
          </a:xfrm>
          <a:prstGeom prst="rect">
            <a:avLst/>
          </a:prstGeom>
        </p:spPr>
      </p:pic>
    </p:spTree>
    <p:extLst>
      <p:ext uri="{BB962C8B-B14F-4D97-AF65-F5344CB8AC3E}">
        <p14:creationId xmlns:p14="http://schemas.microsoft.com/office/powerpoint/2010/main" val="424700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5000" y="228600"/>
            <a:ext cx="8458200" cy="579438"/>
          </a:xfrm>
        </p:spPr>
        <p:txBody>
          <a:bodyPr>
            <a:normAutofit fontScale="90000"/>
          </a:bodyPr>
          <a:lstStyle/>
          <a:p>
            <a:pPr eaLnBrk="1" hangingPunct="1"/>
            <a:r>
              <a:rPr lang="sl-SI" sz="3600" dirty="0"/>
              <a:t>Evaulation Summary Report</a:t>
            </a:r>
            <a:endParaRPr lang="en-US" sz="3600" dirty="0"/>
          </a:p>
        </p:txBody>
      </p:sp>
      <p:pic>
        <p:nvPicPr>
          <p:cNvPr id="9" name="Picture 8"/>
          <p:cNvPicPr>
            <a:picLocks noChangeAspect="1"/>
          </p:cNvPicPr>
          <p:nvPr/>
        </p:nvPicPr>
        <p:blipFill>
          <a:blip r:embed="rId2"/>
          <a:stretch>
            <a:fillRect/>
          </a:stretch>
        </p:blipFill>
        <p:spPr>
          <a:xfrm>
            <a:off x="1631505" y="1052737"/>
            <a:ext cx="9036496" cy="5415191"/>
          </a:xfrm>
          <a:prstGeom prst="rect">
            <a:avLst/>
          </a:prstGeom>
        </p:spPr>
      </p:pic>
    </p:spTree>
    <p:extLst>
      <p:ext uri="{BB962C8B-B14F-4D97-AF65-F5344CB8AC3E}">
        <p14:creationId xmlns:p14="http://schemas.microsoft.com/office/powerpoint/2010/main" val="239803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905000" y="228600"/>
            <a:ext cx="8458200" cy="579438"/>
          </a:xfrm>
        </p:spPr>
        <p:txBody>
          <a:bodyPr>
            <a:normAutofit fontScale="90000"/>
          </a:bodyPr>
          <a:lstStyle/>
          <a:p>
            <a:pPr eaLnBrk="1" hangingPunct="1"/>
            <a:r>
              <a:rPr lang="sl-SI" sz="3600" dirty="0"/>
              <a:t>Evaulation Summary Report</a:t>
            </a:r>
            <a:endParaRPr lang="en-US" sz="3600" dirty="0"/>
          </a:p>
        </p:txBody>
      </p:sp>
      <p:pic>
        <p:nvPicPr>
          <p:cNvPr id="10" name="Picture 9"/>
          <p:cNvPicPr>
            <a:picLocks noChangeAspect="1"/>
          </p:cNvPicPr>
          <p:nvPr/>
        </p:nvPicPr>
        <p:blipFill>
          <a:blip r:embed="rId2"/>
          <a:stretch>
            <a:fillRect/>
          </a:stretch>
        </p:blipFill>
        <p:spPr>
          <a:xfrm>
            <a:off x="1631504" y="994943"/>
            <a:ext cx="9036496" cy="4926724"/>
          </a:xfrm>
          <a:prstGeom prst="rect">
            <a:avLst/>
          </a:prstGeom>
        </p:spPr>
      </p:pic>
    </p:spTree>
    <p:extLst>
      <p:ext uri="{BB962C8B-B14F-4D97-AF65-F5344CB8AC3E}">
        <p14:creationId xmlns:p14="http://schemas.microsoft.com/office/powerpoint/2010/main" val="72262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85076" y="140482"/>
            <a:ext cx="10828303" cy="3739485"/>
          </a:xfrm>
          <a:prstGeom prst="rect">
            <a:avLst/>
          </a:prstGeom>
        </p:spPr>
        <p:txBody>
          <a:bodyPr wrap="square">
            <a:spAutoFit/>
          </a:bodyPr>
          <a:lstStyle/>
          <a:p>
            <a:pPr algn="ctr"/>
            <a:r>
              <a:rPr lang="en-US" sz="2400" b="1" dirty="0">
                <a:cs typeface="Calibri" panose="020F0502020204030204" pitchFamily="34" charset="0"/>
              </a:rPr>
              <a:t>Organizations should ensure about two main </a:t>
            </a:r>
            <a:r>
              <a:rPr lang="en-US" sz="2400" b="1" dirty="0" smtClean="0">
                <a:cs typeface="Calibri" panose="020F0502020204030204" pitchFamily="34" charset="0"/>
              </a:rPr>
              <a:t>capabilities:</a:t>
            </a:r>
            <a:endParaRPr lang="en-US" sz="2400" b="1" dirty="0">
              <a:cs typeface="Calibri" panose="020F0502020204030204" pitchFamily="34" charset="0"/>
            </a:endParaRPr>
          </a:p>
          <a:p>
            <a:pPr algn="ctr"/>
            <a:r>
              <a:rPr lang="en-US" sz="2400" dirty="0">
                <a:cs typeface="Calibri" panose="020F0502020204030204" pitchFamily="34" charset="0"/>
              </a:rPr>
              <a:t>- </a:t>
            </a:r>
            <a:r>
              <a:rPr lang="en-US" sz="2400" i="1" dirty="0">
                <a:cs typeface="Calibri" panose="020F0502020204030204" pitchFamily="34" charset="0"/>
              </a:rPr>
              <a:t>Financial capacity</a:t>
            </a:r>
            <a:r>
              <a:rPr lang="en-US" sz="2400" dirty="0">
                <a:cs typeface="Calibri" panose="020F0502020204030204" pitchFamily="34" charset="0"/>
              </a:rPr>
              <a:t>, Stable and sufficient sources of finance to ensure the continuity</a:t>
            </a:r>
            <a:r>
              <a:rPr lang="tr-TR" sz="2400" dirty="0">
                <a:cs typeface="Calibri" panose="020F0502020204030204" pitchFamily="34" charset="0"/>
              </a:rPr>
              <a:t>. )</a:t>
            </a:r>
            <a:r>
              <a:rPr lang="en-US" sz="2400" dirty="0">
                <a:hlinkClick r:id="rId3"/>
              </a:rPr>
              <a:t> https://</a:t>
            </a:r>
            <a:r>
              <a:rPr lang="en-US" sz="2400" dirty="0" err="1">
                <a:hlinkClick r:id="rId3"/>
              </a:rPr>
              <a:t>ec.europa.eu</a:t>
            </a:r>
            <a:r>
              <a:rPr lang="en-US" sz="2400" dirty="0">
                <a:hlinkClick r:id="rId3"/>
              </a:rPr>
              <a:t>/research/participants/</a:t>
            </a:r>
            <a:r>
              <a:rPr lang="en-US" sz="2400" dirty="0" err="1">
                <a:hlinkClick r:id="rId3"/>
              </a:rPr>
              <a:t>lfv</a:t>
            </a:r>
            <a:r>
              <a:rPr lang="en-US" sz="2400" dirty="0">
                <a:hlinkClick r:id="rId3"/>
              </a:rPr>
              <a:t>/</a:t>
            </a:r>
            <a:r>
              <a:rPr lang="en-US" sz="2400" dirty="0" err="1">
                <a:hlinkClick r:id="rId3"/>
              </a:rPr>
              <a:t>lfvSimulation.do</a:t>
            </a:r>
            <a:r>
              <a:rPr lang="tr-TR" sz="2400" dirty="0"/>
              <a:t> Financial </a:t>
            </a:r>
            <a:r>
              <a:rPr lang="tr-TR" sz="2400" dirty="0" err="1"/>
              <a:t>Capacity</a:t>
            </a:r>
            <a:r>
              <a:rPr lang="tr-TR" sz="2400" dirty="0"/>
              <a:t> Self </a:t>
            </a:r>
            <a:r>
              <a:rPr lang="tr-TR" sz="2400" dirty="0" err="1"/>
              <a:t>Check</a:t>
            </a:r>
            <a:r>
              <a:rPr lang="tr-TR" sz="2400" dirty="0"/>
              <a:t> )</a:t>
            </a:r>
            <a:r>
              <a:rPr lang="en-US" sz="2400" dirty="0">
                <a:cs typeface="Calibri" panose="020F0502020204030204" pitchFamily="34" charset="0"/>
              </a:rPr>
              <a:t/>
            </a:r>
            <a:br>
              <a:rPr lang="en-US" sz="2400" dirty="0">
                <a:cs typeface="Calibri" panose="020F0502020204030204" pitchFamily="34" charset="0"/>
              </a:rPr>
            </a:br>
            <a:r>
              <a:rPr lang="en-US" sz="2400" dirty="0">
                <a:cs typeface="Calibri" panose="020F0502020204030204" pitchFamily="34" charset="0"/>
              </a:rPr>
              <a:t>  -</a:t>
            </a:r>
            <a:r>
              <a:rPr lang="tr-TR" sz="2400" dirty="0">
                <a:cs typeface="Calibri" panose="020F0502020204030204" pitchFamily="34" charset="0"/>
              </a:rPr>
              <a:t> </a:t>
            </a:r>
            <a:r>
              <a:rPr lang="en-US" sz="2400" i="1" dirty="0">
                <a:cs typeface="Calibri" panose="020F0502020204030204" pitchFamily="34" charset="0"/>
              </a:rPr>
              <a:t>Operational </a:t>
            </a:r>
            <a:r>
              <a:rPr lang="en-US" sz="2400" i="1" dirty="0" smtClean="0">
                <a:cs typeface="Calibri" panose="020F0502020204030204" pitchFamily="34" charset="0"/>
              </a:rPr>
              <a:t>capacity</a:t>
            </a:r>
            <a:r>
              <a:rPr lang="en-GB" sz="2400" dirty="0">
                <a:cs typeface="Calibri" panose="020F0502020204030204" pitchFamily="34" charset="0"/>
              </a:rPr>
              <a:t>-</a:t>
            </a:r>
            <a:r>
              <a:rPr lang="tr-TR" sz="2400" dirty="0" smtClean="0">
                <a:cs typeface="Calibri" panose="020F0502020204030204" pitchFamily="34" charset="0"/>
              </a:rPr>
              <a:t> </a:t>
            </a:r>
            <a:r>
              <a:rPr lang="en-US" sz="2400" dirty="0">
                <a:cs typeface="Calibri" panose="020F0502020204030204" pitchFamily="34" charset="0"/>
              </a:rPr>
              <a:t>Capacity to manage activities corresponding to the size of the project for which a grant is requested; capacity to complete the operation, Adequate professional qualifications and experience</a:t>
            </a:r>
            <a:r>
              <a:rPr lang="tr-TR" sz="2400" dirty="0">
                <a:cs typeface="Calibri" panose="020F0502020204030204" pitchFamily="34" charset="0"/>
              </a:rPr>
              <a:t>.</a:t>
            </a:r>
          </a:p>
          <a:p>
            <a:r>
              <a:rPr lang="tr-TR" sz="2400" dirty="0">
                <a:latin typeface="Calibri" panose="020F0502020204030204" pitchFamily="34" charset="0"/>
                <a:cs typeface="Calibri" panose="020F0502020204030204" pitchFamily="34" charset="0"/>
              </a:rPr>
              <a:t/>
            </a:r>
            <a:br>
              <a:rPr lang="tr-TR"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endParaRPr lang="en-US" sz="2100" dirty="0"/>
          </a:p>
        </p:txBody>
      </p:sp>
      <p:sp>
        <p:nvSpPr>
          <p:cNvPr id="2" name="Dikdörtgen 1">
            <a:extLst>
              <a:ext uri="{FF2B5EF4-FFF2-40B4-BE49-F238E27FC236}">
                <a16:creationId xmlns:a16="http://schemas.microsoft.com/office/drawing/2014/main" id="{30779CC0-7238-4351-A764-EFA655908245}"/>
              </a:ext>
            </a:extLst>
          </p:cNvPr>
          <p:cNvSpPr/>
          <p:nvPr/>
        </p:nvSpPr>
        <p:spPr>
          <a:xfrm>
            <a:off x="301537" y="2883424"/>
            <a:ext cx="10828302" cy="2462213"/>
          </a:xfrm>
          <a:prstGeom prst="rect">
            <a:avLst/>
          </a:prstGeom>
        </p:spPr>
        <p:txBody>
          <a:bodyPr wrap="square">
            <a:spAutoFit/>
          </a:bodyPr>
          <a:lstStyle/>
          <a:p>
            <a:pPr marL="342900" indent="-342900" algn="just">
              <a:buFont typeface="Arial" panose="020B0604020202020204" pitchFamily="34" charset="0"/>
              <a:buChar char="•"/>
            </a:pPr>
            <a:r>
              <a:rPr lang="en-US" sz="2200" dirty="0"/>
              <a:t>If your </a:t>
            </a:r>
            <a:r>
              <a:rPr lang="en-US" sz="2200" dirty="0" err="1"/>
              <a:t>organisation</a:t>
            </a:r>
            <a:r>
              <a:rPr lang="en-US" sz="2200" dirty="0"/>
              <a:t> cannot demonstrate that it does have the appropriate capacity, it will not meet the selection criteria of the Call for Proposals and therefore the application will be rejected</a:t>
            </a:r>
            <a:r>
              <a:rPr lang="en-US" sz="2200" dirty="0" smtClean="0"/>
              <a:t>.</a:t>
            </a:r>
            <a:endParaRPr lang="en-US" sz="2200" dirty="0"/>
          </a:p>
          <a:p>
            <a:pPr marL="342900" indent="-342900" algn="just">
              <a:buFont typeface="Arial" panose="020B0604020202020204" pitchFamily="34" charset="0"/>
              <a:buChar char="•"/>
            </a:pPr>
            <a:r>
              <a:rPr lang="en-US" sz="2200" dirty="0"/>
              <a:t>Even if your </a:t>
            </a:r>
            <a:r>
              <a:rPr lang="en-US" sz="2200" dirty="0" err="1"/>
              <a:t>organisation</a:t>
            </a:r>
            <a:r>
              <a:rPr lang="en-US" sz="2200" dirty="0"/>
              <a:t> can demonstrate the relevant capacity, if it is not operationally ready to take on the management of a grant, it may face internal management problems which can have very negative effects on the long term future of the </a:t>
            </a:r>
            <a:r>
              <a:rPr lang="en-US" sz="2200" dirty="0" err="1"/>
              <a:t>organisation</a:t>
            </a:r>
            <a:r>
              <a:rPr lang="en-US" sz="2200" dirty="0"/>
              <a:t>.</a:t>
            </a:r>
          </a:p>
        </p:txBody>
      </p:sp>
      <p:pic>
        <p:nvPicPr>
          <p:cNvPr id="4" name="Resim 1">
            <a:extLst>
              <a:ext uri="{FF2B5EF4-FFF2-40B4-BE49-F238E27FC236}">
                <a16:creationId xmlns:a16="http://schemas.microsoft.com/office/drawing/2014/main" id="{54680E73-36A3-453D-AEF7-A58DACEE7EBC}"/>
              </a:ext>
            </a:extLst>
          </p:cNvPr>
          <p:cNvPicPr>
            <a:picLocks noChangeAspect="1"/>
          </p:cNvPicPr>
          <p:nvPr/>
        </p:nvPicPr>
        <p:blipFill>
          <a:blip r:embed="rId4"/>
          <a:stretch>
            <a:fillRect/>
          </a:stretch>
        </p:blipFill>
        <p:spPr>
          <a:xfrm>
            <a:off x="10262392" y="5787736"/>
            <a:ext cx="1551356" cy="811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Dikdörtgen 3">
            <a:extLst>
              <a:ext uri="{FF2B5EF4-FFF2-40B4-BE49-F238E27FC236}">
                <a16:creationId xmlns:a16="http://schemas.microsoft.com/office/drawing/2014/main" id="{A9ADA440-20F6-492B-987D-EF6A4CEEB541}"/>
              </a:ext>
            </a:extLst>
          </p:cNvPr>
          <p:cNvSpPr/>
          <p:nvPr/>
        </p:nvSpPr>
        <p:spPr>
          <a:xfrm>
            <a:off x="85076" y="5670454"/>
            <a:ext cx="11918416" cy="1384995"/>
          </a:xfrm>
          <a:prstGeom prst="rect">
            <a:avLst/>
          </a:prstGeom>
        </p:spPr>
        <p:txBody>
          <a:bodyPr wrap="square">
            <a:spAutoFit/>
          </a:bodyPr>
          <a:lstStyle/>
          <a:p>
            <a:r>
              <a:rPr lang="tr-TR" sz="2200" b="1" dirty="0">
                <a:hlinkClick r:id="rId5">
                  <a:extLst>
                    <a:ext uri="{A12FA001-AC4F-418D-AE19-62706E023703}">
                      <ahyp:hlinkClr xmlns:ahyp="http://schemas.microsoft.com/office/drawing/2018/hyperlinkcolor" xmlns="" val="tx"/>
                    </a:ext>
                  </a:extLst>
                </a:hlinkClick>
              </a:rPr>
              <a:t>Self Evaluation Form </a:t>
            </a:r>
            <a:r>
              <a:rPr lang="tr-TR" sz="2200" b="1" dirty="0" smtClean="0">
                <a:hlinkClick r:id="rId5">
                  <a:extLst>
                    <a:ext uri="{A12FA001-AC4F-418D-AE19-62706E023703}">
                      <ahyp:hlinkClr xmlns:ahyp="http://schemas.microsoft.com/office/drawing/2018/hyperlinkcolor" xmlns="" val="tx"/>
                    </a:ext>
                  </a:extLst>
                </a:hlinkClick>
              </a:rPr>
              <a:t>H2020</a:t>
            </a:r>
            <a:r>
              <a:rPr lang="en-GB" sz="2200" b="1" dirty="0" smtClean="0"/>
              <a:t> </a:t>
            </a:r>
          </a:p>
          <a:p>
            <a:r>
              <a:rPr lang="en-US" sz="2200" b="1" dirty="0" smtClean="0">
                <a:solidFill>
                  <a:schemeClr val="accent1">
                    <a:lumMod val="75000"/>
                  </a:schemeClr>
                </a:solidFill>
                <a:hlinkClick r:id="rId6"/>
              </a:rPr>
              <a:t>https</a:t>
            </a:r>
            <a:r>
              <a:rPr lang="en-US" sz="2200" b="1" dirty="0">
                <a:solidFill>
                  <a:schemeClr val="accent1">
                    <a:lumMod val="75000"/>
                  </a:schemeClr>
                </a:solidFill>
                <a:hlinkClick r:id="rId6"/>
              </a:rPr>
              <a:t>://</a:t>
            </a:r>
            <a:r>
              <a:rPr lang="en-US" sz="2200" b="1" dirty="0" smtClean="0">
                <a:solidFill>
                  <a:schemeClr val="accent1">
                    <a:lumMod val="75000"/>
                  </a:schemeClr>
                </a:solidFill>
                <a:hlinkClick r:id="rId6"/>
              </a:rPr>
              <a:t>ec.europa.eu/research/participants/data/ref/h2020/</a:t>
            </a:r>
          </a:p>
          <a:p>
            <a:r>
              <a:rPr lang="en-US" sz="2200" b="1" dirty="0" err="1" smtClean="0">
                <a:solidFill>
                  <a:schemeClr val="accent1">
                    <a:lumMod val="75000"/>
                  </a:schemeClr>
                </a:solidFill>
                <a:hlinkClick r:id="rId6"/>
              </a:rPr>
              <a:t>call</a:t>
            </a:r>
            <a:r>
              <a:rPr lang="en-US" sz="2200" b="1" dirty="0" err="1" smtClean="0">
                <a:solidFill>
                  <a:schemeClr val="accent1">
                    <a:lumMod val="75000"/>
                  </a:schemeClr>
                </a:solidFill>
                <a:hlinkClick r:id="rId5">
                  <a:extLst>
                    <a:ext uri="{A12FA001-AC4F-418D-AE19-62706E023703}">
                      <ahyp:hlinkClr xmlns:ahyp="http://schemas.microsoft.com/office/drawing/2018/hyperlinkcolor" xmlns="" val="tx"/>
                    </a:ext>
                  </a:extLst>
                </a:hlinkClick>
              </a:rPr>
              <a:t>_ptef</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a:t>
            </a:r>
            <a:r>
              <a:rPr lang="en-US" sz="2200" b="1" dirty="0" err="1" smtClean="0">
                <a:solidFill>
                  <a:schemeClr val="accent1">
                    <a:lumMod val="75000"/>
                  </a:schemeClr>
                </a:solidFill>
                <a:hlinkClick r:id="rId5">
                  <a:extLst>
                    <a:ext uri="{A12FA001-AC4F-418D-AE19-62706E023703}">
                      <ahyp:hlinkClr xmlns:ahyp="http://schemas.microsoft.com/office/drawing/2018/hyperlinkcolor" xmlns="" val="tx"/>
                    </a:ext>
                  </a:extLst>
                </a:hlinkClick>
              </a:rPr>
              <a:t>ef</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/2016-2017/</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h2020</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-call-</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ef</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-ria-</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ia</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csa</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-2016-</a:t>
            </a:r>
            <a:r>
              <a:rPr lang="en-US" sz="2200" b="1" dirty="0" smtClean="0">
                <a:solidFill>
                  <a:schemeClr val="accent1">
                    <a:lumMod val="75000"/>
                  </a:schemeClr>
                </a:solidFill>
                <a:hlinkClick r:id="rId5">
                  <a:extLst>
                    <a:ext uri="{A12FA001-AC4F-418D-AE19-62706E023703}">
                      <ahyp:hlinkClr xmlns:ahyp="http://schemas.microsoft.com/office/drawing/2018/hyperlinkcolor" xmlns="" val="tx"/>
                    </a:ext>
                  </a:extLst>
                </a:hlinkClick>
              </a:rPr>
              <a:t>17_en.pdf</a:t>
            </a:r>
            <a:endParaRPr lang="tr-TR" sz="2200" b="1" dirty="0">
              <a:solidFill>
                <a:schemeClr val="accent1">
                  <a:lumMod val="75000"/>
                </a:schemeClr>
              </a:solidFill>
            </a:endParaRPr>
          </a:p>
          <a:p>
            <a:endParaRPr lang="en-US" dirty="0"/>
          </a:p>
        </p:txBody>
      </p:sp>
      <p:sp>
        <p:nvSpPr>
          <p:cNvPr id="6" name="TextBox 5"/>
          <p:cNvSpPr txBox="1"/>
          <p:nvPr/>
        </p:nvSpPr>
        <p:spPr>
          <a:xfrm>
            <a:off x="158342" y="5343505"/>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4024344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0779CC0-7238-4351-A764-EFA655908245}"/>
              </a:ext>
            </a:extLst>
          </p:cNvPr>
          <p:cNvSpPr/>
          <p:nvPr/>
        </p:nvSpPr>
        <p:spPr>
          <a:xfrm>
            <a:off x="353291" y="850658"/>
            <a:ext cx="11274000" cy="4154984"/>
          </a:xfrm>
          <a:prstGeom prst="rect">
            <a:avLst/>
          </a:prstGeom>
        </p:spPr>
        <p:txBody>
          <a:bodyPr wrap="square">
            <a:spAutoFit/>
          </a:bodyPr>
          <a:lstStyle/>
          <a:p>
            <a:pPr marL="342900" indent="-342900" algn="just">
              <a:buFont typeface="Arial" panose="020B0604020202020204" pitchFamily="34" charset="0"/>
              <a:buChar char="•"/>
            </a:pPr>
            <a:r>
              <a:rPr lang="tr-TR" sz="2200" dirty="0"/>
              <a:t>B</a:t>
            </a:r>
            <a:r>
              <a:rPr lang="en-US" sz="2200" dirty="0" err="1"/>
              <a:t>efore</a:t>
            </a:r>
            <a:r>
              <a:rPr lang="en-US" sz="2200" dirty="0"/>
              <a:t> any grant can be awarded to an organization, there will be a check of a</a:t>
            </a:r>
            <a:r>
              <a:rPr lang="tr-TR" sz="2200" dirty="0"/>
              <a:t> </a:t>
            </a:r>
            <a:r>
              <a:rPr lang="en-US" sz="2200" dirty="0"/>
              <a:t>range of supporting documents which demonstrate that the organization does indeed</a:t>
            </a:r>
            <a:r>
              <a:rPr lang="tr-TR" sz="2200" dirty="0"/>
              <a:t> </a:t>
            </a:r>
            <a:r>
              <a:rPr lang="en-US" sz="2200" dirty="0"/>
              <a:t>meet the eligibility and selection criteria.</a:t>
            </a:r>
            <a:endParaRPr lang="tr-TR" sz="2200" dirty="0"/>
          </a:p>
          <a:p>
            <a:pPr marL="342900" indent="-342900" algn="just">
              <a:buFont typeface="Arial" panose="020B0604020202020204" pitchFamily="34" charset="0"/>
              <a:buChar char="•"/>
            </a:pPr>
            <a:endParaRPr lang="tr-TR" sz="2200" dirty="0"/>
          </a:p>
          <a:p>
            <a:pPr marL="342900" indent="-342900" algn="just">
              <a:buFont typeface="Arial" panose="020B0604020202020204" pitchFamily="34" charset="0"/>
              <a:buChar char="•"/>
            </a:pPr>
            <a:r>
              <a:rPr lang="en-US" sz="2200" dirty="0"/>
              <a:t>These documents will relate to the legal status</a:t>
            </a:r>
            <a:r>
              <a:rPr lang="tr-TR" sz="2200" dirty="0"/>
              <a:t> </a:t>
            </a:r>
            <a:r>
              <a:rPr lang="en-US" sz="2200" dirty="0"/>
              <a:t>of the organization, its accounts and banking arrangements, evidence of up-to-date social</a:t>
            </a:r>
            <a:r>
              <a:rPr lang="tr-TR" sz="2200" dirty="0"/>
              <a:t> </a:t>
            </a:r>
            <a:r>
              <a:rPr lang="en-US" sz="2200" dirty="0"/>
              <a:t>security and tax payments (where relevant), and other operational documentation. Thus,</a:t>
            </a:r>
            <a:r>
              <a:rPr lang="tr-TR" sz="2200" dirty="0"/>
              <a:t> </a:t>
            </a:r>
            <a:r>
              <a:rPr lang="en-US" sz="2200" dirty="0"/>
              <a:t>your organization must ensure that it has all such documentation available.</a:t>
            </a:r>
            <a:endParaRPr lang="tr-TR" sz="2200" dirty="0"/>
          </a:p>
          <a:p>
            <a:pPr marL="342900" indent="-342900" algn="just">
              <a:buFont typeface="Arial" panose="020B0604020202020204" pitchFamily="34" charset="0"/>
              <a:buChar char="•"/>
            </a:pPr>
            <a:endParaRPr lang="tr-TR" sz="2200" dirty="0"/>
          </a:p>
          <a:p>
            <a:pPr marL="342900" indent="-342900" algn="just">
              <a:buFont typeface="Arial" panose="020B0604020202020204" pitchFamily="34" charset="0"/>
              <a:buChar char="•"/>
            </a:pPr>
            <a:r>
              <a:rPr lang="en-US" sz="2200" dirty="0"/>
              <a:t>The eligibility and selection criteria will also be applied to any partners in a grant application,</a:t>
            </a:r>
            <a:r>
              <a:rPr lang="tr-TR" sz="2200" dirty="0"/>
              <a:t> </a:t>
            </a:r>
            <a:r>
              <a:rPr lang="en-US" sz="2200" dirty="0"/>
              <a:t>thus it is essential that your partners are also well prepared and have the appropriate</a:t>
            </a:r>
            <a:r>
              <a:rPr lang="tr-TR" sz="2200" dirty="0"/>
              <a:t> </a:t>
            </a:r>
            <a:r>
              <a:rPr lang="en-US" sz="2200" dirty="0"/>
              <a:t>capacities and competences.</a:t>
            </a:r>
          </a:p>
        </p:txBody>
      </p:sp>
      <p:pic>
        <p:nvPicPr>
          <p:cNvPr id="3" name="Resim 1">
            <a:extLst>
              <a:ext uri="{FF2B5EF4-FFF2-40B4-BE49-F238E27FC236}">
                <a16:creationId xmlns:a16="http://schemas.microsoft.com/office/drawing/2014/main" id="{54680E73-36A3-453D-AEF7-A58DACEE7EBC}"/>
              </a:ext>
            </a:extLst>
          </p:cNvPr>
          <p:cNvPicPr>
            <a:picLocks noChangeAspect="1"/>
          </p:cNvPicPr>
          <p:nvPr/>
        </p:nvPicPr>
        <p:blipFill>
          <a:blip r:embed="rId3"/>
          <a:stretch>
            <a:fillRect/>
          </a:stretch>
        </p:blipFill>
        <p:spPr>
          <a:xfrm>
            <a:off x="10178782" y="5694218"/>
            <a:ext cx="1551356" cy="811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87196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0779CC0-7238-4351-A764-EFA655908245}"/>
              </a:ext>
            </a:extLst>
          </p:cNvPr>
          <p:cNvSpPr/>
          <p:nvPr/>
        </p:nvSpPr>
        <p:spPr>
          <a:xfrm>
            <a:off x="681849" y="0"/>
            <a:ext cx="10828302" cy="507831"/>
          </a:xfrm>
          <a:prstGeom prst="rect">
            <a:avLst/>
          </a:prstGeom>
        </p:spPr>
        <p:txBody>
          <a:bodyPr wrap="square">
            <a:spAutoFit/>
          </a:bodyPr>
          <a:lstStyle/>
          <a:p>
            <a:pPr marL="1257300" lvl="2" indent="-342900" algn="just">
              <a:buFont typeface="Wingdings" panose="05000000000000000000" pitchFamily="2" charset="2"/>
              <a:buChar char="§"/>
            </a:pPr>
            <a:endParaRPr lang="en-US" sz="1300" i="1" dirty="0"/>
          </a:p>
          <a:p>
            <a:pPr marL="1257300" lvl="2" indent="-342900">
              <a:buFont typeface="Wingdings" panose="05000000000000000000" pitchFamily="2" charset="2"/>
              <a:buChar char="§"/>
            </a:pPr>
            <a:endParaRPr lang="en-US" sz="1400" i="1" dirty="0"/>
          </a:p>
        </p:txBody>
      </p:sp>
      <p:sp>
        <p:nvSpPr>
          <p:cNvPr id="3" name="Dikdörtgen 2">
            <a:extLst>
              <a:ext uri="{FF2B5EF4-FFF2-40B4-BE49-F238E27FC236}">
                <a16:creationId xmlns:a16="http://schemas.microsoft.com/office/drawing/2014/main" id="{4F11EC08-2950-487F-8E75-D4665B5C868A}"/>
              </a:ext>
            </a:extLst>
          </p:cNvPr>
          <p:cNvSpPr/>
          <p:nvPr/>
        </p:nvSpPr>
        <p:spPr>
          <a:xfrm>
            <a:off x="303321" y="253915"/>
            <a:ext cx="11585358" cy="6586418"/>
          </a:xfrm>
          <a:prstGeom prst="rect">
            <a:avLst/>
          </a:prstGeom>
        </p:spPr>
        <p:txBody>
          <a:bodyPr wrap="square">
            <a:spAutoFit/>
          </a:bodyPr>
          <a:lstStyle/>
          <a:p>
            <a:r>
              <a:rPr lang="en-US" sz="2200" b="1" dirty="0">
                <a:solidFill>
                  <a:srgbClr val="000000"/>
                </a:solidFill>
              </a:rPr>
              <a:t>A standard Grant Contract is made up of the following parts:</a:t>
            </a:r>
            <a:endParaRPr lang="tr-TR" sz="2200" b="1" dirty="0">
              <a:solidFill>
                <a:srgbClr val="000000"/>
              </a:solidFill>
            </a:endParaRPr>
          </a:p>
          <a:p>
            <a:pPr algn="just"/>
            <a:endParaRPr lang="en-US" sz="2000" b="1" dirty="0">
              <a:solidFill>
                <a:srgbClr val="000000"/>
              </a:solidFill>
            </a:endParaRPr>
          </a:p>
          <a:p>
            <a:pPr marL="285750" indent="-285750" algn="just">
              <a:buFont typeface="Arial" panose="020B0604020202020204" pitchFamily="34" charset="0"/>
              <a:buChar char="•"/>
            </a:pPr>
            <a:r>
              <a:rPr lang="en-US" sz="2000" dirty="0">
                <a:solidFill>
                  <a:srgbClr val="000000"/>
                </a:solidFill>
              </a:rPr>
              <a:t>Special Conditions - which describe the specific context and parameters of the Call for</a:t>
            </a:r>
            <a:r>
              <a:rPr lang="tr-TR" sz="2000" dirty="0">
                <a:solidFill>
                  <a:srgbClr val="000000"/>
                </a:solidFill>
              </a:rPr>
              <a:t> </a:t>
            </a:r>
            <a:r>
              <a:rPr lang="en-US" sz="2000" dirty="0">
                <a:solidFill>
                  <a:srgbClr val="000000"/>
                </a:solidFill>
              </a:rPr>
              <a:t>Proposals, detailing the cost eligibility criteria, criteria for eligible actions, as well as the</a:t>
            </a:r>
            <a:r>
              <a:rPr lang="tr-TR" sz="2000" dirty="0">
                <a:solidFill>
                  <a:srgbClr val="000000"/>
                </a:solidFill>
              </a:rPr>
              <a:t> </a:t>
            </a:r>
            <a:r>
              <a:rPr lang="en-US" sz="2000" dirty="0">
                <a:solidFill>
                  <a:srgbClr val="000000"/>
                </a:solidFill>
              </a:rPr>
              <a:t>duration and location of the action, and information about the two contact </a:t>
            </a:r>
            <a:r>
              <a:rPr lang="en-US" sz="2000" dirty="0" smtClean="0">
                <a:solidFill>
                  <a:srgbClr val="000000"/>
                </a:solidFill>
              </a:rPr>
              <a:t>parties</a:t>
            </a:r>
            <a:endParaRPr lang="en-US" sz="2000" dirty="0">
              <a:solidFill>
                <a:srgbClr val="000000"/>
              </a:solidFill>
            </a:endParaRPr>
          </a:p>
          <a:p>
            <a:pPr marL="285750" indent="-285750" algn="just">
              <a:buFont typeface="Arial" panose="020B0604020202020204" pitchFamily="34" charset="0"/>
              <a:buChar char="•"/>
            </a:pPr>
            <a:r>
              <a:rPr lang="en-US" sz="2000" dirty="0">
                <a:solidFill>
                  <a:srgbClr val="000000"/>
                </a:solidFill>
              </a:rPr>
              <a:t>Annex I: Description of the Action - the project proposal as described by the completed</a:t>
            </a:r>
            <a:r>
              <a:rPr lang="tr-TR" sz="2000" dirty="0">
                <a:solidFill>
                  <a:srgbClr val="000000"/>
                </a:solidFill>
              </a:rPr>
              <a:t> </a:t>
            </a:r>
            <a:r>
              <a:rPr lang="en-US" sz="2000" dirty="0">
                <a:solidFill>
                  <a:srgbClr val="000000"/>
                </a:solidFill>
              </a:rPr>
              <a:t>Application Form. Although no major changes can be made to the Application Form, prior</a:t>
            </a:r>
            <a:r>
              <a:rPr lang="tr-TR" sz="2000" dirty="0">
                <a:solidFill>
                  <a:srgbClr val="000000"/>
                </a:solidFill>
              </a:rPr>
              <a:t> </a:t>
            </a:r>
            <a:r>
              <a:rPr lang="en-US" sz="2000" dirty="0">
                <a:solidFill>
                  <a:srgbClr val="000000"/>
                </a:solidFill>
              </a:rPr>
              <a:t>to contract signature the Contracting Authority may negotiate with the Applicant to make</a:t>
            </a:r>
            <a:r>
              <a:rPr lang="tr-TR" sz="2000" dirty="0">
                <a:solidFill>
                  <a:srgbClr val="000000"/>
                </a:solidFill>
              </a:rPr>
              <a:t> </a:t>
            </a:r>
            <a:r>
              <a:rPr lang="en-US" sz="2000" dirty="0">
                <a:solidFill>
                  <a:srgbClr val="000000"/>
                </a:solidFill>
              </a:rPr>
              <a:t>minor changes (for example, to account for any contextual changes due to a lapse in time</a:t>
            </a:r>
            <a:r>
              <a:rPr lang="tr-TR" sz="2000" dirty="0">
                <a:solidFill>
                  <a:srgbClr val="000000"/>
                </a:solidFill>
              </a:rPr>
              <a:t> </a:t>
            </a:r>
            <a:r>
              <a:rPr lang="en-US" sz="2000" dirty="0">
                <a:solidFill>
                  <a:srgbClr val="000000"/>
                </a:solidFill>
              </a:rPr>
              <a:t>between the date of application and date of award of the grant</a:t>
            </a:r>
            <a:r>
              <a:rPr lang="en-US" sz="2000" dirty="0" smtClean="0">
                <a:solidFill>
                  <a:srgbClr val="000000"/>
                </a:solidFill>
              </a:rPr>
              <a:t>.)</a:t>
            </a:r>
            <a:endParaRPr lang="en-US" sz="2000" dirty="0">
              <a:solidFill>
                <a:srgbClr val="000000"/>
              </a:solidFill>
            </a:endParaRPr>
          </a:p>
          <a:p>
            <a:pPr marL="285750" indent="-285750" algn="just">
              <a:buFont typeface="Arial" panose="020B0604020202020204" pitchFamily="34" charset="0"/>
              <a:buChar char="•"/>
            </a:pPr>
            <a:r>
              <a:rPr lang="en-US" sz="2000" dirty="0">
                <a:solidFill>
                  <a:srgbClr val="000000"/>
                </a:solidFill>
              </a:rPr>
              <a:t>Annex II: General Conditions - universal conditions set by the EU, based on </a:t>
            </a:r>
            <a:r>
              <a:rPr lang="en-US" sz="2000" dirty="0" smtClean="0">
                <a:solidFill>
                  <a:srgbClr val="000000"/>
                </a:solidFill>
              </a:rPr>
              <a:t>PRAG</a:t>
            </a:r>
            <a:endParaRPr lang="en-US" sz="2000" dirty="0">
              <a:solidFill>
                <a:srgbClr val="000000"/>
              </a:solidFill>
            </a:endParaRPr>
          </a:p>
          <a:p>
            <a:pPr marL="285750" indent="-285750" algn="just">
              <a:buFont typeface="Arial" panose="020B0604020202020204" pitchFamily="34" charset="0"/>
              <a:buChar char="•"/>
            </a:pPr>
            <a:r>
              <a:rPr lang="en-US" sz="2000" dirty="0">
                <a:solidFill>
                  <a:srgbClr val="000000"/>
                </a:solidFill>
              </a:rPr>
              <a:t>Annex III: Budget for the Action - as included in the Application, but may be modified</a:t>
            </a:r>
            <a:r>
              <a:rPr lang="tr-TR" sz="2000" dirty="0">
                <a:solidFill>
                  <a:srgbClr val="000000"/>
                </a:solidFill>
              </a:rPr>
              <a:t> </a:t>
            </a:r>
            <a:r>
              <a:rPr lang="en-US" sz="2000" dirty="0">
                <a:solidFill>
                  <a:srgbClr val="000000"/>
                </a:solidFill>
              </a:rPr>
              <a:t>by negotiation with the Contracting Authority prior to contract signature. The budget</a:t>
            </a:r>
            <a:r>
              <a:rPr lang="tr-TR" sz="2000" dirty="0">
                <a:solidFill>
                  <a:srgbClr val="000000"/>
                </a:solidFill>
              </a:rPr>
              <a:t> </a:t>
            </a:r>
            <a:r>
              <a:rPr lang="en-US" sz="2000" dirty="0">
                <a:solidFill>
                  <a:srgbClr val="000000"/>
                </a:solidFill>
              </a:rPr>
              <a:t>is a breakdown of all eligible project related costs. It is important to have a clear and</a:t>
            </a:r>
            <a:r>
              <a:rPr lang="tr-TR" sz="2000" dirty="0">
                <a:solidFill>
                  <a:srgbClr val="000000"/>
                </a:solidFill>
              </a:rPr>
              <a:t> </a:t>
            </a:r>
            <a:r>
              <a:rPr lang="en-US" sz="2000" dirty="0">
                <a:solidFill>
                  <a:srgbClr val="000000"/>
                </a:solidFill>
              </a:rPr>
              <a:t>easy to understand budget attached to the contract as it directly impacts on the smooth</a:t>
            </a:r>
            <a:r>
              <a:rPr lang="tr-TR" sz="2000" dirty="0">
                <a:solidFill>
                  <a:srgbClr val="000000"/>
                </a:solidFill>
              </a:rPr>
              <a:t> </a:t>
            </a:r>
            <a:r>
              <a:rPr lang="en-US" sz="2000" dirty="0">
                <a:solidFill>
                  <a:srgbClr val="000000"/>
                </a:solidFill>
              </a:rPr>
              <a:t>implementation of the project. It should also be remembered that the budget is only an</a:t>
            </a:r>
            <a:r>
              <a:rPr lang="tr-TR" sz="2000" dirty="0">
                <a:solidFill>
                  <a:srgbClr val="000000"/>
                </a:solidFill>
              </a:rPr>
              <a:t> </a:t>
            </a:r>
            <a:r>
              <a:rPr lang="en-US" sz="2000" dirty="0">
                <a:solidFill>
                  <a:srgbClr val="000000"/>
                </a:solidFill>
              </a:rPr>
              <a:t>estimate of costs and that the final disbursement will depend upon actual project outputs</a:t>
            </a:r>
            <a:r>
              <a:rPr lang="tr-TR" sz="2000" dirty="0">
                <a:solidFill>
                  <a:srgbClr val="000000"/>
                </a:solidFill>
              </a:rPr>
              <a:t> </a:t>
            </a:r>
            <a:r>
              <a:rPr lang="en-US" sz="2000" dirty="0">
                <a:solidFill>
                  <a:srgbClr val="000000"/>
                </a:solidFill>
              </a:rPr>
              <a:t>and their related eligible </a:t>
            </a:r>
            <a:r>
              <a:rPr lang="en-US" sz="2000" dirty="0" smtClean="0">
                <a:solidFill>
                  <a:srgbClr val="000000"/>
                </a:solidFill>
              </a:rPr>
              <a:t>costs</a:t>
            </a:r>
            <a:endParaRPr lang="en-US" sz="2000" dirty="0">
              <a:solidFill>
                <a:srgbClr val="000000"/>
              </a:solidFill>
            </a:endParaRPr>
          </a:p>
          <a:p>
            <a:pPr marL="285750" indent="-285750" algn="just">
              <a:buFont typeface="Arial" panose="020B0604020202020204" pitchFamily="34" charset="0"/>
              <a:buChar char="•"/>
            </a:pPr>
            <a:r>
              <a:rPr lang="en-US" sz="2000" dirty="0">
                <a:solidFill>
                  <a:srgbClr val="000000"/>
                </a:solidFill>
              </a:rPr>
              <a:t>Annex IV: Contract-award </a:t>
            </a:r>
            <a:r>
              <a:rPr lang="en-US" sz="2000" dirty="0" smtClean="0">
                <a:solidFill>
                  <a:srgbClr val="000000"/>
                </a:solidFill>
              </a:rPr>
              <a:t>Procedures</a:t>
            </a:r>
            <a:endParaRPr lang="en-US" sz="2000" dirty="0">
              <a:solidFill>
                <a:srgbClr val="000000"/>
              </a:solidFill>
            </a:endParaRPr>
          </a:p>
          <a:p>
            <a:pPr marL="285750" indent="-285750" algn="just">
              <a:buFont typeface="Arial" panose="020B0604020202020204" pitchFamily="34" charset="0"/>
              <a:buChar char="•"/>
            </a:pPr>
            <a:r>
              <a:rPr lang="en-US" sz="2000" b="1" dirty="0">
                <a:solidFill>
                  <a:srgbClr val="243B79"/>
                </a:solidFill>
              </a:rPr>
              <a:t> </a:t>
            </a:r>
            <a:r>
              <a:rPr lang="en-US" sz="2000" dirty="0">
                <a:solidFill>
                  <a:srgbClr val="000000"/>
                </a:solidFill>
              </a:rPr>
              <a:t>Annex V: Standard ‘Request’ templates for Payment and Financial Identification </a:t>
            </a:r>
            <a:r>
              <a:rPr lang="en-US" sz="2000" dirty="0" smtClean="0">
                <a:solidFill>
                  <a:srgbClr val="000000"/>
                </a:solidFill>
              </a:rPr>
              <a:t>Form</a:t>
            </a:r>
            <a:endParaRPr lang="en-US" sz="2000" dirty="0">
              <a:solidFill>
                <a:srgbClr val="000000"/>
              </a:solidFill>
            </a:endParaRPr>
          </a:p>
          <a:p>
            <a:pPr marL="285750" indent="-285750" algn="just">
              <a:buFont typeface="Arial" panose="020B0604020202020204" pitchFamily="34" charset="0"/>
              <a:buChar char="•"/>
            </a:pPr>
            <a:r>
              <a:rPr lang="nb-NO" sz="2000" dirty="0">
                <a:solidFill>
                  <a:srgbClr val="000000"/>
                </a:solidFill>
              </a:rPr>
              <a:t>Annex VI: Template for </a:t>
            </a:r>
            <a:r>
              <a:rPr lang="nb-NO" sz="2000" dirty="0" smtClean="0">
                <a:solidFill>
                  <a:srgbClr val="000000"/>
                </a:solidFill>
              </a:rPr>
              <a:t>Reports</a:t>
            </a:r>
            <a:endParaRPr lang="nb-NO" sz="2000" dirty="0">
              <a:solidFill>
                <a:srgbClr val="000000"/>
              </a:solidFill>
            </a:endParaRPr>
          </a:p>
          <a:p>
            <a:pPr marL="285750" indent="-285750" algn="just">
              <a:buFont typeface="Arial" panose="020B0604020202020204" pitchFamily="34" charset="0"/>
              <a:buChar char="•"/>
            </a:pPr>
            <a:r>
              <a:rPr lang="en-US" sz="2000" dirty="0">
                <a:solidFill>
                  <a:srgbClr val="000000"/>
                </a:solidFill>
              </a:rPr>
              <a:t>Annex VII: Expenditure Verification Report.</a:t>
            </a:r>
            <a:endParaRPr lang="en-US" sz="2000" dirty="0"/>
          </a:p>
        </p:txBody>
      </p:sp>
      <p:pic>
        <p:nvPicPr>
          <p:cNvPr id="4" name="Resim 1">
            <a:extLst>
              <a:ext uri="{FF2B5EF4-FFF2-40B4-BE49-F238E27FC236}">
                <a16:creationId xmlns:a16="http://schemas.microsoft.com/office/drawing/2014/main" id="{54680E73-36A3-453D-AEF7-A58DACEE7EBC}"/>
              </a:ext>
            </a:extLst>
          </p:cNvPr>
          <p:cNvPicPr>
            <a:picLocks noChangeAspect="1"/>
          </p:cNvPicPr>
          <p:nvPr/>
        </p:nvPicPr>
        <p:blipFill>
          <a:blip r:embed="rId3"/>
          <a:stretch>
            <a:fillRect/>
          </a:stretch>
        </p:blipFill>
        <p:spPr>
          <a:xfrm>
            <a:off x="10178782" y="5694218"/>
            <a:ext cx="1551356" cy="811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5222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Nesne 2">
            <a:extLst>
              <a:ext uri="{FF2B5EF4-FFF2-40B4-BE49-F238E27FC236}">
                <a16:creationId xmlns:a16="http://schemas.microsoft.com/office/drawing/2014/main" id="{1BBEDD56-E838-45D7-82AB-9287319C75EE}"/>
              </a:ext>
            </a:extLst>
          </p:cNvPr>
          <p:cNvGraphicFramePr>
            <a:graphicFrameLocks noChangeAspect="1"/>
          </p:cNvGraphicFramePr>
          <p:nvPr>
            <p:extLst>
              <p:ext uri="{D42A27DB-BD31-4B8C-83A1-F6EECF244321}">
                <p14:modId xmlns:p14="http://schemas.microsoft.com/office/powerpoint/2010/main" val="2766853773"/>
              </p:ext>
            </p:extLst>
          </p:nvPr>
        </p:nvGraphicFramePr>
        <p:xfrm>
          <a:off x="311576" y="353653"/>
          <a:ext cx="11440391" cy="6445753"/>
        </p:xfrm>
        <a:graphic>
          <a:graphicData uri="http://schemas.openxmlformats.org/presentationml/2006/ole">
            <mc:AlternateContent xmlns:mc="http://schemas.openxmlformats.org/markup-compatibility/2006">
              <mc:Choice xmlns:v="urn:schemas-microsoft-com:vml" Requires="v">
                <p:oleObj spid="_x0000_s66722" name="Worksheet" r:id="rId4" imgW="8907567" imgH="5318815" progId="Excel.Sheet.12">
                  <p:embed/>
                </p:oleObj>
              </mc:Choice>
              <mc:Fallback>
                <p:oleObj name="Worksheet" r:id="rId4" imgW="8907567" imgH="5318815" progId="Excel.Sheet.12">
                  <p:embed/>
                  <p:pic>
                    <p:nvPicPr>
                      <p:cNvPr id="0" name=""/>
                      <p:cNvPicPr/>
                      <p:nvPr/>
                    </p:nvPicPr>
                    <p:blipFill>
                      <a:blip r:embed="rId5"/>
                      <a:stretch>
                        <a:fillRect/>
                      </a:stretch>
                    </p:blipFill>
                    <p:spPr>
                      <a:xfrm>
                        <a:off x="311576" y="353653"/>
                        <a:ext cx="11440391" cy="6445753"/>
                      </a:xfrm>
                      <a:prstGeom prst="rect">
                        <a:avLst/>
                      </a:prstGeom>
                    </p:spPr>
                  </p:pic>
                </p:oleObj>
              </mc:Fallback>
            </mc:AlternateContent>
          </a:graphicData>
        </a:graphic>
      </p:graphicFrame>
      <p:sp>
        <p:nvSpPr>
          <p:cNvPr id="4" name="Dikdörtgen 3">
            <a:extLst>
              <a:ext uri="{FF2B5EF4-FFF2-40B4-BE49-F238E27FC236}">
                <a16:creationId xmlns:a16="http://schemas.microsoft.com/office/drawing/2014/main" id="{6838A0B9-B485-4575-8B7C-7A016855E2E7}"/>
              </a:ext>
            </a:extLst>
          </p:cNvPr>
          <p:cNvSpPr/>
          <p:nvPr/>
        </p:nvSpPr>
        <p:spPr>
          <a:xfrm>
            <a:off x="4427936" y="0"/>
            <a:ext cx="2476960" cy="369332"/>
          </a:xfrm>
          <a:prstGeom prst="rect">
            <a:avLst/>
          </a:prstGeom>
        </p:spPr>
        <p:txBody>
          <a:bodyPr wrap="none">
            <a:spAutoFit/>
          </a:bodyPr>
          <a:lstStyle/>
          <a:p>
            <a:pPr algn="ctr"/>
            <a:r>
              <a:rPr lang="tr-TR" b="1" dirty="0">
                <a:cs typeface="Calibri" panose="020F0502020204030204" pitchFamily="34" charset="0"/>
              </a:rPr>
              <a:t>Evaluation </a:t>
            </a:r>
            <a:r>
              <a:rPr lang="tr-TR" b="1" dirty="0" err="1">
                <a:cs typeface="Calibri" panose="020F0502020204030204" pitchFamily="34" charset="0"/>
              </a:rPr>
              <a:t>Grid</a:t>
            </a:r>
            <a:r>
              <a:rPr lang="tr-TR" b="1" dirty="0">
                <a:cs typeface="Calibri" panose="020F0502020204030204" pitchFamily="34" charset="0"/>
              </a:rPr>
              <a:t> </a:t>
            </a:r>
            <a:r>
              <a:rPr lang="tr-TR" b="1" dirty="0" err="1">
                <a:cs typeface="Calibri" panose="020F0502020204030204" pitchFamily="34" charset="0"/>
              </a:rPr>
              <a:t>Sample</a:t>
            </a:r>
            <a:endParaRPr lang="en-US" dirty="0"/>
          </a:p>
        </p:txBody>
      </p:sp>
      <p:sp>
        <p:nvSpPr>
          <p:cNvPr id="5" name="TextBox 4"/>
          <p:cNvSpPr txBox="1"/>
          <p:nvPr/>
        </p:nvSpPr>
        <p:spPr>
          <a:xfrm>
            <a:off x="-70260" y="6522598"/>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2516320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p:cNvSpPr>
            <a:spLocks noChangeArrowheads="1"/>
          </p:cNvSpPr>
          <p:nvPr/>
        </p:nvSpPr>
        <p:spPr bwMode="auto">
          <a:xfrm>
            <a:off x="1271464" y="309029"/>
            <a:ext cx="90730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200" b="1" i="1" dirty="0">
                <a:solidFill>
                  <a:srgbClr val="FF0000"/>
                </a:solidFill>
                <a:latin typeface="Garamond" pitchFamily="18" charset="0"/>
              </a:rPr>
              <a:t>“They didn't know it was impossible so they did it”</a:t>
            </a:r>
            <a:endParaRPr lang="en-US" sz="3200" b="1" i="1" dirty="0">
              <a:solidFill>
                <a:srgbClr val="FF0000"/>
              </a:solidFill>
              <a:latin typeface="Garamond" pitchFamily="18" charset="0"/>
            </a:endParaRPr>
          </a:p>
        </p:txBody>
      </p:sp>
      <p:pic>
        <p:nvPicPr>
          <p:cNvPr id="2" name="Picture 1"/>
          <p:cNvPicPr>
            <a:picLocks noChangeAspect="1"/>
          </p:cNvPicPr>
          <p:nvPr/>
        </p:nvPicPr>
        <p:blipFill>
          <a:blip r:embed="rId3"/>
          <a:stretch>
            <a:fillRect/>
          </a:stretch>
        </p:blipFill>
        <p:spPr>
          <a:xfrm>
            <a:off x="2017403" y="988137"/>
            <a:ext cx="7610731" cy="5722301"/>
          </a:xfrm>
          <a:prstGeom prst="rect">
            <a:avLst/>
          </a:prstGeom>
        </p:spPr>
      </p:pic>
      <p:cxnSp>
        <p:nvCxnSpPr>
          <p:cNvPr id="4" name="Straight Connector 3"/>
          <p:cNvCxnSpPr/>
          <p:nvPr/>
        </p:nvCxnSpPr>
        <p:spPr>
          <a:xfrm>
            <a:off x="2711624" y="6525344"/>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943872" y="6525344"/>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07968" y="6525344"/>
            <a:ext cx="108012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260" y="6522598"/>
            <a:ext cx="333746" cy="369332"/>
          </a:xfrm>
          <a:prstGeom prst="rect">
            <a:avLst/>
          </a:prstGeom>
          <a:noFill/>
        </p:spPr>
        <p:txBody>
          <a:bodyPr wrap="none" rtlCol="0">
            <a:spAutoFit/>
          </a:bodyPr>
          <a:lstStyle/>
          <a:p>
            <a:r>
              <a:rPr lang="en-GB" b="1" dirty="0" smtClean="0"/>
              <a:t>D</a:t>
            </a:r>
            <a:endParaRPr lang="en-GB" b="1" dirty="0"/>
          </a:p>
        </p:txBody>
      </p:sp>
    </p:spTree>
    <p:extLst>
      <p:ext uri="{BB962C8B-B14F-4D97-AF65-F5344CB8AC3E}">
        <p14:creationId xmlns:p14="http://schemas.microsoft.com/office/powerpoint/2010/main" val="3918097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9905" y="363407"/>
            <a:ext cx="4351338" cy="4351338"/>
          </a:xfrm>
        </p:spPr>
      </p:pic>
      <p:sp>
        <p:nvSpPr>
          <p:cNvPr id="4" name="Title 3"/>
          <p:cNvSpPr>
            <a:spLocks noGrp="1"/>
          </p:cNvSpPr>
          <p:nvPr>
            <p:ph type="title"/>
          </p:nvPr>
        </p:nvSpPr>
        <p:spPr>
          <a:xfrm>
            <a:off x="1351222" y="5046348"/>
            <a:ext cx="10515600" cy="1325563"/>
          </a:xfrm>
        </p:spPr>
        <p:txBody>
          <a:bodyPr/>
          <a:lstStyle/>
          <a:p>
            <a:pPr algn="ctr"/>
            <a:r>
              <a:rPr lang="en-GB" dirty="0" smtClean="0"/>
              <a:t>14:45-15:00</a:t>
            </a:r>
            <a:endParaRPr lang="en-GB" dirty="0"/>
          </a:p>
        </p:txBody>
      </p:sp>
    </p:spTree>
    <p:extLst>
      <p:ext uri="{BB962C8B-B14F-4D97-AF65-F5344CB8AC3E}">
        <p14:creationId xmlns:p14="http://schemas.microsoft.com/office/powerpoint/2010/main" val="314328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156412" y="2027403"/>
            <a:ext cx="7041836" cy="277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zh-HK" sz="3600" b="1" dirty="0">
                <a:solidFill>
                  <a:schemeClr val="accent5">
                    <a:lumMod val="50000"/>
                  </a:schemeClr>
                </a:solidFill>
                <a:cs typeface="Calibri" panose="020F0502020204030204" pitchFamily="34" charset="0"/>
              </a:rPr>
              <a:t>6</a:t>
            </a:r>
            <a:r>
              <a:rPr lang="en-US" altLang="zh-HK" sz="3600" b="1" dirty="0" smtClean="0">
                <a:solidFill>
                  <a:schemeClr val="accent5">
                    <a:lumMod val="50000"/>
                  </a:schemeClr>
                </a:solidFill>
                <a:cs typeface="Calibri" panose="020F0502020204030204" pitchFamily="34" charset="0"/>
              </a:rPr>
              <a:t>. Developing </a:t>
            </a:r>
            <a:r>
              <a:rPr lang="en-US" altLang="zh-HK" sz="3600" b="1" dirty="0">
                <a:solidFill>
                  <a:schemeClr val="accent5">
                    <a:lumMod val="50000"/>
                  </a:schemeClr>
                </a:solidFill>
                <a:cs typeface="Calibri" panose="020F0502020204030204" pitchFamily="34" charset="0"/>
              </a:rPr>
              <a:t>Effective </a:t>
            </a:r>
            <a:r>
              <a:rPr lang="en-US" altLang="zh-HK" sz="3600" b="1" dirty="0" smtClean="0">
                <a:solidFill>
                  <a:schemeClr val="accent5">
                    <a:lumMod val="50000"/>
                  </a:schemeClr>
                </a:solidFill>
                <a:cs typeface="Calibri" panose="020F0502020204030204" pitchFamily="34" charset="0"/>
              </a:rPr>
              <a:t>Partnership</a:t>
            </a:r>
          </a:p>
          <a:p>
            <a:endParaRPr lang="en-US" altLang="zh-HK" sz="3600" b="1" dirty="0">
              <a:solidFill>
                <a:schemeClr val="accent5">
                  <a:lumMod val="50000"/>
                </a:schemeClr>
              </a:solidFill>
              <a:cs typeface="Calibri" panose="020F0502020204030204" pitchFamily="34" charset="0"/>
            </a:endParaRPr>
          </a:p>
          <a:p>
            <a:r>
              <a:rPr lang="en-US" altLang="zh-HK" sz="2400" dirty="0" smtClean="0">
                <a:solidFill>
                  <a:schemeClr val="accent5">
                    <a:lumMod val="50000"/>
                  </a:schemeClr>
                </a:solidFill>
                <a:cs typeface="Calibri" panose="020F0502020204030204" pitchFamily="34" charset="0"/>
              </a:rPr>
              <a:t>15:00-16:15</a:t>
            </a:r>
          </a:p>
          <a:p>
            <a:r>
              <a:rPr lang="en-US" altLang="zh-HK" sz="2400" dirty="0" err="1" smtClean="0">
                <a:solidFill>
                  <a:schemeClr val="accent5">
                    <a:lumMod val="50000"/>
                  </a:schemeClr>
                </a:solidFill>
                <a:cs typeface="Calibri" panose="020F0502020204030204" pitchFamily="34" charset="0"/>
              </a:rPr>
              <a:t>Vesna</a:t>
            </a:r>
            <a:r>
              <a:rPr lang="en-US" altLang="zh-HK" sz="2400" dirty="0" smtClean="0">
                <a:solidFill>
                  <a:schemeClr val="accent5">
                    <a:lumMod val="50000"/>
                  </a:schemeClr>
                </a:solidFill>
                <a:cs typeface="Calibri" panose="020F0502020204030204" pitchFamily="34" charset="0"/>
              </a:rPr>
              <a:t> </a:t>
            </a:r>
            <a:r>
              <a:rPr lang="en-US" altLang="zh-HK" sz="2400" dirty="0" err="1" smtClean="0">
                <a:solidFill>
                  <a:schemeClr val="accent5">
                    <a:lumMod val="50000"/>
                  </a:schemeClr>
                </a:solidFill>
                <a:cs typeface="Calibri" panose="020F0502020204030204" pitchFamily="34" charset="0"/>
              </a:rPr>
              <a:t>Mandic</a:t>
            </a:r>
            <a:endParaRPr lang="en-US" altLang="zh-HK" sz="2400" dirty="0">
              <a:solidFill>
                <a:schemeClr val="accent5">
                  <a:lumMod val="50000"/>
                </a:schemeClr>
              </a:solidFill>
              <a:cs typeface="Calibri" panose="020F0502020204030204" pitchFamily="34" charset="0"/>
            </a:endParaRPr>
          </a:p>
          <a:p>
            <a:endParaRPr lang="en-US" altLang="zh-HK" sz="3600" b="1" dirty="0" smtClean="0">
              <a:solidFill>
                <a:schemeClr val="accent5">
                  <a:lumMod val="50000"/>
                </a:schemeClr>
              </a:solidFill>
              <a:cs typeface="Calibri" panose="020F0502020204030204" pitchFamily="34" charset="0"/>
            </a:endParaRPr>
          </a:p>
        </p:txBody>
      </p:sp>
      <p:pic>
        <p:nvPicPr>
          <p:cNvPr id="8" name="Picture 6" descr="Image result for building a partnership image">
            <a:extLst>
              <a:ext uri="{FF2B5EF4-FFF2-40B4-BE49-F238E27FC236}">
                <a16:creationId xmlns:a16="http://schemas.microsoft.com/office/drawing/2014/main" id="{FC641712-2DFC-467B-A455-0E3C5D956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121" y="2395133"/>
            <a:ext cx="3311323" cy="203773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2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32888" y="718760"/>
            <a:ext cx="9126224" cy="5420481"/>
          </a:xfrm>
          <a:prstGeom prst="rect">
            <a:avLst/>
          </a:prstGeom>
        </p:spPr>
      </p:pic>
    </p:spTree>
    <p:extLst>
      <p:ext uri="{BB962C8B-B14F-4D97-AF65-F5344CB8AC3E}">
        <p14:creationId xmlns:p14="http://schemas.microsoft.com/office/powerpoint/2010/main" val="278345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94612" y="1014537"/>
            <a:ext cx="11396826" cy="4829453"/>
          </a:xfrm>
        </p:spPr>
        <p:txBody>
          <a:bodyPr>
            <a:normAutofit/>
          </a:bodyPr>
          <a:lstStyle/>
          <a:p>
            <a:r>
              <a:rPr lang="tr-TR" altLang="en-US" dirty="0"/>
              <a:t>Project </a:t>
            </a:r>
            <a:r>
              <a:rPr lang="en-GB" altLang="en-US" dirty="0"/>
              <a:t>i</a:t>
            </a:r>
            <a:r>
              <a:rPr lang="tr-TR" altLang="en-US" dirty="0"/>
              <a:t>dea </a:t>
            </a:r>
            <a:r>
              <a:rPr lang="en-GB" altLang="en-US" dirty="0"/>
              <a:t>d</a:t>
            </a:r>
            <a:r>
              <a:rPr lang="tr-TR" altLang="en-US" dirty="0"/>
              <a:t>evelopment</a:t>
            </a:r>
            <a:r>
              <a:rPr lang="en-GB" altLang="en-US" dirty="0"/>
              <a:t> </a:t>
            </a:r>
            <a:r>
              <a:rPr lang="en-GB" altLang="zh-HK" dirty="0"/>
              <a:t>&amp;</a:t>
            </a:r>
            <a:r>
              <a:rPr lang="tr-TR" altLang="zh-HK" dirty="0"/>
              <a:t> EC </a:t>
            </a:r>
            <a:r>
              <a:rPr lang="en-GB" altLang="zh-HK" dirty="0"/>
              <a:t>p</a:t>
            </a:r>
            <a:r>
              <a:rPr lang="tr-TR" altLang="zh-HK" dirty="0"/>
              <a:t>roject </a:t>
            </a:r>
            <a:r>
              <a:rPr lang="en-GB" altLang="zh-HK" dirty="0"/>
              <a:t>l</a:t>
            </a:r>
            <a:r>
              <a:rPr lang="tr-TR" altLang="zh-HK" dirty="0"/>
              <a:t>ife </a:t>
            </a:r>
            <a:r>
              <a:rPr lang="en-GB" altLang="zh-HK" dirty="0"/>
              <a:t>c</a:t>
            </a:r>
            <a:r>
              <a:rPr lang="tr-TR" altLang="zh-HK" dirty="0"/>
              <a:t>ycle</a:t>
            </a:r>
            <a:endParaRPr lang="tr-TR" altLang="en-US" dirty="0"/>
          </a:p>
          <a:p>
            <a:r>
              <a:rPr lang="en-US" altLang="en-US" dirty="0" smtClean="0"/>
              <a:t>Identification of call </a:t>
            </a:r>
            <a:r>
              <a:rPr lang="en-US" altLang="en-US" dirty="0"/>
              <a:t>for p</a:t>
            </a:r>
            <a:r>
              <a:rPr lang="en-US" altLang="en-US" dirty="0" smtClean="0"/>
              <a:t>roposals </a:t>
            </a:r>
          </a:p>
          <a:p>
            <a:r>
              <a:rPr lang="en-US" altLang="en-US" dirty="0" smtClean="0"/>
              <a:t>Application </a:t>
            </a:r>
            <a:r>
              <a:rPr lang="en-US" altLang="en-US" dirty="0"/>
              <a:t>g</a:t>
            </a:r>
            <a:r>
              <a:rPr lang="en-US" altLang="en-US" dirty="0" smtClean="0"/>
              <a:t>uide</a:t>
            </a:r>
            <a:endParaRPr lang="en-US" altLang="en-US" dirty="0"/>
          </a:p>
          <a:p>
            <a:r>
              <a:rPr lang="en-US" dirty="0"/>
              <a:t>Project documents preparation and submission of </a:t>
            </a:r>
            <a:r>
              <a:rPr lang="en-US" dirty="0" smtClean="0"/>
              <a:t>proposal</a:t>
            </a:r>
          </a:p>
          <a:p>
            <a:r>
              <a:rPr lang="en-US" altLang="zh-HK" dirty="0"/>
              <a:t>Planning the </a:t>
            </a:r>
            <a:r>
              <a:rPr lang="en-US" altLang="zh-HK" dirty="0" smtClean="0"/>
              <a:t>implementation </a:t>
            </a:r>
            <a:r>
              <a:rPr lang="en-US" altLang="zh-HK" dirty="0"/>
              <a:t>p</a:t>
            </a:r>
            <a:r>
              <a:rPr lang="en-US" altLang="zh-HK" dirty="0" smtClean="0"/>
              <a:t>hase </a:t>
            </a:r>
            <a:r>
              <a:rPr lang="en-US" altLang="zh-HK" dirty="0"/>
              <a:t>of </a:t>
            </a:r>
            <a:r>
              <a:rPr lang="en-US" altLang="zh-HK" dirty="0" smtClean="0"/>
              <a:t>proposal</a:t>
            </a:r>
          </a:p>
          <a:p>
            <a:r>
              <a:rPr lang="en-US" altLang="zh-HK" dirty="0" smtClean="0"/>
              <a:t>Budget planning </a:t>
            </a:r>
            <a:endParaRPr lang="en-US" altLang="zh-HK" dirty="0"/>
          </a:p>
          <a:p>
            <a:r>
              <a:rPr lang="en-US" altLang="en-US" dirty="0"/>
              <a:t>Evaluation &amp; contract signing</a:t>
            </a:r>
          </a:p>
          <a:p>
            <a:r>
              <a:rPr lang="en-US" altLang="zh-HK" b="1" dirty="0">
                <a:solidFill>
                  <a:srgbClr val="FF0000"/>
                </a:solidFill>
              </a:rPr>
              <a:t>Developing effective </a:t>
            </a:r>
            <a:r>
              <a:rPr lang="en-US" altLang="zh-HK" b="1" dirty="0" smtClean="0">
                <a:solidFill>
                  <a:srgbClr val="FF0000"/>
                </a:solidFill>
              </a:rPr>
              <a:t>partnership</a:t>
            </a:r>
          </a:p>
          <a:p>
            <a:endParaRPr lang="en-US" altLang="zh-HK" dirty="0">
              <a:solidFill>
                <a:srgbClr val="000000"/>
              </a:solidFill>
            </a:endParaRPr>
          </a:p>
          <a:p>
            <a:endParaRPr lang="en-US" altLang="zh-HK" dirty="0" smtClean="0">
              <a:solidFill>
                <a:srgbClr val="000000"/>
              </a:solidFill>
            </a:endParaRPr>
          </a:p>
          <a:p>
            <a:endParaRPr lang="en-US" altLang="en-US" dirty="0" smtClean="0"/>
          </a:p>
          <a:p>
            <a:endParaRPr lang="en-US" altLang="en-US" dirty="0"/>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449628"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939" y="3217676"/>
            <a:ext cx="2920753" cy="2920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231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94612" y="1014537"/>
            <a:ext cx="11396826" cy="4829453"/>
          </a:xfrm>
        </p:spPr>
        <p:txBody>
          <a:bodyPr>
            <a:normAutofit/>
          </a:bodyPr>
          <a:lstStyle/>
          <a:p>
            <a:r>
              <a:rPr lang="tr-TR" altLang="en-US" dirty="0"/>
              <a:t>Project </a:t>
            </a:r>
            <a:r>
              <a:rPr lang="en-GB" altLang="en-US" dirty="0"/>
              <a:t>i</a:t>
            </a:r>
            <a:r>
              <a:rPr lang="tr-TR" altLang="en-US" dirty="0"/>
              <a:t>dea </a:t>
            </a:r>
            <a:r>
              <a:rPr lang="en-GB" altLang="en-US" dirty="0"/>
              <a:t>d</a:t>
            </a:r>
            <a:r>
              <a:rPr lang="tr-TR" altLang="en-US" dirty="0"/>
              <a:t>evelopment</a:t>
            </a:r>
            <a:r>
              <a:rPr lang="en-GB" altLang="en-US" dirty="0"/>
              <a:t> </a:t>
            </a:r>
            <a:r>
              <a:rPr lang="en-GB" altLang="zh-HK" dirty="0"/>
              <a:t>&amp;</a:t>
            </a:r>
            <a:r>
              <a:rPr lang="tr-TR" altLang="zh-HK" dirty="0"/>
              <a:t> EC </a:t>
            </a:r>
            <a:r>
              <a:rPr lang="en-GB" altLang="zh-HK" dirty="0"/>
              <a:t>p</a:t>
            </a:r>
            <a:r>
              <a:rPr lang="tr-TR" altLang="zh-HK" dirty="0"/>
              <a:t>roject </a:t>
            </a:r>
            <a:r>
              <a:rPr lang="en-GB" altLang="zh-HK" dirty="0"/>
              <a:t>l</a:t>
            </a:r>
            <a:r>
              <a:rPr lang="tr-TR" altLang="zh-HK" dirty="0"/>
              <a:t>ife </a:t>
            </a:r>
            <a:r>
              <a:rPr lang="en-GB" altLang="zh-HK" dirty="0"/>
              <a:t>c</a:t>
            </a:r>
            <a:r>
              <a:rPr lang="tr-TR" altLang="zh-HK" dirty="0"/>
              <a:t>ycle</a:t>
            </a:r>
            <a:endParaRPr lang="tr-TR" altLang="en-US" dirty="0"/>
          </a:p>
          <a:p>
            <a:r>
              <a:rPr lang="en-US" altLang="en-US" dirty="0"/>
              <a:t>Identification of call for proposals (M.M)</a:t>
            </a:r>
          </a:p>
          <a:p>
            <a:r>
              <a:rPr lang="en-US" altLang="en-US" dirty="0"/>
              <a:t>Application guide (V.M.)</a:t>
            </a:r>
          </a:p>
          <a:p>
            <a:r>
              <a:rPr lang="en-US" dirty="0"/>
              <a:t>Project documents preparation and submission of proposal (G.S.)</a:t>
            </a:r>
          </a:p>
          <a:p>
            <a:r>
              <a:rPr lang="en-US" altLang="zh-HK" dirty="0"/>
              <a:t>Planning the implementation phase of proposal (G.S.)</a:t>
            </a:r>
          </a:p>
          <a:p>
            <a:r>
              <a:rPr lang="en-US" altLang="zh-HK" dirty="0"/>
              <a:t>Budget planning (V.M.)</a:t>
            </a:r>
          </a:p>
          <a:p>
            <a:r>
              <a:rPr lang="en-US" altLang="en-US" dirty="0"/>
              <a:t>Evaluation &amp; contract signing (G.S)</a:t>
            </a:r>
          </a:p>
          <a:p>
            <a:r>
              <a:rPr lang="en-US" altLang="zh-HK" b="1" dirty="0">
                <a:solidFill>
                  <a:srgbClr val="FF0000"/>
                </a:solidFill>
              </a:rPr>
              <a:t>Developing effective partnership (V.M.)</a:t>
            </a:r>
          </a:p>
          <a:p>
            <a:r>
              <a:rPr lang="en-US" altLang="zh-HK" dirty="0">
                <a:solidFill>
                  <a:srgbClr val="000000"/>
                </a:solidFill>
              </a:rPr>
              <a:t>Lobbying, EU structure, EU budget for 2020 and beyond(M.F.)</a:t>
            </a:r>
          </a:p>
          <a:p>
            <a:endParaRPr lang="en-US" altLang="zh-HK" dirty="0">
              <a:solidFill>
                <a:srgbClr val="000000"/>
              </a:solidFill>
            </a:endParaRPr>
          </a:p>
          <a:p>
            <a:endParaRPr lang="en-US" altLang="zh-HK" dirty="0" smtClean="0">
              <a:solidFill>
                <a:srgbClr val="000000"/>
              </a:solidFill>
            </a:endParaRPr>
          </a:p>
          <a:p>
            <a:endParaRPr lang="en-US" altLang="en-US" dirty="0" smtClean="0"/>
          </a:p>
          <a:p>
            <a:endParaRPr lang="en-US" altLang="en-US" dirty="0"/>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449628"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655" y="4727864"/>
            <a:ext cx="1857374" cy="1857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934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57764"/>
            <a:ext cx="7965642"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Selecting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Partner and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Dikdörtgen 4">
            <a:extLst>
              <a:ext uri="{FF2B5EF4-FFF2-40B4-BE49-F238E27FC236}">
                <a16:creationId xmlns:a16="http://schemas.microsoft.com/office/drawing/2014/main" id="{BBEC4650-D879-4D12-A06A-4F55C2B0A7BC}"/>
              </a:ext>
            </a:extLst>
          </p:cNvPr>
          <p:cNvSpPr/>
          <p:nvPr/>
        </p:nvSpPr>
        <p:spPr>
          <a:xfrm>
            <a:off x="176645" y="1074509"/>
            <a:ext cx="11311059" cy="4832092"/>
          </a:xfrm>
          <a:prstGeom prst="rect">
            <a:avLst/>
          </a:prstGeom>
        </p:spPr>
        <p:txBody>
          <a:bodyPr wrap="square">
            <a:spAutoFit/>
          </a:bodyPr>
          <a:lstStyle/>
          <a:p>
            <a:pPr marL="342900" indent="-342900" algn="just">
              <a:buFont typeface="Arial" panose="020B0604020202020204" pitchFamily="34" charset="0"/>
              <a:buChar char="•"/>
            </a:pPr>
            <a:r>
              <a:rPr lang="en-US" sz="2200" dirty="0" smtClean="0"/>
              <a:t>The </a:t>
            </a:r>
            <a:r>
              <a:rPr lang="en-US" sz="2200" dirty="0"/>
              <a:t>first success in a good partnership should be the </a:t>
            </a:r>
            <a:r>
              <a:rPr lang="en-US" sz="2200" b="1" dirty="0"/>
              <a:t>discovery of unexpected</a:t>
            </a:r>
            <a:r>
              <a:rPr lang="tr-TR" sz="2200" b="1" dirty="0"/>
              <a:t> </a:t>
            </a:r>
            <a:r>
              <a:rPr lang="en-US" sz="2200" b="1" dirty="0"/>
              <a:t>insights, resources and knowledge</a:t>
            </a:r>
            <a:r>
              <a:rPr lang="en-US" sz="2200" dirty="0"/>
              <a:t> within the partnership and </a:t>
            </a:r>
            <a:r>
              <a:rPr lang="en-US" sz="2200" b="1" dirty="0"/>
              <a:t>improvements to the original Project</a:t>
            </a:r>
            <a:r>
              <a:rPr lang="tr-TR" sz="2200" b="1" dirty="0"/>
              <a:t> </a:t>
            </a:r>
            <a:r>
              <a:rPr lang="en-US" sz="2200" b="1" dirty="0"/>
              <a:t>proposal</a:t>
            </a:r>
            <a:r>
              <a:rPr lang="en-US" sz="2200" dirty="0"/>
              <a:t> on this basis.</a:t>
            </a:r>
            <a:endParaRPr lang="tr-TR" sz="2200" dirty="0"/>
          </a:p>
          <a:p>
            <a:pPr marL="342900" indent="-342900" algn="just">
              <a:buFont typeface="Arial" panose="020B0604020202020204" pitchFamily="34" charset="0"/>
              <a:buChar char="•"/>
            </a:pPr>
            <a:endParaRPr lang="tr-TR" sz="2200" dirty="0"/>
          </a:p>
          <a:p>
            <a:pPr marL="342900" indent="-342900" algn="just">
              <a:buFont typeface="Arial" panose="020B0604020202020204" pitchFamily="34" charset="0"/>
              <a:buChar char="•"/>
            </a:pPr>
            <a:r>
              <a:rPr lang="en-US" sz="2200" dirty="0"/>
              <a:t>Strong focus should be given on the need to involve ‘</a:t>
            </a:r>
            <a:r>
              <a:rPr lang="en-US" sz="2200" b="1" dirty="0"/>
              <a:t>the right partners</a:t>
            </a:r>
            <a:r>
              <a:rPr lang="en-US" sz="2200" dirty="0"/>
              <a:t>’ as it </a:t>
            </a:r>
            <a:r>
              <a:rPr lang="en-US" sz="2200" dirty="0" smtClean="0"/>
              <a:t>is important  </a:t>
            </a:r>
            <a:r>
              <a:rPr lang="en-US" sz="2200" b="1" dirty="0" smtClean="0"/>
              <a:t>to identify </a:t>
            </a:r>
            <a:r>
              <a:rPr lang="en-US" sz="2200" b="1" dirty="0"/>
              <a:t>the precise needs </a:t>
            </a:r>
            <a:r>
              <a:rPr lang="en-US" sz="2200" dirty="0"/>
              <a:t>that every project partner is hoping to address through the project, and the </a:t>
            </a:r>
            <a:r>
              <a:rPr lang="en-US" sz="2200" b="1" dirty="0"/>
              <a:t>capacity that they bring to the partnership</a:t>
            </a:r>
            <a:r>
              <a:rPr lang="en-US" sz="2200" dirty="0"/>
              <a:t> as a whole to help it achieve its objectives.</a:t>
            </a:r>
            <a:endParaRPr lang="tr-TR" sz="2200" dirty="0"/>
          </a:p>
          <a:p>
            <a:pPr marL="342900" indent="-342900" algn="just">
              <a:buFont typeface="Arial" panose="020B0604020202020204" pitchFamily="34" charset="0"/>
              <a:buChar char="•"/>
            </a:pPr>
            <a:endParaRPr lang="tr-TR" sz="2200" dirty="0"/>
          </a:p>
          <a:p>
            <a:pPr marL="342900" indent="-342900">
              <a:buFont typeface="Arial" panose="020B0604020202020204" pitchFamily="34" charset="0"/>
              <a:buChar char="•"/>
            </a:pPr>
            <a:r>
              <a:rPr lang="en-US" sz="2200" dirty="0"/>
              <a:t>When developing project partnership for your project you need to </a:t>
            </a:r>
            <a:r>
              <a:rPr lang="en-US" sz="2200" dirty="0" smtClean="0"/>
              <a:t>consider</a:t>
            </a:r>
            <a:r>
              <a:rPr lang="en-GB" sz="2200" dirty="0"/>
              <a:t>:</a:t>
            </a:r>
            <a:endParaRPr lang="tr-TR" sz="2200" dirty="0"/>
          </a:p>
          <a:p>
            <a:pPr marL="1257300" lvl="2" indent="-342900">
              <a:buFont typeface="Arial" panose="020B0604020202020204" pitchFamily="34" charset="0"/>
              <a:buChar char="•"/>
            </a:pPr>
            <a:r>
              <a:rPr lang="en-US" sz="2200" b="1" dirty="0"/>
              <a:t>the </a:t>
            </a:r>
            <a:r>
              <a:rPr lang="en-US" sz="2200" b="1" dirty="0" err="1"/>
              <a:t>programme’s</a:t>
            </a:r>
            <a:r>
              <a:rPr lang="en-US" sz="2200" b="1" dirty="0"/>
              <a:t> minimum requirements </a:t>
            </a:r>
            <a:r>
              <a:rPr lang="en-US" sz="2200" dirty="0"/>
              <a:t>for project partnership (number, location </a:t>
            </a:r>
            <a:r>
              <a:rPr lang="en-US" sz="2200" dirty="0" smtClean="0"/>
              <a:t>eligibility…etc.) </a:t>
            </a:r>
            <a:endParaRPr lang="tr-TR" sz="2200" dirty="0"/>
          </a:p>
          <a:p>
            <a:pPr marL="1257300" lvl="2" indent="-342900">
              <a:buFont typeface="Arial" panose="020B0604020202020204" pitchFamily="34" charset="0"/>
              <a:buChar char="•"/>
            </a:pPr>
            <a:r>
              <a:rPr lang="en-US" sz="2200" b="1" dirty="0"/>
              <a:t>which project partners are needed </a:t>
            </a:r>
            <a:r>
              <a:rPr lang="en-US" sz="2200" dirty="0"/>
              <a:t>to be able </a:t>
            </a:r>
            <a:r>
              <a:rPr lang="en-US" sz="2200" b="1" dirty="0"/>
              <a:t>to achieve project </a:t>
            </a:r>
            <a:r>
              <a:rPr lang="en-US" sz="2200" b="1" dirty="0" smtClean="0"/>
              <a:t>objectives</a:t>
            </a:r>
            <a:r>
              <a:rPr lang="tr-TR" sz="2200" b="1" dirty="0" smtClean="0"/>
              <a:t> </a:t>
            </a:r>
            <a:r>
              <a:rPr lang="en-US" sz="2200" dirty="0"/>
              <a:t>and results.</a:t>
            </a: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9585" y="5783491"/>
            <a:ext cx="1212306" cy="74603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163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57764"/>
            <a:ext cx="4083169"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Dikdörtgen 4">
            <a:extLst>
              <a:ext uri="{FF2B5EF4-FFF2-40B4-BE49-F238E27FC236}">
                <a16:creationId xmlns:a16="http://schemas.microsoft.com/office/drawing/2014/main" id="{BBEC4650-D879-4D12-A06A-4F55C2B0A7BC}"/>
              </a:ext>
            </a:extLst>
          </p:cNvPr>
          <p:cNvSpPr/>
          <p:nvPr/>
        </p:nvSpPr>
        <p:spPr>
          <a:xfrm>
            <a:off x="156753" y="1010491"/>
            <a:ext cx="4634188" cy="5355312"/>
          </a:xfrm>
          <a:prstGeom prst="rect">
            <a:avLst/>
          </a:prstGeom>
        </p:spPr>
        <p:txBody>
          <a:bodyPr wrap="square">
            <a:spAutoFit/>
          </a:bodyPr>
          <a:lstStyle/>
          <a:p>
            <a:pPr algn="just"/>
            <a:r>
              <a:rPr lang="en-US" sz="1900" b="1" dirty="0" smtClean="0"/>
              <a:t>Tips</a:t>
            </a:r>
            <a:r>
              <a:rPr lang="en-US" sz="1900" dirty="0" smtClean="0"/>
              <a:t> </a:t>
            </a:r>
            <a:r>
              <a:rPr lang="en-US" sz="1900" dirty="0"/>
              <a:t>when considering the right partnership mix:</a:t>
            </a:r>
            <a:endParaRPr lang="tr-TR" sz="1900" dirty="0"/>
          </a:p>
          <a:p>
            <a:pPr algn="just"/>
            <a:endParaRPr lang="en-US" sz="1900" dirty="0"/>
          </a:p>
          <a:p>
            <a:pPr algn="just"/>
            <a:r>
              <a:rPr lang="en-US" sz="1900" b="1" dirty="0" smtClean="0"/>
              <a:t>Eligible partners</a:t>
            </a:r>
            <a:r>
              <a:rPr lang="en-GB" sz="1900" b="1" dirty="0"/>
              <a:t>:</a:t>
            </a:r>
            <a:r>
              <a:rPr lang="tr-TR" sz="1900" b="1" dirty="0" smtClean="0"/>
              <a:t> </a:t>
            </a:r>
            <a:endParaRPr lang="en-US" sz="1900" b="1" dirty="0" smtClean="0"/>
          </a:p>
          <a:p>
            <a:pPr algn="just"/>
            <a:r>
              <a:rPr lang="tr-TR" sz="1900" dirty="0" smtClean="0"/>
              <a:t>The </a:t>
            </a:r>
            <a:r>
              <a:rPr lang="en-US" sz="1900" dirty="0"/>
              <a:t>organisations</a:t>
            </a:r>
            <a:r>
              <a:rPr lang="tr-TR" sz="1900" dirty="0"/>
              <a:t> </a:t>
            </a:r>
            <a:r>
              <a:rPr lang="tr-TR" sz="1900" dirty="0" err="1"/>
              <a:t>which</a:t>
            </a:r>
            <a:r>
              <a:rPr lang="en-US" sz="1900" dirty="0"/>
              <a:t> are eligible for funding, and these vary</a:t>
            </a:r>
            <a:r>
              <a:rPr lang="tr-TR" sz="1900" dirty="0"/>
              <a:t> </a:t>
            </a:r>
            <a:r>
              <a:rPr lang="en-US" sz="1900" dirty="0"/>
              <a:t>from programme to programme. There are rules about the type and the location of the </a:t>
            </a:r>
            <a:r>
              <a:rPr lang="en-US" sz="1900" dirty="0" err="1"/>
              <a:t>organisation</a:t>
            </a:r>
            <a:r>
              <a:rPr lang="en-US" sz="1900" dirty="0"/>
              <a:t> </a:t>
            </a:r>
            <a:endParaRPr lang="en-US" sz="1900" dirty="0" smtClean="0"/>
          </a:p>
          <a:p>
            <a:pPr algn="just"/>
            <a:endParaRPr lang="en-GB" sz="1900" dirty="0"/>
          </a:p>
          <a:p>
            <a:pPr algn="just"/>
            <a:r>
              <a:rPr lang="en-US" sz="1900" b="1" dirty="0" smtClean="0"/>
              <a:t>Partnership size:</a:t>
            </a:r>
            <a:r>
              <a:rPr lang="tr-TR" sz="1900" b="1" dirty="0" smtClean="0"/>
              <a:t> </a:t>
            </a:r>
            <a:r>
              <a:rPr lang="en-US" sz="1900" dirty="0" smtClean="0"/>
              <a:t> </a:t>
            </a:r>
          </a:p>
          <a:p>
            <a:pPr algn="just"/>
            <a:r>
              <a:rPr lang="en-US" sz="1900" dirty="0" smtClean="0"/>
              <a:t>The </a:t>
            </a:r>
            <a:r>
              <a:rPr lang="en-US" sz="1900" dirty="0"/>
              <a:t>size of partnership can impact the efficiency of</a:t>
            </a:r>
            <a:r>
              <a:rPr lang="tr-TR" sz="1900" dirty="0"/>
              <a:t> </a:t>
            </a:r>
            <a:r>
              <a:rPr lang="en-US" sz="1900" dirty="0"/>
              <a:t>project implementation, particularly in terms of reporting and financial management, where large</a:t>
            </a:r>
            <a:r>
              <a:rPr lang="tr-TR" sz="1900" dirty="0"/>
              <a:t> </a:t>
            </a:r>
            <a:r>
              <a:rPr lang="en-US" sz="1900" dirty="0"/>
              <a:t>amounts of information will need to be collected and coordinated, and delays from some partners are</a:t>
            </a:r>
            <a:r>
              <a:rPr lang="tr-TR" sz="1900" dirty="0"/>
              <a:t> </a:t>
            </a:r>
            <a:r>
              <a:rPr lang="en-US" sz="1900" dirty="0"/>
              <a:t>almost inevitable. </a:t>
            </a:r>
            <a:endParaRPr lang="en-US" sz="1900" dirty="0" smtClean="0"/>
          </a:p>
          <a:p>
            <a:pPr algn="just"/>
            <a:endParaRPr lang="tr-TR" sz="1900" dirty="0"/>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1401" y="57622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65" y="6522602"/>
            <a:ext cx="381836" cy="369332"/>
          </a:xfrm>
          <a:prstGeom prst="rect">
            <a:avLst/>
          </a:prstGeom>
          <a:noFill/>
        </p:spPr>
        <p:txBody>
          <a:bodyPr wrap="none" rtlCol="0">
            <a:spAutoFit/>
          </a:bodyPr>
          <a:lstStyle/>
          <a:p>
            <a:r>
              <a:rPr lang="en-GB" b="1" dirty="0" smtClean="0"/>
              <a:t>M</a:t>
            </a:r>
            <a:endParaRPr lang="en-GB" b="1" dirty="0"/>
          </a:p>
        </p:txBody>
      </p:sp>
      <p:pic>
        <p:nvPicPr>
          <p:cNvPr id="7" name="Picture 6"/>
          <p:cNvPicPr>
            <a:picLocks noChangeAspect="1"/>
          </p:cNvPicPr>
          <p:nvPr/>
        </p:nvPicPr>
        <p:blipFill>
          <a:blip r:embed="rId4"/>
          <a:stretch>
            <a:fillRect/>
          </a:stretch>
        </p:blipFill>
        <p:spPr>
          <a:xfrm>
            <a:off x="5048094" y="1478068"/>
            <a:ext cx="6728112" cy="5229200"/>
          </a:xfrm>
          <a:prstGeom prst="rect">
            <a:avLst/>
          </a:prstGeom>
        </p:spPr>
      </p:pic>
      <p:sp>
        <p:nvSpPr>
          <p:cNvPr id="2" name="TextBox 1"/>
          <p:cNvSpPr txBox="1"/>
          <p:nvPr/>
        </p:nvSpPr>
        <p:spPr>
          <a:xfrm>
            <a:off x="5048094" y="1010491"/>
            <a:ext cx="5036064" cy="369332"/>
          </a:xfrm>
          <a:prstGeom prst="rect">
            <a:avLst/>
          </a:prstGeom>
          <a:noFill/>
        </p:spPr>
        <p:txBody>
          <a:bodyPr wrap="square" rtlCol="0">
            <a:spAutoFit/>
          </a:bodyPr>
          <a:lstStyle/>
          <a:p>
            <a:r>
              <a:rPr lang="en-US" b="1" dirty="0" smtClean="0">
                <a:solidFill>
                  <a:srgbClr val="FF0000"/>
                </a:solidFill>
              </a:rPr>
              <a:t>Example: ERASMUS CBHE KA203 projects</a:t>
            </a:r>
            <a:endParaRPr lang="en-US" b="1" dirty="0">
              <a:solidFill>
                <a:srgbClr val="FF0000"/>
              </a:solidFill>
            </a:endParaRPr>
          </a:p>
        </p:txBody>
      </p:sp>
    </p:spTree>
    <p:extLst>
      <p:ext uri="{BB962C8B-B14F-4D97-AF65-F5344CB8AC3E}">
        <p14:creationId xmlns:p14="http://schemas.microsoft.com/office/powerpoint/2010/main" val="2862789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57764"/>
            <a:ext cx="4083169"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Dikdörtgen 4">
            <a:extLst>
              <a:ext uri="{FF2B5EF4-FFF2-40B4-BE49-F238E27FC236}">
                <a16:creationId xmlns:a16="http://schemas.microsoft.com/office/drawing/2014/main" id="{BBEC4650-D879-4D12-A06A-4F55C2B0A7BC}"/>
              </a:ext>
            </a:extLst>
          </p:cNvPr>
          <p:cNvSpPr/>
          <p:nvPr/>
        </p:nvSpPr>
        <p:spPr>
          <a:xfrm>
            <a:off x="156753" y="1010491"/>
            <a:ext cx="9901647" cy="5293757"/>
          </a:xfrm>
          <a:prstGeom prst="rect">
            <a:avLst/>
          </a:prstGeom>
        </p:spPr>
        <p:txBody>
          <a:bodyPr wrap="square">
            <a:spAutoFit/>
          </a:bodyPr>
          <a:lstStyle/>
          <a:p>
            <a:pPr algn="just"/>
            <a:r>
              <a:rPr lang="en-US" sz="1900" b="1" dirty="0" smtClean="0"/>
              <a:t>Tips</a:t>
            </a:r>
            <a:r>
              <a:rPr lang="en-US" sz="1900" dirty="0" smtClean="0"/>
              <a:t> </a:t>
            </a:r>
            <a:r>
              <a:rPr lang="en-US" sz="1900" dirty="0"/>
              <a:t>when considering the right partnership mix:</a:t>
            </a:r>
            <a:endParaRPr lang="tr-TR" sz="1900" dirty="0"/>
          </a:p>
          <a:p>
            <a:pPr algn="just"/>
            <a:endParaRPr lang="en-US" sz="1900" dirty="0"/>
          </a:p>
          <a:p>
            <a:pPr algn="just"/>
            <a:r>
              <a:rPr lang="en-US" sz="1900" b="1" dirty="0" smtClean="0"/>
              <a:t>Partnership composition</a:t>
            </a:r>
            <a:r>
              <a:rPr lang="en-GB" sz="1900" b="1" dirty="0"/>
              <a:t>:</a:t>
            </a:r>
            <a:r>
              <a:rPr lang="tr-TR" sz="1900" b="1" dirty="0" smtClean="0"/>
              <a:t> </a:t>
            </a:r>
            <a:endParaRPr lang="en-US" sz="1900" b="1" dirty="0" smtClean="0"/>
          </a:p>
          <a:p>
            <a:pPr marL="342900" indent="-342900" algn="just">
              <a:spcAft>
                <a:spcPts val="600"/>
              </a:spcAft>
              <a:buFont typeface="Arial" panose="020B0604020202020204" pitchFamily="34" charset="0"/>
              <a:buChar char="•"/>
            </a:pPr>
            <a:r>
              <a:rPr lang="en-US" sz="1900" dirty="0" smtClean="0"/>
              <a:t>Project </a:t>
            </a:r>
            <a:r>
              <a:rPr lang="en-US" sz="1900" dirty="0"/>
              <a:t>partners should have the right expertise and knowledge to contribute to the project’s</a:t>
            </a:r>
            <a:r>
              <a:rPr lang="tr-TR" sz="1900" dirty="0"/>
              <a:t> </a:t>
            </a:r>
            <a:r>
              <a:rPr lang="en-US" sz="1900" dirty="0"/>
              <a:t>development and, later, implementation of the project. </a:t>
            </a:r>
            <a:endParaRPr lang="en-US" sz="1900" dirty="0" smtClean="0"/>
          </a:p>
          <a:p>
            <a:pPr marL="342900" indent="-342900" algn="just">
              <a:spcAft>
                <a:spcPts val="600"/>
              </a:spcAft>
              <a:buFont typeface="Arial" panose="020B0604020202020204" pitchFamily="34" charset="0"/>
              <a:buChar char="•"/>
            </a:pPr>
            <a:r>
              <a:rPr lang="en-US" sz="1900" u="sng" dirty="0" smtClean="0"/>
              <a:t>The </a:t>
            </a:r>
            <a:r>
              <a:rPr lang="en-US" sz="1900" u="sng" dirty="0"/>
              <a:t>project idea should be in line with the</a:t>
            </a:r>
            <a:r>
              <a:rPr lang="tr-TR" sz="1900" u="sng" dirty="0"/>
              <a:t> </a:t>
            </a:r>
            <a:r>
              <a:rPr lang="en-US" sz="1900" u="sng" dirty="0"/>
              <a:t>strategic focus of partner organisations</a:t>
            </a:r>
            <a:r>
              <a:rPr lang="en-US" sz="1900" dirty="0"/>
              <a:t>, to ensure that partner organisations (rather than just individuals)</a:t>
            </a:r>
            <a:r>
              <a:rPr lang="tr-TR" sz="1900" dirty="0"/>
              <a:t> </a:t>
            </a:r>
            <a:r>
              <a:rPr lang="en-US" sz="1900" dirty="0"/>
              <a:t>are motivated to take an active part in project development and implementation. </a:t>
            </a:r>
            <a:endParaRPr lang="en-US" sz="1900" dirty="0" smtClean="0"/>
          </a:p>
          <a:p>
            <a:pPr algn="just"/>
            <a:endParaRPr lang="tr-TR" sz="1900" dirty="0"/>
          </a:p>
          <a:p>
            <a:pPr algn="just"/>
            <a:r>
              <a:rPr lang="tr-TR" sz="1900" b="1" dirty="0" smtClean="0"/>
              <a:t>Type </a:t>
            </a:r>
            <a:r>
              <a:rPr lang="tr-TR" sz="1900" b="1" dirty="0"/>
              <a:t>of </a:t>
            </a:r>
            <a:r>
              <a:rPr lang="en-GB" sz="1900" b="1" dirty="0"/>
              <a:t>e</a:t>
            </a:r>
            <a:r>
              <a:rPr lang="tr-TR" sz="1900" b="1" dirty="0" smtClean="0"/>
              <a:t>pertise</a:t>
            </a:r>
            <a:r>
              <a:rPr lang="en-GB" sz="1900" dirty="0"/>
              <a:t>:</a:t>
            </a:r>
            <a:r>
              <a:rPr lang="tr-TR" sz="1900" dirty="0" smtClean="0"/>
              <a:t> </a:t>
            </a:r>
            <a:endParaRPr lang="en-US" sz="1900" dirty="0" smtClean="0"/>
          </a:p>
          <a:p>
            <a:pPr marL="342900" indent="-342900" algn="just">
              <a:spcAft>
                <a:spcPts val="600"/>
              </a:spcAft>
              <a:buFont typeface="Arial" panose="020B0604020202020204" pitchFamily="34" charset="0"/>
              <a:buChar char="•"/>
            </a:pPr>
            <a:r>
              <a:rPr lang="tr-TR" sz="1900" dirty="0" smtClean="0"/>
              <a:t>S</a:t>
            </a:r>
            <a:r>
              <a:rPr lang="en-US" sz="1900" dirty="0" err="1"/>
              <a:t>imilar</a:t>
            </a:r>
            <a:r>
              <a:rPr lang="en-US" sz="1900" dirty="0"/>
              <a:t> expertise</a:t>
            </a:r>
            <a:r>
              <a:rPr lang="tr-TR" sz="1900" dirty="0"/>
              <a:t> of </a:t>
            </a:r>
            <a:r>
              <a:rPr lang="tr-TR" sz="1900" dirty="0" err="1"/>
              <a:t>partners</a:t>
            </a:r>
            <a:r>
              <a:rPr lang="en-US" sz="1900" dirty="0"/>
              <a:t> helps ensure that joint project activities can be efficiently</a:t>
            </a:r>
            <a:r>
              <a:rPr lang="tr-TR" sz="1900" dirty="0"/>
              <a:t> </a:t>
            </a:r>
            <a:r>
              <a:rPr lang="en-US" sz="1900" dirty="0"/>
              <a:t>implemented in each partner country, and that partners have a similar understanding of key issues.</a:t>
            </a:r>
            <a:r>
              <a:rPr lang="tr-TR" sz="1900" dirty="0"/>
              <a:t> </a:t>
            </a:r>
            <a:endParaRPr lang="en-US" sz="1900" dirty="0" smtClean="0"/>
          </a:p>
          <a:p>
            <a:pPr marL="342900" indent="-342900" algn="just">
              <a:spcAft>
                <a:spcPts val="600"/>
              </a:spcAft>
              <a:buFont typeface="Arial" panose="020B0604020202020204" pitchFamily="34" charset="0"/>
              <a:buChar char="•"/>
            </a:pPr>
            <a:r>
              <a:rPr lang="en-US" sz="1900" dirty="0" smtClean="0"/>
              <a:t>Complementarity </a:t>
            </a:r>
            <a:r>
              <a:rPr lang="tr-TR" sz="1900" dirty="0" err="1"/>
              <a:t>expertise</a:t>
            </a:r>
            <a:r>
              <a:rPr lang="tr-TR" sz="1900" dirty="0"/>
              <a:t> of </a:t>
            </a:r>
            <a:r>
              <a:rPr lang="tr-TR" sz="1900" dirty="0" err="1"/>
              <a:t>partners</a:t>
            </a:r>
            <a:r>
              <a:rPr lang="tr-TR" sz="1900" dirty="0"/>
              <a:t> </a:t>
            </a:r>
            <a:r>
              <a:rPr lang="en-US" sz="1900" dirty="0"/>
              <a:t>means that the skills of one partner match the needs of other partners. It is of course</a:t>
            </a:r>
            <a:r>
              <a:rPr lang="tr-TR" sz="1900" dirty="0"/>
              <a:t> </a:t>
            </a:r>
            <a:r>
              <a:rPr lang="en-US" sz="1900" dirty="0"/>
              <a:t>unusual to find a perfect match, but looking for complementarity between partner </a:t>
            </a:r>
            <a:r>
              <a:rPr lang="en-US" sz="1900" dirty="0" err="1"/>
              <a:t>specialisations</a:t>
            </a:r>
            <a:r>
              <a:rPr lang="en-US" sz="1900" dirty="0"/>
              <a:t> can</a:t>
            </a:r>
            <a:r>
              <a:rPr lang="tr-TR" sz="1900" dirty="0"/>
              <a:t> </a:t>
            </a:r>
            <a:r>
              <a:rPr lang="en-US" sz="1900" dirty="0"/>
              <a:t>be useful for ensuring successful exchange of experience between partners</a:t>
            </a: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1401" y="57622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65" y="6522602"/>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90230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57764"/>
            <a:ext cx="4083169"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Dikdörtgen 4">
            <a:extLst>
              <a:ext uri="{FF2B5EF4-FFF2-40B4-BE49-F238E27FC236}">
                <a16:creationId xmlns:a16="http://schemas.microsoft.com/office/drawing/2014/main" id="{BBEC4650-D879-4D12-A06A-4F55C2B0A7BC}"/>
              </a:ext>
            </a:extLst>
          </p:cNvPr>
          <p:cNvSpPr/>
          <p:nvPr/>
        </p:nvSpPr>
        <p:spPr>
          <a:xfrm>
            <a:off x="156753" y="1010491"/>
            <a:ext cx="9901647" cy="969496"/>
          </a:xfrm>
          <a:prstGeom prst="rect">
            <a:avLst/>
          </a:prstGeom>
        </p:spPr>
        <p:txBody>
          <a:bodyPr wrap="square">
            <a:spAutoFit/>
          </a:bodyPr>
          <a:lstStyle/>
          <a:p>
            <a:pPr algn="just"/>
            <a:r>
              <a:rPr lang="en-US" sz="1900" b="1" dirty="0" smtClean="0"/>
              <a:t>Tips</a:t>
            </a:r>
            <a:r>
              <a:rPr lang="en-US" sz="1900" dirty="0" smtClean="0"/>
              <a:t> </a:t>
            </a:r>
            <a:r>
              <a:rPr lang="en-US" sz="1900" dirty="0"/>
              <a:t>when considering the right partnership mix:</a:t>
            </a:r>
            <a:endParaRPr lang="tr-TR" sz="1900" dirty="0"/>
          </a:p>
          <a:p>
            <a:pPr algn="just"/>
            <a:endParaRPr lang="en-US" sz="1900" dirty="0" smtClean="0"/>
          </a:p>
          <a:p>
            <a:pPr algn="just"/>
            <a:r>
              <a:rPr lang="en-US" sz="1900" b="1" dirty="0" smtClean="0">
                <a:solidFill>
                  <a:srgbClr val="FF0000"/>
                </a:solidFill>
              </a:rPr>
              <a:t>Example: </a:t>
            </a:r>
            <a:endParaRPr lang="en-US" sz="1900" b="1" dirty="0">
              <a:solidFill>
                <a:srgbClr val="FF0000"/>
              </a:solidFill>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1401" y="57622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65" y="6522602"/>
            <a:ext cx="381836" cy="369332"/>
          </a:xfrm>
          <a:prstGeom prst="rect">
            <a:avLst/>
          </a:prstGeom>
          <a:noFill/>
        </p:spPr>
        <p:txBody>
          <a:bodyPr wrap="none" rtlCol="0">
            <a:spAutoFit/>
          </a:bodyPr>
          <a:lstStyle/>
          <a:p>
            <a:r>
              <a:rPr lang="en-GB" b="1" dirty="0" smtClean="0"/>
              <a:t>M</a:t>
            </a:r>
            <a:endParaRPr lang="en-GB" b="1" dirty="0"/>
          </a:p>
        </p:txBody>
      </p:sp>
      <p:pic>
        <p:nvPicPr>
          <p:cNvPr id="2" name="Picture 1"/>
          <p:cNvPicPr>
            <a:picLocks noChangeAspect="1"/>
          </p:cNvPicPr>
          <p:nvPr/>
        </p:nvPicPr>
        <p:blipFill rotWithShape="1">
          <a:blip r:embed="rId4"/>
          <a:srcRect l="12551" t="22492" r="30831" b="6557"/>
          <a:stretch/>
        </p:blipFill>
        <p:spPr>
          <a:xfrm>
            <a:off x="1424218" y="1429555"/>
            <a:ext cx="8440999" cy="5416833"/>
          </a:xfrm>
          <a:prstGeom prst="rect">
            <a:avLst/>
          </a:prstGeom>
        </p:spPr>
      </p:pic>
      <p:sp>
        <p:nvSpPr>
          <p:cNvPr id="4" name="TextBox 3"/>
          <p:cNvSpPr txBox="1"/>
          <p:nvPr/>
        </p:nvSpPr>
        <p:spPr>
          <a:xfrm>
            <a:off x="10033367" y="6153270"/>
            <a:ext cx="2133600" cy="369332"/>
          </a:xfrm>
          <a:prstGeom prst="rect">
            <a:avLst/>
          </a:prstGeom>
          <a:noFill/>
        </p:spPr>
        <p:txBody>
          <a:bodyPr wrap="square" rtlCol="0">
            <a:spAutoFit/>
          </a:bodyPr>
          <a:lstStyle/>
          <a:p>
            <a:r>
              <a:rPr lang="en-US" dirty="0" smtClean="0">
                <a:hlinkClick r:id="rId5"/>
              </a:rPr>
              <a:t>www.if4tm.kg.ac.rs</a:t>
            </a:r>
            <a:r>
              <a:rPr lang="en-US" dirty="0" smtClean="0"/>
              <a:t> </a:t>
            </a:r>
            <a:endParaRPr lang="en-US" dirty="0"/>
          </a:p>
        </p:txBody>
      </p:sp>
    </p:spTree>
    <p:extLst>
      <p:ext uri="{BB962C8B-B14F-4D97-AF65-F5344CB8AC3E}">
        <p14:creationId xmlns:p14="http://schemas.microsoft.com/office/powerpoint/2010/main" val="296781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57764"/>
            <a:ext cx="4083169"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Dikdörtgen 4">
            <a:extLst>
              <a:ext uri="{FF2B5EF4-FFF2-40B4-BE49-F238E27FC236}">
                <a16:creationId xmlns:a16="http://schemas.microsoft.com/office/drawing/2014/main" id="{BBEC4650-D879-4D12-A06A-4F55C2B0A7BC}"/>
              </a:ext>
            </a:extLst>
          </p:cNvPr>
          <p:cNvSpPr/>
          <p:nvPr/>
        </p:nvSpPr>
        <p:spPr>
          <a:xfrm>
            <a:off x="156753" y="1010491"/>
            <a:ext cx="9901647" cy="969496"/>
          </a:xfrm>
          <a:prstGeom prst="rect">
            <a:avLst/>
          </a:prstGeom>
        </p:spPr>
        <p:txBody>
          <a:bodyPr wrap="square">
            <a:spAutoFit/>
          </a:bodyPr>
          <a:lstStyle/>
          <a:p>
            <a:pPr algn="just"/>
            <a:r>
              <a:rPr lang="en-US" sz="1900" b="1" dirty="0" smtClean="0"/>
              <a:t>Tips</a:t>
            </a:r>
            <a:r>
              <a:rPr lang="en-US" sz="1900" dirty="0" smtClean="0"/>
              <a:t> </a:t>
            </a:r>
            <a:r>
              <a:rPr lang="en-US" sz="1900" dirty="0"/>
              <a:t>when considering the right partnership mix:</a:t>
            </a:r>
            <a:endParaRPr lang="tr-TR" sz="1900" dirty="0"/>
          </a:p>
          <a:p>
            <a:pPr algn="just"/>
            <a:endParaRPr lang="en-US" sz="1900" dirty="0" smtClean="0"/>
          </a:p>
          <a:p>
            <a:pPr algn="just"/>
            <a:r>
              <a:rPr lang="en-US" sz="1900" b="1" dirty="0" smtClean="0">
                <a:solidFill>
                  <a:srgbClr val="FF0000"/>
                </a:solidFill>
              </a:rPr>
              <a:t>Example: </a:t>
            </a:r>
            <a:endParaRPr lang="en-US" sz="1900" b="1" dirty="0">
              <a:solidFill>
                <a:srgbClr val="FF0000"/>
              </a:solidFill>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1401" y="57622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65" y="6522602"/>
            <a:ext cx="381836" cy="369332"/>
          </a:xfrm>
          <a:prstGeom prst="rect">
            <a:avLst/>
          </a:prstGeom>
          <a:noFill/>
        </p:spPr>
        <p:txBody>
          <a:bodyPr wrap="none" rtlCol="0">
            <a:spAutoFit/>
          </a:bodyPr>
          <a:lstStyle/>
          <a:p>
            <a:r>
              <a:rPr lang="en-GB" b="1" dirty="0" smtClean="0"/>
              <a:t>M</a:t>
            </a:r>
            <a:endParaRPr lang="en-GB" b="1" dirty="0"/>
          </a:p>
        </p:txBody>
      </p:sp>
      <p:pic>
        <p:nvPicPr>
          <p:cNvPr id="4" name="Picture 3"/>
          <p:cNvPicPr>
            <a:picLocks noChangeAspect="1"/>
          </p:cNvPicPr>
          <p:nvPr/>
        </p:nvPicPr>
        <p:blipFill rotWithShape="1">
          <a:blip r:embed="rId4"/>
          <a:srcRect l="13343" t="20730" r="31622" b="10959"/>
          <a:stretch/>
        </p:blipFill>
        <p:spPr>
          <a:xfrm>
            <a:off x="1571223" y="1416677"/>
            <a:ext cx="8641723" cy="5441324"/>
          </a:xfrm>
          <a:prstGeom prst="rect">
            <a:avLst/>
          </a:prstGeom>
        </p:spPr>
      </p:pic>
      <p:sp>
        <p:nvSpPr>
          <p:cNvPr id="8" name="TextBox 7"/>
          <p:cNvSpPr txBox="1"/>
          <p:nvPr/>
        </p:nvSpPr>
        <p:spPr>
          <a:xfrm>
            <a:off x="10033367" y="6153270"/>
            <a:ext cx="2133600" cy="369332"/>
          </a:xfrm>
          <a:prstGeom prst="rect">
            <a:avLst/>
          </a:prstGeom>
          <a:noFill/>
        </p:spPr>
        <p:txBody>
          <a:bodyPr wrap="square" rtlCol="0">
            <a:spAutoFit/>
          </a:bodyPr>
          <a:lstStyle/>
          <a:p>
            <a:r>
              <a:rPr lang="en-US" dirty="0" smtClean="0">
                <a:hlinkClick r:id="rId5"/>
              </a:rPr>
              <a:t>www.if4tm.kg.ac.rs</a:t>
            </a:r>
            <a:r>
              <a:rPr lang="en-US" dirty="0" smtClean="0"/>
              <a:t> </a:t>
            </a:r>
            <a:endParaRPr lang="en-US" dirty="0"/>
          </a:p>
        </p:txBody>
      </p:sp>
    </p:spTree>
    <p:extLst>
      <p:ext uri="{BB962C8B-B14F-4D97-AF65-F5344CB8AC3E}">
        <p14:creationId xmlns:p14="http://schemas.microsoft.com/office/powerpoint/2010/main" val="162256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2793"/>
            <a:ext cx="4083169"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Dikdörtgen 4">
            <a:extLst>
              <a:ext uri="{FF2B5EF4-FFF2-40B4-BE49-F238E27FC236}">
                <a16:creationId xmlns:a16="http://schemas.microsoft.com/office/drawing/2014/main" id="{BBEC4650-D879-4D12-A06A-4F55C2B0A7BC}"/>
              </a:ext>
            </a:extLst>
          </p:cNvPr>
          <p:cNvSpPr/>
          <p:nvPr/>
        </p:nvSpPr>
        <p:spPr>
          <a:xfrm>
            <a:off x="855213" y="806189"/>
            <a:ext cx="9726969" cy="1323439"/>
          </a:xfrm>
          <a:prstGeom prst="rect">
            <a:avLst/>
          </a:prstGeom>
        </p:spPr>
        <p:txBody>
          <a:bodyPr wrap="square">
            <a:spAutoFit/>
          </a:bodyPr>
          <a:lstStyle/>
          <a:p>
            <a:pPr algn="just"/>
            <a:endParaRPr lang="tr-TR" sz="2000" dirty="0"/>
          </a:p>
          <a:p>
            <a:pPr algn="just"/>
            <a:endParaRPr lang="tr-TR" sz="2000" dirty="0"/>
          </a:p>
          <a:p>
            <a:pPr algn="just"/>
            <a:endParaRPr lang="tr-TR" sz="2000" dirty="0"/>
          </a:p>
          <a:p>
            <a:pPr algn="just"/>
            <a:endParaRPr lang="en-US" sz="2000" dirty="0"/>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00BF1BEA-353F-4B28-ACAB-6CF38ECB21E0}"/>
              </a:ext>
            </a:extLst>
          </p:cNvPr>
          <p:cNvSpPr/>
          <p:nvPr/>
        </p:nvSpPr>
        <p:spPr>
          <a:xfrm>
            <a:off x="235626" y="865730"/>
            <a:ext cx="12046526" cy="301621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dirty="0"/>
              <a:t>When new partners-to-be come together they are normally enthusiastic about the new challenges and contacts that the project will bring. </a:t>
            </a:r>
            <a:endParaRPr lang="en-US" sz="2000" dirty="0" smtClean="0"/>
          </a:p>
          <a:p>
            <a:pPr marL="342900" indent="-342900">
              <a:spcAft>
                <a:spcPts val="1200"/>
              </a:spcAft>
              <a:buFont typeface="Arial" panose="020B0604020202020204" pitchFamily="34" charset="0"/>
              <a:buChar char="•"/>
            </a:pPr>
            <a:r>
              <a:rPr lang="en-US" sz="2000" dirty="0" smtClean="0"/>
              <a:t>The </a:t>
            </a:r>
            <a:r>
              <a:rPr lang="en-US" sz="2000" dirty="0"/>
              <a:t>partner that proposes the idea often – but not always – becomes the </a:t>
            </a:r>
            <a:r>
              <a:rPr lang="en-US" sz="2000" b="1" dirty="0"/>
              <a:t>facilitator</a:t>
            </a:r>
            <a:r>
              <a:rPr lang="en-US" sz="2000" dirty="0"/>
              <a:t> of the various ideas and inputs from partners. </a:t>
            </a:r>
            <a:endParaRPr lang="en-US" sz="2000" dirty="0" smtClean="0"/>
          </a:p>
          <a:p>
            <a:pPr marL="342900" indent="-342900">
              <a:spcAft>
                <a:spcPts val="1200"/>
              </a:spcAft>
              <a:buFont typeface="Arial" panose="020B0604020202020204" pitchFamily="34" charset="0"/>
              <a:buChar char="•"/>
            </a:pPr>
            <a:r>
              <a:rPr lang="en-US" sz="2000" dirty="0" smtClean="0"/>
              <a:t>The </a:t>
            </a:r>
            <a:r>
              <a:rPr lang="en-US" sz="2000" dirty="0"/>
              <a:t>facilitator’s role will be to </a:t>
            </a:r>
            <a:r>
              <a:rPr lang="en-US" sz="2000" b="1" dirty="0"/>
              <a:t>maintain this motivation </a:t>
            </a:r>
            <a:r>
              <a:rPr lang="en-US" sz="2000" dirty="0"/>
              <a:t>while making sure that it does not result in unrealistic expectations about the project</a:t>
            </a:r>
            <a:r>
              <a:rPr lang="en-US" sz="2000" dirty="0" smtClean="0"/>
              <a:t>.</a:t>
            </a:r>
          </a:p>
          <a:p>
            <a:pPr marL="342900" indent="-342900">
              <a:spcAft>
                <a:spcPts val="1200"/>
              </a:spcAft>
              <a:buFont typeface="Arial" panose="020B0604020202020204" pitchFamily="34" charset="0"/>
              <a:buChar char="•"/>
            </a:pPr>
            <a:r>
              <a:rPr lang="en-US" sz="2000" dirty="0" smtClean="0"/>
              <a:t> </a:t>
            </a:r>
            <a:r>
              <a:rPr lang="en-US" sz="2000" dirty="0"/>
              <a:t>This is particularly important during </a:t>
            </a:r>
            <a:r>
              <a:rPr lang="en-US" sz="2000" b="1" dirty="0"/>
              <a:t>discussions about the purpose and scope</a:t>
            </a:r>
            <a:r>
              <a:rPr lang="en-US" sz="2000" dirty="0"/>
              <a:t>, the foundation of any project, which should be focused and clear.</a:t>
            </a:r>
          </a:p>
        </p:txBody>
      </p:sp>
    </p:spTree>
    <p:extLst>
      <p:ext uri="{BB962C8B-B14F-4D97-AF65-F5344CB8AC3E}">
        <p14:creationId xmlns:p14="http://schemas.microsoft.com/office/powerpoint/2010/main" val="877786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2793"/>
            <a:ext cx="4083169"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Dikdörtgen 4">
            <a:extLst>
              <a:ext uri="{FF2B5EF4-FFF2-40B4-BE49-F238E27FC236}">
                <a16:creationId xmlns:a16="http://schemas.microsoft.com/office/drawing/2014/main" id="{BBEC4650-D879-4D12-A06A-4F55C2B0A7BC}"/>
              </a:ext>
            </a:extLst>
          </p:cNvPr>
          <p:cNvSpPr/>
          <p:nvPr/>
        </p:nvSpPr>
        <p:spPr>
          <a:xfrm>
            <a:off x="855213" y="806189"/>
            <a:ext cx="9726969" cy="1323439"/>
          </a:xfrm>
          <a:prstGeom prst="rect">
            <a:avLst/>
          </a:prstGeom>
        </p:spPr>
        <p:txBody>
          <a:bodyPr wrap="square">
            <a:spAutoFit/>
          </a:bodyPr>
          <a:lstStyle/>
          <a:p>
            <a:pPr algn="just"/>
            <a:endParaRPr lang="tr-TR" sz="2000" dirty="0"/>
          </a:p>
          <a:p>
            <a:pPr algn="just"/>
            <a:endParaRPr lang="tr-TR" sz="2000" dirty="0"/>
          </a:p>
          <a:p>
            <a:pPr algn="just"/>
            <a:endParaRPr lang="tr-TR" sz="2000" dirty="0"/>
          </a:p>
          <a:p>
            <a:pPr algn="just"/>
            <a:endParaRPr lang="en-US" sz="2000" dirty="0"/>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aphicFrame>
        <p:nvGraphicFramePr>
          <p:cNvPr id="6" name="Nesne 5">
            <a:extLst>
              <a:ext uri="{FF2B5EF4-FFF2-40B4-BE49-F238E27FC236}">
                <a16:creationId xmlns:a16="http://schemas.microsoft.com/office/drawing/2014/main" id="{92CAB9E6-B883-42BA-97B6-6DBE2BB0D905}"/>
              </a:ext>
            </a:extLst>
          </p:cNvPr>
          <p:cNvGraphicFramePr>
            <a:graphicFrameLocks noChangeAspect="1"/>
          </p:cNvGraphicFramePr>
          <p:nvPr>
            <p:extLst/>
          </p:nvPr>
        </p:nvGraphicFramePr>
        <p:xfrm>
          <a:off x="426499" y="1128409"/>
          <a:ext cx="11562560" cy="5370627"/>
        </p:xfrm>
        <a:graphic>
          <a:graphicData uri="http://schemas.openxmlformats.org/presentationml/2006/ole">
            <mc:AlternateContent xmlns:mc="http://schemas.openxmlformats.org/markup-compatibility/2006">
              <mc:Choice xmlns:v="urn:schemas-microsoft-com:vml" Requires="v">
                <p:oleObj spid="_x0000_s82946" name="Document" r:id="rId5" imgW="6435855" imgH="3616302" progId="Word.Document.12">
                  <p:embed/>
                </p:oleObj>
              </mc:Choice>
              <mc:Fallback>
                <p:oleObj name="Document" r:id="rId5" imgW="6435855" imgH="3616302" progId="Word.Document.12">
                  <p:embed/>
                  <p:pic>
                    <p:nvPicPr>
                      <p:cNvPr id="6" name="Nesne 5">
                        <a:extLst>
                          <a:ext uri="{FF2B5EF4-FFF2-40B4-BE49-F238E27FC236}">
                            <a16:creationId xmlns:a16="http://schemas.microsoft.com/office/drawing/2014/main" id="{92CAB9E6-B883-42BA-97B6-6DBE2BB0D905}"/>
                          </a:ext>
                        </a:extLst>
                      </p:cNvPr>
                      <p:cNvPicPr/>
                      <p:nvPr/>
                    </p:nvPicPr>
                    <p:blipFill>
                      <a:blip r:embed="rId6"/>
                      <a:stretch>
                        <a:fillRect/>
                      </a:stretch>
                    </p:blipFill>
                    <p:spPr>
                      <a:xfrm>
                        <a:off x="426499" y="1128409"/>
                        <a:ext cx="11562560" cy="5370627"/>
                      </a:xfrm>
                      <a:prstGeom prst="rect">
                        <a:avLst/>
                      </a:prstGeom>
                      <a:solidFill>
                        <a:schemeClr val="bg1">
                          <a:lumMod val="85000"/>
                        </a:schemeClr>
                      </a:solidFill>
                      <a:ln>
                        <a:solidFill>
                          <a:schemeClr val="accent2"/>
                        </a:solidFill>
                      </a:ln>
                    </p:spPr>
                  </p:pic>
                </p:oleObj>
              </mc:Fallback>
            </mc:AlternateContent>
          </a:graphicData>
        </a:graphic>
      </p:graphicFrame>
      <p:pic>
        <p:nvPicPr>
          <p:cNvPr id="7" name="Resim 6">
            <a:extLst>
              <a:ext uri="{FF2B5EF4-FFF2-40B4-BE49-F238E27FC236}">
                <a16:creationId xmlns:a16="http://schemas.microsoft.com/office/drawing/2014/main" id="{74FE0D47-0C54-45C3-91B3-FBF8F70F0982}"/>
              </a:ext>
            </a:extLst>
          </p:cNvPr>
          <p:cNvPicPr>
            <a:picLocks noChangeAspect="1"/>
          </p:cNvPicPr>
          <p:nvPr/>
        </p:nvPicPr>
        <p:blipFill>
          <a:blip r:embed="rId7"/>
          <a:stretch>
            <a:fillRect/>
          </a:stretch>
        </p:blipFill>
        <p:spPr>
          <a:xfrm>
            <a:off x="426499" y="603104"/>
            <a:ext cx="11548695" cy="484184"/>
          </a:xfrm>
          <a:prstGeom prst="rect">
            <a:avLst/>
          </a:prstGeom>
          <a:ln>
            <a:solidFill>
              <a:schemeClr val="accent2"/>
            </a:solidFill>
          </a:ln>
        </p:spPr>
      </p:pic>
    </p:spTree>
    <p:extLst>
      <p:ext uri="{BB962C8B-B14F-4D97-AF65-F5344CB8AC3E}">
        <p14:creationId xmlns:p14="http://schemas.microsoft.com/office/powerpoint/2010/main" val="191125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57764"/>
            <a:ext cx="4083169" cy="584775"/>
          </a:xfrm>
          <a:prstGeom prst="rect">
            <a:avLst/>
          </a:prstGeom>
        </p:spPr>
        <p:txBody>
          <a:bodyPr wrap="non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7DE0C7EB-3E6E-466A-B23E-40A5FA23B31D}"/>
              </a:ext>
            </a:extLst>
          </p:cNvPr>
          <p:cNvSpPr/>
          <p:nvPr/>
        </p:nvSpPr>
        <p:spPr>
          <a:xfrm>
            <a:off x="568264" y="1308925"/>
            <a:ext cx="11370891" cy="3600986"/>
          </a:xfrm>
          <a:prstGeom prst="rect">
            <a:avLst/>
          </a:prstGeom>
        </p:spPr>
        <p:txBody>
          <a:bodyPr wrap="square">
            <a:spAutoFit/>
          </a:bodyPr>
          <a:lstStyle/>
          <a:p>
            <a:r>
              <a:rPr lang="en-US" sz="2200" dirty="0" smtClean="0"/>
              <a:t>Key </a:t>
            </a:r>
            <a:r>
              <a:rPr lang="en-US" sz="2200" dirty="0"/>
              <a:t>criteria for partners are</a:t>
            </a:r>
            <a:r>
              <a:rPr lang="en-US" sz="2200" dirty="0" smtClean="0"/>
              <a:t>:</a:t>
            </a:r>
          </a:p>
          <a:p>
            <a:endParaRPr lang="en-US" sz="2200" dirty="0"/>
          </a:p>
          <a:p>
            <a:pPr marL="342900" indent="-342900">
              <a:spcAft>
                <a:spcPts val="1200"/>
              </a:spcAft>
              <a:buFont typeface="Arial" panose="020B0604020202020204" pitchFamily="34" charset="0"/>
              <a:buChar char="•"/>
            </a:pPr>
            <a:r>
              <a:rPr lang="en-US" sz="2200" dirty="0"/>
              <a:t>Shared needs with other partners and complementary expertise (to support exchange of experience</a:t>
            </a:r>
            <a:r>
              <a:rPr lang="en-US" sz="2200" dirty="0" smtClean="0"/>
              <a:t>)</a:t>
            </a:r>
            <a:endParaRPr lang="en-US" sz="2200" dirty="0"/>
          </a:p>
          <a:p>
            <a:pPr marL="342900" indent="-342900">
              <a:spcAft>
                <a:spcPts val="1200"/>
              </a:spcAft>
              <a:buFont typeface="Arial" panose="020B0604020202020204" pitchFamily="34" charset="0"/>
              <a:buChar char="•"/>
            </a:pPr>
            <a:r>
              <a:rPr lang="en-US" sz="2200" dirty="0"/>
              <a:t>Knowledge of the relevant issues, in order to contribute to the content of the </a:t>
            </a:r>
            <a:r>
              <a:rPr lang="en-US" sz="2200" dirty="0" smtClean="0"/>
              <a:t>project</a:t>
            </a:r>
            <a:endParaRPr lang="en-US" sz="2200" dirty="0"/>
          </a:p>
          <a:p>
            <a:pPr marL="342900" indent="-342900">
              <a:spcAft>
                <a:spcPts val="1200"/>
              </a:spcAft>
              <a:buFont typeface="Arial" panose="020B0604020202020204" pitchFamily="34" charset="0"/>
              <a:buChar char="•"/>
            </a:pPr>
            <a:r>
              <a:rPr lang="en-US" sz="2200" dirty="0"/>
              <a:t>Commitment, enthusiasm and trust towards other partners (willingness to take part actively already</a:t>
            </a:r>
            <a:r>
              <a:rPr lang="tr-TR" sz="2200" dirty="0"/>
              <a:t> </a:t>
            </a:r>
            <a:r>
              <a:rPr lang="en-US" sz="2200" dirty="0"/>
              <a:t>during project development</a:t>
            </a:r>
            <a:r>
              <a:rPr lang="en-US" sz="2200" dirty="0" smtClean="0"/>
              <a:t>)</a:t>
            </a:r>
            <a:endParaRPr lang="en-US" sz="2200" dirty="0"/>
          </a:p>
          <a:p>
            <a:pPr marL="342900" indent="-342900">
              <a:spcAft>
                <a:spcPts val="1200"/>
              </a:spcAft>
              <a:buFont typeface="Arial" panose="020B0604020202020204" pitchFamily="34" charset="0"/>
              <a:buChar char="•"/>
            </a:pPr>
            <a:r>
              <a:rPr lang="en-US" sz="2200" dirty="0"/>
              <a:t>Financial resources (in order to participate in project preparation, pre-finance project activities ahead</a:t>
            </a:r>
            <a:r>
              <a:rPr lang="tr-TR" sz="2200" dirty="0"/>
              <a:t> </a:t>
            </a:r>
            <a:r>
              <a:rPr lang="en-US" sz="2200" dirty="0"/>
              <a:t>of each claim and secure their own contribution)</a:t>
            </a:r>
          </a:p>
        </p:txBody>
      </p:sp>
    </p:spTree>
    <p:extLst>
      <p:ext uri="{BB962C8B-B14F-4D97-AF65-F5344CB8AC3E}">
        <p14:creationId xmlns:p14="http://schemas.microsoft.com/office/powerpoint/2010/main" val="1894347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1517582" y="236458"/>
            <a:ext cx="9336223" cy="703262"/>
          </a:xfrm>
        </p:spPr>
        <p:txBody>
          <a:bodyPr>
            <a:normAutofit fontScale="90000"/>
          </a:bodyPr>
          <a:lstStyle/>
          <a:p>
            <a:r>
              <a:rPr lang="en-GB" sz="4000" dirty="0" smtClean="0"/>
              <a:t>Brainstorming: from </a:t>
            </a:r>
            <a:r>
              <a:rPr lang="en-GB" sz="4000" dirty="0"/>
              <a:t>idea to project proposal</a:t>
            </a:r>
            <a:endParaRPr lang="sr-Latn-CS" sz="4000" dirty="0"/>
          </a:p>
        </p:txBody>
      </p:sp>
      <p:pic>
        <p:nvPicPr>
          <p:cNvPr id="2365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02" y="1215449"/>
            <a:ext cx="11136397" cy="485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32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68264" y="257764"/>
            <a:ext cx="3977371" cy="584775"/>
          </a:xfrm>
          <a:prstGeom prst="rect">
            <a:avLst/>
          </a:prstGeom>
        </p:spPr>
        <p:txBody>
          <a:bodyPr wrap="none">
            <a:spAutoFit/>
          </a:bodyPr>
          <a:lstStyle/>
          <a:p>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Identification</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1" y="468752"/>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7DE0C7EB-3E6E-466A-B23E-40A5FA23B31D}"/>
              </a:ext>
            </a:extLst>
          </p:cNvPr>
          <p:cNvSpPr/>
          <p:nvPr/>
        </p:nvSpPr>
        <p:spPr>
          <a:xfrm>
            <a:off x="477981" y="1007084"/>
            <a:ext cx="11319005" cy="5216813"/>
          </a:xfrm>
          <a:prstGeom prst="rect">
            <a:avLst/>
          </a:prstGeom>
        </p:spPr>
        <p:txBody>
          <a:bodyPr wrap="square">
            <a:spAutoFit/>
          </a:bodyPr>
          <a:lstStyle/>
          <a:p>
            <a:pPr algn="just"/>
            <a:r>
              <a:rPr lang="en-US" sz="2200" b="1" dirty="0"/>
              <a:t>Existing </a:t>
            </a:r>
            <a:r>
              <a:rPr lang="en-US" sz="2200" b="1" dirty="0" smtClean="0"/>
              <a:t>contacts</a:t>
            </a:r>
            <a:r>
              <a:rPr lang="en-GB" sz="2200" b="1" dirty="0"/>
              <a:t>:</a:t>
            </a:r>
            <a:r>
              <a:rPr lang="tr-TR" sz="2200" b="1" dirty="0" smtClean="0"/>
              <a:t> </a:t>
            </a:r>
            <a:endParaRPr lang="en-US" sz="2200" b="1" dirty="0" smtClean="0"/>
          </a:p>
          <a:p>
            <a:pPr marL="342900" indent="-342900" algn="just">
              <a:spcAft>
                <a:spcPts val="600"/>
              </a:spcAft>
              <a:buFont typeface="Arial" panose="020B0604020202020204" pitchFamily="34" charset="0"/>
              <a:buChar char="•"/>
            </a:pPr>
            <a:r>
              <a:rPr lang="en-US" sz="2200" u="sng" dirty="0" smtClean="0"/>
              <a:t>Existing </a:t>
            </a:r>
            <a:r>
              <a:rPr lang="en-US" sz="2200" u="sng" dirty="0"/>
              <a:t>contacts </a:t>
            </a:r>
            <a:r>
              <a:rPr lang="en-US" sz="2200" dirty="0"/>
              <a:t>often form the core of the partnership. </a:t>
            </a:r>
            <a:endParaRPr lang="en-US" sz="2200" dirty="0" smtClean="0"/>
          </a:p>
          <a:p>
            <a:pPr marL="342900" indent="-342900" algn="just">
              <a:spcAft>
                <a:spcPts val="600"/>
              </a:spcAft>
              <a:buFont typeface="Arial" panose="020B0604020202020204" pitchFamily="34" charset="0"/>
              <a:buChar char="•"/>
            </a:pPr>
            <a:r>
              <a:rPr lang="en-US" sz="2200" u="sng" dirty="0" smtClean="0"/>
              <a:t>The </a:t>
            </a:r>
            <a:r>
              <a:rPr lang="en-US" sz="2200" u="sng" dirty="0"/>
              <a:t>familiar partners </a:t>
            </a:r>
            <a:r>
              <a:rPr lang="en-US" sz="2200" dirty="0"/>
              <a:t>can often </a:t>
            </a:r>
            <a:r>
              <a:rPr lang="en-US" sz="2200" u="sng" dirty="0"/>
              <a:t>identify new</a:t>
            </a:r>
            <a:r>
              <a:rPr lang="tr-TR" sz="2200" u="sng" dirty="0"/>
              <a:t> </a:t>
            </a:r>
            <a:r>
              <a:rPr lang="en-US" sz="2200" u="sng" dirty="0"/>
              <a:t>partners </a:t>
            </a:r>
            <a:r>
              <a:rPr lang="en-US" sz="2200" dirty="0"/>
              <a:t>through organisations where they have contacts. </a:t>
            </a:r>
            <a:endParaRPr lang="en-US" sz="2200" dirty="0" smtClean="0"/>
          </a:p>
          <a:p>
            <a:pPr marL="342900" indent="-342900" algn="just">
              <a:spcAft>
                <a:spcPts val="600"/>
              </a:spcAft>
              <a:buFont typeface="Arial" panose="020B0604020202020204" pitchFamily="34" charset="0"/>
              <a:buChar char="•"/>
            </a:pPr>
            <a:r>
              <a:rPr lang="en-US" sz="2200" u="sng" dirty="0" smtClean="0"/>
              <a:t>Strong </a:t>
            </a:r>
            <a:r>
              <a:rPr lang="en-US" sz="2200" u="sng" dirty="0"/>
              <a:t>contacts </a:t>
            </a:r>
            <a:r>
              <a:rPr lang="en-US" sz="2200" dirty="0"/>
              <a:t>like this can facilitate</a:t>
            </a:r>
            <a:r>
              <a:rPr lang="tr-TR" sz="2200" dirty="0"/>
              <a:t> </a:t>
            </a:r>
            <a:r>
              <a:rPr lang="en-US" sz="2200" dirty="0"/>
              <a:t>preparation of the Project</a:t>
            </a:r>
            <a:r>
              <a:rPr lang="tr-TR" sz="2200" dirty="0"/>
              <a:t> </a:t>
            </a:r>
            <a:r>
              <a:rPr lang="en-US" sz="2200" dirty="0"/>
              <a:t>proposal, as there is a pre-existing understanding of working methods and</a:t>
            </a:r>
            <a:r>
              <a:rPr lang="tr-TR" sz="2200" dirty="0"/>
              <a:t> </a:t>
            </a:r>
            <a:r>
              <a:rPr lang="en-US" sz="2200" dirty="0"/>
              <a:t>goals, and less need for trust-building.</a:t>
            </a:r>
            <a:endParaRPr lang="tr-TR" sz="2200" dirty="0"/>
          </a:p>
          <a:p>
            <a:pPr marL="342900" indent="-342900" algn="just">
              <a:buFont typeface="Arial" panose="020B0604020202020204" pitchFamily="34" charset="0"/>
              <a:buChar char="•"/>
            </a:pPr>
            <a:endParaRPr lang="tr-TR" sz="2200" dirty="0"/>
          </a:p>
          <a:p>
            <a:pPr algn="just"/>
            <a:r>
              <a:rPr lang="en-US" sz="2200" b="1" dirty="0"/>
              <a:t>New </a:t>
            </a:r>
            <a:r>
              <a:rPr lang="en-US" sz="2200" b="1" dirty="0" smtClean="0"/>
              <a:t>partners</a:t>
            </a:r>
            <a:r>
              <a:rPr lang="en-GB" sz="2200" b="1" dirty="0"/>
              <a:t>:</a:t>
            </a:r>
            <a:r>
              <a:rPr lang="tr-TR" sz="2200" b="1" dirty="0" smtClean="0"/>
              <a:t> </a:t>
            </a:r>
            <a:endParaRPr lang="en-US" sz="2200" b="1" dirty="0" smtClean="0"/>
          </a:p>
          <a:p>
            <a:pPr marL="342900" indent="-342900" algn="just">
              <a:spcAft>
                <a:spcPts val="600"/>
              </a:spcAft>
              <a:buFont typeface="Arial" panose="020B0604020202020204" pitchFamily="34" charset="0"/>
              <a:buChar char="•"/>
            </a:pPr>
            <a:r>
              <a:rPr lang="en-US" sz="2200" u="sng" dirty="0" smtClean="0"/>
              <a:t>Completely </a:t>
            </a:r>
            <a:r>
              <a:rPr lang="en-US" sz="2200" u="sng" dirty="0"/>
              <a:t>new partnerships </a:t>
            </a:r>
            <a:r>
              <a:rPr lang="en-US" sz="2200" dirty="0"/>
              <a:t>can develop and successfully deliver </a:t>
            </a:r>
            <a:r>
              <a:rPr lang="tr-TR" sz="2200" dirty="0" err="1"/>
              <a:t>the</a:t>
            </a:r>
            <a:r>
              <a:rPr lang="en-US" sz="2200" dirty="0"/>
              <a:t> project. </a:t>
            </a:r>
            <a:endParaRPr lang="en-US" sz="2200" dirty="0" smtClean="0"/>
          </a:p>
          <a:p>
            <a:pPr marL="342900" indent="-342900" algn="just">
              <a:spcAft>
                <a:spcPts val="600"/>
              </a:spcAft>
              <a:buFont typeface="Arial" panose="020B0604020202020204" pitchFamily="34" charset="0"/>
              <a:buChar char="•"/>
            </a:pPr>
            <a:r>
              <a:rPr lang="en-US" sz="2200" dirty="0" smtClean="0"/>
              <a:t>Most </a:t>
            </a:r>
            <a:r>
              <a:rPr lang="en-US" sz="2200" dirty="0"/>
              <a:t>programmes run</a:t>
            </a:r>
            <a:r>
              <a:rPr lang="tr-TR" sz="2200" dirty="0"/>
              <a:t> </a:t>
            </a:r>
            <a:r>
              <a:rPr lang="en-US" sz="2200" u="sng" dirty="0"/>
              <a:t>partner search events, </a:t>
            </a:r>
            <a:r>
              <a:rPr lang="tr-TR" sz="2200" u="sng" dirty="0"/>
              <a:t>programme </a:t>
            </a:r>
            <a:r>
              <a:rPr lang="tr-TR" sz="2200" u="sng" dirty="0" err="1"/>
              <a:t>websites</a:t>
            </a:r>
            <a:r>
              <a:rPr lang="tr-TR" sz="2200" u="sng" dirty="0"/>
              <a:t> , </a:t>
            </a:r>
            <a:r>
              <a:rPr lang="tr-TR" sz="2200" u="sng" dirty="0" err="1"/>
              <a:t>dedicated</a:t>
            </a:r>
            <a:r>
              <a:rPr lang="tr-TR" sz="2200" u="sng" dirty="0"/>
              <a:t> </a:t>
            </a:r>
            <a:r>
              <a:rPr lang="en-US" sz="2200" u="sng" dirty="0"/>
              <a:t>websites and programme support services </a:t>
            </a:r>
            <a:r>
              <a:rPr lang="en-US" sz="2200" dirty="0"/>
              <a:t>to assist this process. </a:t>
            </a:r>
            <a:endParaRPr lang="en-US" sz="2200" dirty="0" smtClean="0"/>
          </a:p>
          <a:p>
            <a:pPr marL="342900" indent="-342900" algn="just">
              <a:spcAft>
                <a:spcPts val="600"/>
              </a:spcAft>
              <a:buFont typeface="Arial" panose="020B0604020202020204" pitchFamily="34" charset="0"/>
              <a:buChar char="•"/>
            </a:pPr>
            <a:r>
              <a:rPr lang="en-US" sz="2200" u="sng" dirty="0" smtClean="0"/>
              <a:t>Building </a:t>
            </a:r>
            <a:r>
              <a:rPr lang="en-US" sz="2200" u="sng" dirty="0"/>
              <a:t>a</a:t>
            </a:r>
            <a:r>
              <a:rPr lang="tr-TR" sz="2200" u="sng" dirty="0"/>
              <a:t> </a:t>
            </a:r>
            <a:r>
              <a:rPr lang="en-US" sz="2200" u="sng" dirty="0"/>
              <a:t>partnership from the start </a:t>
            </a:r>
            <a:r>
              <a:rPr lang="en-US" sz="2200" dirty="0"/>
              <a:t>does, however, require more time and preparatory work (including regular</a:t>
            </a:r>
            <a:r>
              <a:rPr lang="tr-TR" sz="2200" dirty="0"/>
              <a:t> </a:t>
            </a:r>
            <a:r>
              <a:rPr lang="en-US" sz="2200" dirty="0"/>
              <a:t>partnership meetings), and it becomes even more important to be clear and open about the objectives</a:t>
            </a:r>
            <a:r>
              <a:rPr lang="tr-TR" sz="2200" dirty="0"/>
              <a:t> </a:t>
            </a:r>
            <a:r>
              <a:rPr lang="en-US" sz="2200" dirty="0"/>
              <a:t>and activities of the project.</a:t>
            </a:r>
          </a:p>
        </p:txBody>
      </p:sp>
    </p:spTree>
    <p:extLst>
      <p:ext uri="{BB962C8B-B14F-4D97-AF65-F5344CB8AC3E}">
        <p14:creationId xmlns:p14="http://schemas.microsoft.com/office/powerpoint/2010/main" val="793654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Rettangolo 12">
            <a:extLst>
              <a:ext uri="{FF2B5EF4-FFF2-40B4-BE49-F238E27FC236}">
                <a16:creationId xmlns:a16="http://schemas.microsoft.com/office/drawing/2014/main" id="{C70E98EF-3C87-4FBA-89A9-71B95FCB67DE}"/>
              </a:ext>
            </a:extLst>
          </p:cNvPr>
          <p:cNvSpPr/>
          <p:nvPr/>
        </p:nvSpPr>
        <p:spPr>
          <a:xfrm>
            <a:off x="4374187" y="1060289"/>
            <a:ext cx="3312368" cy="1047370"/>
          </a:xfrm>
          <a:prstGeom prst="rect">
            <a:avLst/>
          </a:prstGeom>
          <a:solidFill>
            <a:schemeClr val="accent6">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fr-BE" sz="2000" b="1" dirty="0">
              <a:solidFill>
                <a:schemeClr val="tx1"/>
              </a:solidFill>
              <a:latin typeface="Century Gothic" pitchFamily="34" charset="0"/>
            </a:endParaRPr>
          </a:p>
          <a:p>
            <a:pPr algn="ctr"/>
            <a:r>
              <a:rPr lang="fr-BE" b="1" dirty="0">
                <a:solidFill>
                  <a:srgbClr val="751D70"/>
                </a:solidFill>
                <a:latin typeface="Century Gothic" pitchFamily="34" charset="0"/>
              </a:rPr>
              <a:t>MANAGING AUTHORITY OF THE PROGRAMME</a:t>
            </a:r>
          </a:p>
          <a:p>
            <a:pPr algn="just"/>
            <a:endParaRPr lang="fr-BE" sz="2000" b="1" dirty="0">
              <a:solidFill>
                <a:schemeClr val="tx1"/>
              </a:solidFill>
              <a:latin typeface="Century Gothic" pitchFamily="34" charset="0"/>
            </a:endParaRPr>
          </a:p>
          <a:p>
            <a:pPr algn="just"/>
            <a:endParaRPr lang="fr-BE" sz="2000" b="1" dirty="0">
              <a:solidFill>
                <a:schemeClr val="tx1"/>
              </a:solidFill>
              <a:latin typeface="Century Gothic" pitchFamily="34" charset="0"/>
            </a:endParaRPr>
          </a:p>
        </p:txBody>
      </p:sp>
      <p:sp>
        <p:nvSpPr>
          <p:cNvPr id="6" name="Ovale 15">
            <a:extLst>
              <a:ext uri="{FF2B5EF4-FFF2-40B4-BE49-F238E27FC236}">
                <a16:creationId xmlns:a16="http://schemas.microsoft.com/office/drawing/2014/main" id="{E013AE29-D7CB-41FA-BBB9-F4E2E4506D4C}"/>
              </a:ext>
            </a:extLst>
          </p:cNvPr>
          <p:cNvSpPr/>
          <p:nvPr/>
        </p:nvSpPr>
        <p:spPr>
          <a:xfrm>
            <a:off x="4555785" y="2182377"/>
            <a:ext cx="3096344" cy="690432"/>
          </a:xfrm>
          <a:prstGeom prst="ellipse">
            <a:avLst/>
          </a:prstGeom>
          <a:solidFill>
            <a:schemeClr val="bg1">
              <a:lumMod val="8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BE" b="1" dirty="0">
                <a:solidFill>
                  <a:srgbClr val="07146F"/>
                </a:solidFill>
                <a:latin typeface="Century Gothic" pitchFamily="34" charset="0"/>
              </a:rPr>
              <a:t>Grant Contract</a:t>
            </a:r>
            <a:endParaRPr lang="it-IT" b="1" dirty="0">
              <a:solidFill>
                <a:schemeClr val="tx1"/>
              </a:solidFill>
              <a:latin typeface="Century Gothic" pitchFamily="34" charset="0"/>
            </a:endParaRPr>
          </a:p>
        </p:txBody>
      </p:sp>
      <p:sp>
        <p:nvSpPr>
          <p:cNvPr id="7" name="Rettangolo 12">
            <a:extLst>
              <a:ext uri="{FF2B5EF4-FFF2-40B4-BE49-F238E27FC236}">
                <a16:creationId xmlns:a16="http://schemas.microsoft.com/office/drawing/2014/main" id="{7BC5E5A5-5BCD-4D78-B063-C265CDEFDCE0}"/>
              </a:ext>
            </a:extLst>
          </p:cNvPr>
          <p:cNvSpPr/>
          <p:nvPr/>
        </p:nvSpPr>
        <p:spPr>
          <a:xfrm>
            <a:off x="4447773" y="2907204"/>
            <a:ext cx="3312368" cy="1047370"/>
          </a:xfrm>
          <a:prstGeom prst="rect">
            <a:avLst/>
          </a:prstGeom>
          <a:solidFill>
            <a:schemeClr val="accent6">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fr-BE" sz="2000" b="1" dirty="0">
              <a:solidFill>
                <a:schemeClr val="tx1"/>
              </a:solidFill>
              <a:latin typeface="Century Gothic" pitchFamily="34" charset="0"/>
            </a:endParaRPr>
          </a:p>
          <a:p>
            <a:pPr algn="ctr"/>
            <a:r>
              <a:rPr lang="fr-BE" b="1" dirty="0">
                <a:solidFill>
                  <a:srgbClr val="751D70"/>
                </a:solidFill>
                <a:latin typeface="Century Gothic" pitchFamily="34" charset="0"/>
              </a:rPr>
              <a:t>LEAD PARTNER</a:t>
            </a:r>
          </a:p>
          <a:p>
            <a:pPr algn="just"/>
            <a:endParaRPr lang="fr-BE" sz="2000" b="1" dirty="0">
              <a:solidFill>
                <a:schemeClr val="tx1"/>
              </a:solidFill>
              <a:latin typeface="Century Gothic" pitchFamily="34" charset="0"/>
            </a:endParaRPr>
          </a:p>
          <a:p>
            <a:pPr algn="just"/>
            <a:endParaRPr lang="fr-BE" sz="2000" b="1" dirty="0">
              <a:solidFill>
                <a:schemeClr val="tx1"/>
              </a:solidFill>
              <a:latin typeface="Century Gothic" pitchFamily="34" charset="0"/>
            </a:endParaRPr>
          </a:p>
        </p:txBody>
      </p:sp>
      <p:sp>
        <p:nvSpPr>
          <p:cNvPr id="8" name="Rettangolo 12">
            <a:extLst>
              <a:ext uri="{FF2B5EF4-FFF2-40B4-BE49-F238E27FC236}">
                <a16:creationId xmlns:a16="http://schemas.microsoft.com/office/drawing/2014/main" id="{59BDDD64-B42D-4EC0-B538-E3FC81C5F1A0}"/>
              </a:ext>
            </a:extLst>
          </p:cNvPr>
          <p:cNvSpPr/>
          <p:nvPr/>
        </p:nvSpPr>
        <p:spPr>
          <a:xfrm>
            <a:off x="6376673" y="4704094"/>
            <a:ext cx="3312368" cy="1047370"/>
          </a:xfrm>
          <a:prstGeom prst="rect">
            <a:avLst/>
          </a:prstGeom>
          <a:solidFill>
            <a:schemeClr val="accent6">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fr-BE" sz="2000" b="1" dirty="0">
              <a:solidFill>
                <a:schemeClr val="tx1"/>
              </a:solidFill>
              <a:latin typeface="Century Gothic" pitchFamily="34" charset="0"/>
            </a:endParaRPr>
          </a:p>
          <a:p>
            <a:pPr algn="ctr"/>
            <a:r>
              <a:rPr lang="fr-BE" b="1" dirty="0">
                <a:solidFill>
                  <a:srgbClr val="751D70"/>
                </a:solidFill>
                <a:latin typeface="Century Gothic" pitchFamily="34" charset="0"/>
              </a:rPr>
              <a:t>PARTNER</a:t>
            </a:r>
          </a:p>
          <a:p>
            <a:pPr algn="just"/>
            <a:endParaRPr lang="fr-BE" sz="2000" b="1" dirty="0">
              <a:solidFill>
                <a:schemeClr val="tx1"/>
              </a:solidFill>
              <a:latin typeface="Century Gothic" pitchFamily="34" charset="0"/>
            </a:endParaRPr>
          </a:p>
          <a:p>
            <a:pPr algn="just"/>
            <a:endParaRPr lang="fr-BE" sz="2000" b="1" dirty="0">
              <a:solidFill>
                <a:schemeClr val="tx1"/>
              </a:solidFill>
              <a:latin typeface="Century Gothic" pitchFamily="34" charset="0"/>
            </a:endParaRPr>
          </a:p>
        </p:txBody>
      </p:sp>
      <p:sp>
        <p:nvSpPr>
          <p:cNvPr id="9" name="Rettangolo 12">
            <a:extLst>
              <a:ext uri="{FF2B5EF4-FFF2-40B4-BE49-F238E27FC236}">
                <a16:creationId xmlns:a16="http://schemas.microsoft.com/office/drawing/2014/main" id="{BAA587FE-3566-44B5-8E42-3D4AF67C596B}"/>
              </a:ext>
            </a:extLst>
          </p:cNvPr>
          <p:cNvSpPr/>
          <p:nvPr/>
        </p:nvSpPr>
        <p:spPr>
          <a:xfrm>
            <a:off x="2280307" y="4704094"/>
            <a:ext cx="3312368" cy="1047370"/>
          </a:xfrm>
          <a:prstGeom prst="rect">
            <a:avLst/>
          </a:prstGeom>
          <a:solidFill>
            <a:schemeClr val="accent6">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fr-BE" sz="2000" b="1" dirty="0">
              <a:solidFill>
                <a:schemeClr val="tx1"/>
              </a:solidFill>
              <a:latin typeface="Century Gothic" pitchFamily="34" charset="0"/>
            </a:endParaRPr>
          </a:p>
          <a:p>
            <a:pPr algn="ctr"/>
            <a:r>
              <a:rPr lang="fr-BE" b="1" dirty="0">
                <a:solidFill>
                  <a:srgbClr val="751D70"/>
                </a:solidFill>
                <a:latin typeface="Century Gothic" pitchFamily="34" charset="0"/>
              </a:rPr>
              <a:t>PARTNER</a:t>
            </a:r>
          </a:p>
          <a:p>
            <a:pPr algn="just"/>
            <a:endParaRPr lang="fr-BE" sz="2000" b="1" dirty="0">
              <a:solidFill>
                <a:schemeClr val="tx1"/>
              </a:solidFill>
              <a:latin typeface="Century Gothic" pitchFamily="34" charset="0"/>
            </a:endParaRPr>
          </a:p>
          <a:p>
            <a:pPr algn="just"/>
            <a:endParaRPr lang="fr-BE" sz="2000" b="1" dirty="0">
              <a:solidFill>
                <a:schemeClr val="tx1"/>
              </a:solidFill>
              <a:latin typeface="Century Gothic" pitchFamily="34" charset="0"/>
            </a:endParaRPr>
          </a:p>
        </p:txBody>
      </p:sp>
      <p:sp>
        <p:nvSpPr>
          <p:cNvPr id="10" name="Ovale 15">
            <a:extLst>
              <a:ext uri="{FF2B5EF4-FFF2-40B4-BE49-F238E27FC236}">
                <a16:creationId xmlns:a16="http://schemas.microsoft.com/office/drawing/2014/main" id="{BD18D3ED-9D76-4CCD-A725-287795DA5D5C}"/>
              </a:ext>
            </a:extLst>
          </p:cNvPr>
          <p:cNvSpPr/>
          <p:nvPr/>
        </p:nvSpPr>
        <p:spPr>
          <a:xfrm>
            <a:off x="3939774" y="3994897"/>
            <a:ext cx="4181194" cy="709197"/>
          </a:xfrm>
          <a:prstGeom prst="ellipse">
            <a:avLst/>
          </a:prstGeom>
          <a:solidFill>
            <a:schemeClr val="bg1">
              <a:lumMod val="8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BE" b="1" dirty="0">
                <a:solidFill>
                  <a:srgbClr val="07146F"/>
                </a:solidFill>
                <a:latin typeface="Century Gothic" pitchFamily="34" charset="0"/>
              </a:rPr>
              <a:t>Partnership Agreement</a:t>
            </a:r>
            <a:endParaRPr lang="it-IT" b="1" dirty="0">
              <a:solidFill>
                <a:schemeClr val="tx1"/>
              </a:solidFill>
              <a:latin typeface="Century Gothic" pitchFamily="34" charset="0"/>
            </a:endParaRPr>
          </a:p>
        </p:txBody>
      </p:sp>
      <p:sp>
        <p:nvSpPr>
          <p:cNvPr id="11" name="TextBox 10"/>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04061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78" t="22396" r="38799" b="20182"/>
          <a:stretch/>
        </p:blipFill>
        <p:spPr bwMode="auto">
          <a:xfrm>
            <a:off x="369778" y="154546"/>
            <a:ext cx="10748898" cy="66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2487" y="289235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392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D925BC96-96B1-4BC9-8DE2-49304BF080BD}"/>
              </a:ext>
            </a:extLst>
          </p:cNvPr>
          <p:cNvSpPr/>
          <p:nvPr/>
        </p:nvSpPr>
        <p:spPr>
          <a:xfrm>
            <a:off x="207818" y="289679"/>
            <a:ext cx="11708974" cy="5863144"/>
          </a:xfrm>
          <a:prstGeom prst="rect">
            <a:avLst/>
          </a:prstGeom>
        </p:spPr>
        <p:txBody>
          <a:bodyPr wrap="square">
            <a:spAutoFit/>
          </a:bodyPr>
          <a:lstStyle/>
          <a:p>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Terminology applicable in the application stage </a:t>
            </a:r>
            <a:endPar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just"/>
            <a:endParaRPr lang="tr-TR" sz="2200" b="1" dirty="0"/>
          </a:p>
          <a:p>
            <a:pPr algn="just">
              <a:spcAft>
                <a:spcPts val="600"/>
              </a:spcAft>
            </a:pPr>
            <a:r>
              <a:rPr lang="en-US" sz="2200" b="1" dirty="0"/>
              <a:t>Applicant: </a:t>
            </a:r>
            <a:endParaRPr lang="en-US" sz="2200" b="1" dirty="0" smtClean="0"/>
          </a:p>
          <a:p>
            <a:pPr marL="342900" indent="-342900" algn="just">
              <a:spcAft>
                <a:spcPts val="600"/>
              </a:spcAft>
              <a:buFont typeface="Arial" panose="020B0604020202020204" pitchFamily="34" charset="0"/>
              <a:buChar char="•"/>
            </a:pPr>
            <a:r>
              <a:rPr lang="en-US" sz="2200" dirty="0" smtClean="0"/>
              <a:t>The </a:t>
            </a:r>
            <a:r>
              <a:rPr lang="en-US" sz="2200" dirty="0"/>
              <a:t>organization which submits the proposal. </a:t>
            </a:r>
            <a:endParaRPr lang="en-US" sz="2200" dirty="0" smtClean="0"/>
          </a:p>
          <a:p>
            <a:pPr marL="342900" indent="-342900" algn="just">
              <a:spcAft>
                <a:spcPts val="600"/>
              </a:spcAft>
              <a:buFont typeface="Arial" panose="020B0604020202020204" pitchFamily="34" charset="0"/>
              <a:buChar char="•"/>
            </a:pPr>
            <a:r>
              <a:rPr lang="en-US" sz="2200" dirty="0" smtClean="0"/>
              <a:t>Depending </a:t>
            </a:r>
            <a:r>
              <a:rPr lang="en-US" sz="2200" dirty="0"/>
              <a:t>on the requirements of each call, the Applicant may submit an application on its own, or in partnership with Partners and/or Associate Partners. </a:t>
            </a:r>
            <a:endParaRPr lang="tr-TR" sz="2200" dirty="0"/>
          </a:p>
          <a:p>
            <a:pPr algn="just"/>
            <a:endParaRPr lang="tr-TR" sz="2200" dirty="0"/>
          </a:p>
          <a:p>
            <a:pPr algn="just">
              <a:spcAft>
                <a:spcPts val="600"/>
              </a:spcAft>
            </a:pPr>
            <a:r>
              <a:rPr lang="en-US" sz="2200" b="1" dirty="0"/>
              <a:t>Partner: </a:t>
            </a:r>
            <a:endParaRPr lang="en-US" sz="2200" b="1" dirty="0" smtClean="0"/>
          </a:p>
          <a:p>
            <a:pPr marL="342900" indent="-342900" algn="just">
              <a:spcAft>
                <a:spcPts val="600"/>
              </a:spcAft>
              <a:buFont typeface="Arial" panose="020B0604020202020204" pitchFamily="34" charset="0"/>
              <a:buChar char="•"/>
            </a:pPr>
            <a:r>
              <a:rPr lang="en-US" sz="2200" dirty="0" smtClean="0"/>
              <a:t>The </a:t>
            </a:r>
            <a:r>
              <a:rPr lang="en-US" sz="2200" dirty="0"/>
              <a:t>organization which, in cooperation with the Applicant, participates in designing the project activities and participates in the partnership which submits the application. </a:t>
            </a:r>
            <a:endParaRPr lang="en-US" sz="2200" dirty="0" smtClean="0"/>
          </a:p>
          <a:p>
            <a:pPr marL="342900" indent="-342900" algn="just">
              <a:spcAft>
                <a:spcPts val="600"/>
              </a:spcAft>
              <a:buFont typeface="Arial" panose="020B0604020202020204" pitchFamily="34" charset="0"/>
              <a:buChar char="•"/>
            </a:pPr>
            <a:r>
              <a:rPr lang="en-US" sz="2200" dirty="0" smtClean="0"/>
              <a:t>The </a:t>
            </a:r>
            <a:r>
              <a:rPr lang="en-US" sz="2200" dirty="0"/>
              <a:t>Partner (unlike the Associate Partner) aims to receive Union co-financing for the costs it incurs during the implementation of the project. </a:t>
            </a:r>
            <a:endParaRPr lang="en-US" sz="2200" dirty="0" smtClean="0"/>
          </a:p>
          <a:p>
            <a:pPr marL="342900" indent="-342900" algn="just">
              <a:spcAft>
                <a:spcPts val="600"/>
              </a:spcAft>
              <a:buFont typeface="Arial" panose="020B0604020202020204" pitchFamily="34" charset="0"/>
              <a:buChar char="•"/>
            </a:pPr>
            <a:r>
              <a:rPr lang="en-US" sz="2200" dirty="0" smtClean="0"/>
              <a:t>At </a:t>
            </a:r>
            <a:r>
              <a:rPr lang="en-US" sz="2200" dirty="0"/>
              <a:t>application stage the Partner must sign the Partner Declaration </a:t>
            </a:r>
            <a:r>
              <a:rPr lang="en-US" sz="2200" dirty="0" smtClean="0"/>
              <a:t>Form (or Mandates, in Erasmus). </a:t>
            </a:r>
            <a:endParaRPr lang="tr-TR" sz="2200" dirty="0"/>
          </a:p>
          <a:p>
            <a:pPr algn="just"/>
            <a:endParaRPr lang="tr-TR" sz="2200" dirty="0"/>
          </a:p>
        </p:txBody>
      </p:sp>
    </p:spTree>
    <p:extLst>
      <p:ext uri="{BB962C8B-B14F-4D97-AF65-F5344CB8AC3E}">
        <p14:creationId xmlns:p14="http://schemas.microsoft.com/office/powerpoint/2010/main" val="207978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D925BC96-96B1-4BC9-8DE2-49304BF080BD}"/>
              </a:ext>
            </a:extLst>
          </p:cNvPr>
          <p:cNvSpPr/>
          <p:nvPr/>
        </p:nvSpPr>
        <p:spPr>
          <a:xfrm>
            <a:off x="207818" y="289679"/>
            <a:ext cx="11708974" cy="3862596"/>
          </a:xfrm>
          <a:prstGeom prst="rect">
            <a:avLst/>
          </a:prstGeom>
        </p:spPr>
        <p:txBody>
          <a:bodyPr wrap="square">
            <a:spAutoFit/>
          </a:bodyPr>
          <a:lstStyle/>
          <a:p>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Terminology applicable in the application stage </a:t>
            </a:r>
            <a:endPar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just"/>
            <a:endParaRPr lang="tr-TR" sz="2200" b="1" dirty="0"/>
          </a:p>
          <a:p>
            <a:pPr algn="just"/>
            <a:endParaRPr lang="tr-TR" sz="2200" dirty="0"/>
          </a:p>
          <a:p>
            <a:pPr algn="just">
              <a:spcAft>
                <a:spcPts val="600"/>
              </a:spcAft>
            </a:pPr>
            <a:r>
              <a:rPr lang="en-US" sz="2200" b="1" dirty="0"/>
              <a:t>Associate </a:t>
            </a:r>
            <a:r>
              <a:rPr lang="en-US" sz="2200" b="1" dirty="0" smtClean="0"/>
              <a:t>partner</a:t>
            </a:r>
            <a:r>
              <a:rPr lang="en-US" sz="2200" b="1" dirty="0"/>
              <a:t>: </a:t>
            </a:r>
            <a:endParaRPr lang="en-US" sz="2200" b="1" dirty="0" smtClean="0"/>
          </a:p>
          <a:p>
            <a:pPr marL="342900" indent="-342900" algn="just">
              <a:spcAft>
                <a:spcPts val="600"/>
              </a:spcAft>
              <a:buFont typeface="Arial" panose="020B0604020202020204" pitchFamily="34" charset="0"/>
              <a:buChar char="•"/>
            </a:pPr>
            <a:r>
              <a:rPr lang="en-US" sz="2200" dirty="0" smtClean="0"/>
              <a:t>The </a:t>
            </a:r>
            <a:r>
              <a:rPr lang="en-US" sz="2200" dirty="0" err="1"/>
              <a:t>organisation</a:t>
            </a:r>
            <a:r>
              <a:rPr lang="en-US" sz="2200" dirty="0"/>
              <a:t> which participates in or is associated to the project, but will not receive Union co-financing for the costs it incurs during the implementation of the project. </a:t>
            </a:r>
            <a:endParaRPr lang="en-US" sz="2200" dirty="0" smtClean="0"/>
          </a:p>
          <a:p>
            <a:pPr marL="342900" indent="-342900" algn="just">
              <a:spcAft>
                <a:spcPts val="600"/>
              </a:spcAft>
              <a:buFont typeface="Arial" panose="020B0604020202020204" pitchFamily="34" charset="0"/>
              <a:buChar char="•"/>
            </a:pPr>
            <a:r>
              <a:rPr lang="en-US" sz="2200" dirty="0" smtClean="0"/>
              <a:t>Associate </a:t>
            </a:r>
            <a:r>
              <a:rPr lang="en-US" sz="2200" dirty="0"/>
              <a:t>partners are generally organisations which either do not comply with the criteria for being an Applicant or a Partner (see eligibility criteria in the relevant call) or do not wish or need to receive co-funding from the Union for their participation in the project. </a:t>
            </a:r>
            <a:endParaRPr lang="en-US" sz="2200" dirty="0" smtClean="0"/>
          </a:p>
          <a:p>
            <a:pPr marL="342900" indent="-342900" algn="just">
              <a:spcAft>
                <a:spcPts val="600"/>
              </a:spcAft>
              <a:buFont typeface="Arial" panose="020B0604020202020204" pitchFamily="34" charset="0"/>
              <a:buChar char="•"/>
            </a:pPr>
            <a:r>
              <a:rPr lang="en-US" sz="2200" dirty="0" smtClean="0"/>
              <a:t>At </a:t>
            </a:r>
            <a:r>
              <a:rPr lang="en-US" sz="2200" dirty="0"/>
              <a:t>application stage the Associate Partner must sign the Associate Partner Declaration Form.</a:t>
            </a:r>
          </a:p>
        </p:txBody>
      </p:sp>
    </p:spTree>
    <p:extLst>
      <p:ext uri="{BB962C8B-B14F-4D97-AF65-F5344CB8AC3E}">
        <p14:creationId xmlns:p14="http://schemas.microsoft.com/office/powerpoint/2010/main" val="1072906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24937" y="239697"/>
            <a:ext cx="2679361" cy="1077218"/>
          </a:xfrm>
          <a:prstGeom prst="rect">
            <a:avLst/>
          </a:prstGeom>
        </p:spPr>
        <p:txBody>
          <a:bodyPr wrap="square">
            <a:spAutoFit/>
          </a:bodyPr>
          <a:lstStyle/>
          <a:p>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Cooperation</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012" y="5751464"/>
            <a:ext cx="1357976" cy="83567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8335C3B7-8690-4206-8EE6-195394D0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4108" y="405888"/>
            <a:ext cx="7366840" cy="6262249"/>
          </a:xfrm>
          <a:prstGeom prst="roundRect">
            <a:avLst>
              <a:gd name="adj" fmla="val 8594"/>
            </a:avLst>
          </a:prstGeom>
          <a:solidFill>
            <a:srgbClr val="FFFFFF">
              <a:shade val="85000"/>
            </a:srgbClr>
          </a:solidFill>
          <a:ln w="28575">
            <a:solidFill>
              <a:schemeClr val="accent2"/>
            </a:solidFill>
          </a:ln>
          <a:effectLst>
            <a:reflection blurRad="12700" stA="38000" endPos="28000" dist="5000" dir="5400000" sy="-100000" algn="bl" rotWithShape="0"/>
          </a:effectLst>
        </p:spPr>
      </p:pic>
      <p:sp>
        <p:nvSpPr>
          <p:cNvPr id="10" name="Oval Callout 3">
            <a:extLst>
              <a:ext uri="{FF2B5EF4-FFF2-40B4-BE49-F238E27FC236}">
                <a16:creationId xmlns:a16="http://schemas.microsoft.com/office/drawing/2014/main" id="{8FDFDC2C-ABFC-457B-A4B5-D1F08A57F379}"/>
              </a:ext>
            </a:extLst>
          </p:cNvPr>
          <p:cNvSpPr/>
          <p:nvPr/>
        </p:nvSpPr>
        <p:spPr>
          <a:xfrm>
            <a:off x="5559785" y="4012892"/>
            <a:ext cx="2941515" cy="832120"/>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Experience</a:t>
            </a:r>
            <a:endParaRPr lang="en-US" dirty="0">
              <a:effectLst/>
              <a:latin typeface="Century Gothic"/>
              <a:ea typeface="Calibri"/>
              <a:cs typeface="Times New Roman"/>
            </a:endParaRPr>
          </a:p>
        </p:txBody>
      </p:sp>
      <p:sp>
        <p:nvSpPr>
          <p:cNvPr id="11" name="Oval Callout 4">
            <a:extLst>
              <a:ext uri="{FF2B5EF4-FFF2-40B4-BE49-F238E27FC236}">
                <a16:creationId xmlns:a16="http://schemas.microsoft.com/office/drawing/2014/main" id="{A87EF9A8-5744-44DC-ABD3-EF24822A0F13}"/>
              </a:ext>
            </a:extLst>
          </p:cNvPr>
          <p:cNvSpPr/>
          <p:nvPr/>
        </p:nvSpPr>
        <p:spPr>
          <a:xfrm>
            <a:off x="7264879" y="1794476"/>
            <a:ext cx="2600262" cy="832120"/>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Legal status</a:t>
            </a:r>
            <a:endParaRPr lang="en-US" dirty="0">
              <a:effectLst/>
              <a:latin typeface="Century Gothic"/>
              <a:ea typeface="Calibri"/>
              <a:cs typeface="Times New Roman"/>
            </a:endParaRPr>
          </a:p>
        </p:txBody>
      </p:sp>
      <p:sp>
        <p:nvSpPr>
          <p:cNvPr id="12" name="Oval Callout 7">
            <a:extLst>
              <a:ext uri="{FF2B5EF4-FFF2-40B4-BE49-F238E27FC236}">
                <a16:creationId xmlns:a16="http://schemas.microsoft.com/office/drawing/2014/main" id="{2FF8EF33-08A3-4BAB-9556-FDAA39AE5F7B}"/>
              </a:ext>
            </a:extLst>
          </p:cNvPr>
          <p:cNvSpPr/>
          <p:nvPr/>
        </p:nvSpPr>
        <p:spPr>
          <a:xfrm>
            <a:off x="5598275" y="2666785"/>
            <a:ext cx="2638712" cy="698028"/>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Reputation</a:t>
            </a:r>
            <a:endParaRPr lang="en-US" dirty="0">
              <a:effectLst/>
              <a:latin typeface="Century Gothic"/>
              <a:ea typeface="Calibri"/>
              <a:cs typeface="Times New Roman"/>
            </a:endParaRPr>
          </a:p>
        </p:txBody>
      </p:sp>
      <p:sp>
        <p:nvSpPr>
          <p:cNvPr id="13" name="Oval Callout 8">
            <a:extLst>
              <a:ext uri="{FF2B5EF4-FFF2-40B4-BE49-F238E27FC236}">
                <a16:creationId xmlns:a16="http://schemas.microsoft.com/office/drawing/2014/main" id="{CDBCB2B9-7E2E-4D22-A455-7C3D208A027B}"/>
              </a:ext>
            </a:extLst>
          </p:cNvPr>
          <p:cNvSpPr/>
          <p:nvPr/>
        </p:nvSpPr>
        <p:spPr>
          <a:xfrm>
            <a:off x="7348296" y="501103"/>
            <a:ext cx="2581036" cy="721839"/>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Influence</a:t>
            </a:r>
            <a:endParaRPr lang="en-US" dirty="0">
              <a:effectLst/>
              <a:latin typeface="Century Gothic"/>
              <a:ea typeface="Calibri"/>
              <a:cs typeface="Times New Roman"/>
            </a:endParaRPr>
          </a:p>
        </p:txBody>
      </p:sp>
      <p:sp>
        <p:nvSpPr>
          <p:cNvPr id="14" name="Oval Callout 9">
            <a:extLst>
              <a:ext uri="{FF2B5EF4-FFF2-40B4-BE49-F238E27FC236}">
                <a16:creationId xmlns:a16="http://schemas.microsoft.com/office/drawing/2014/main" id="{DE53BDBF-445B-489D-A649-1E5C8B070507}"/>
              </a:ext>
            </a:extLst>
          </p:cNvPr>
          <p:cNvSpPr/>
          <p:nvPr/>
        </p:nvSpPr>
        <p:spPr>
          <a:xfrm>
            <a:off x="9266255" y="2619992"/>
            <a:ext cx="2561810" cy="718080"/>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Available expertise</a:t>
            </a:r>
            <a:endParaRPr lang="en-US" dirty="0">
              <a:effectLst/>
              <a:latin typeface="Century Gothic"/>
              <a:ea typeface="Calibri"/>
              <a:cs typeface="Times New Roman"/>
            </a:endParaRPr>
          </a:p>
        </p:txBody>
      </p:sp>
      <p:sp>
        <p:nvSpPr>
          <p:cNvPr id="15" name="Oval Callout 10">
            <a:extLst>
              <a:ext uri="{FF2B5EF4-FFF2-40B4-BE49-F238E27FC236}">
                <a16:creationId xmlns:a16="http://schemas.microsoft.com/office/drawing/2014/main" id="{21AA5AD4-D345-499E-9C70-4762E042FA99}"/>
              </a:ext>
            </a:extLst>
          </p:cNvPr>
          <p:cNvSpPr/>
          <p:nvPr/>
        </p:nvSpPr>
        <p:spPr>
          <a:xfrm>
            <a:off x="9239983" y="1114215"/>
            <a:ext cx="2557004" cy="798284"/>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Previous cooperation</a:t>
            </a:r>
            <a:endParaRPr lang="en-US" dirty="0">
              <a:effectLst/>
              <a:latin typeface="Century Gothic"/>
              <a:ea typeface="Calibri"/>
              <a:cs typeface="Times New Roman"/>
            </a:endParaRPr>
          </a:p>
        </p:txBody>
      </p:sp>
      <p:sp>
        <p:nvSpPr>
          <p:cNvPr id="16" name="Oval Callout 11">
            <a:extLst>
              <a:ext uri="{FF2B5EF4-FFF2-40B4-BE49-F238E27FC236}">
                <a16:creationId xmlns:a16="http://schemas.microsoft.com/office/drawing/2014/main" id="{B957AA82-D59D-4F6B-952A-268BCAF9F7D8}"/>
              </a:ext>
            </a:extLst>
          </p:cNvPr>
          <p:cNvSpPr/>
          <p:nvPr/>
        </p:nvSpPr>
        <p:spPr>
          <a:xfrm>
            <a:off x="7232783" y="3313508"/>
            <a:ext cx="2600262" cy="724346"/>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Relevance</a:t>
            </a:r>
            <a:endParaRPr lang="en-US" dirty="0">
              <a:effectLst/>
              <a:latin typeface="Century Gothic"/>
              <a:ea typeface="Calibri"/>
              <a:cs typeface="Times New Roman"/>
            </a:endParaRPr>
          </a:p>
        </p:txBody>
      </p:sp>
      <p:sp>
        <p:nvSpPr>
          <p:cNvPr id="17" name="Oval Callout 12">
            <a:extLst>
              <a:ext uri="{FF2B5EF4-FFF2-40B4-BE49-F238E27FC236}">
                <a16:creationId xmlns:a16="http://schemas.microsoft.com/office/drawing/2014/main" id="{39E35EBD-B557-48B8-9C30-C268A84907B9}"/>
              </a:ext>
            </a:extLst>
          </p:cNvPr>
          <p:cNvSpPr/>
          <p:nvPr/>
        </p:nvSpPr>
        <p:spPr>
          <a:xfrm>
            <a:off x="5589407" y="1177088"/>
            <a:ext cx="2722824" cy="794524"/>
          </a:xfrm>
          <a:prstGeom prst="wedgeEllipseCallout">
            <a:avLst/>
          </a:prstGeom>
          <a:solidFill>
            <a:schemeClr val="bg1">
              <a:lumMod val="75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0"/>
              </a:spcAft>
            </a:pPr>
            <a:r>
              <a:rPr lang="en-GB" b="1" dirty="0">
                <a:solidFill>
                  <a:srgbClr val="000000"/>
                </a:solidFill>
                <a:effectLst/>
                <a:latin typeface="Century Gothic"/>
                <a:ea typeface="Calibri"/>
                <a:cs typeface="Times New Roman"/>
              </a:rPr>
              <a:t>Competence</a:t>
            </a:r>
            <a:endParaRPr lang="en-US" dirty="0">
              <a:effectLst/>
              <a:latin typeface="Century Gothic"/>
              <a:ea typeface="Calibri"/>
              <a:cs typeface="Times New Roman"/>
            </a:endParaRPr>
          </a:p>
        </p:txBody>
      </p:sp>
    </p:spTree>
    <p:extLst>
      <p:ext uri="{BB962C8B-B14F-4D97-AF65-F5344CB8AC3E}">
        <p14:creationId xmlns:p14="http://schemas.microsoft.com/office/powerpoint/2010/main" val="2437715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257547" y="239697"/>
            <a:ext cx="6018562" cy="584775"/>
          </a:xfrm>
          <a:prstGeom prst="rect">
            <a:avLst/>
          </a:prstGeom>
        </p:spPr>
        <p:txBody>
          <a:bodyPr wrap="square">
            <a:spAutoFit/>
          </a:bodyPr>
          <a:lstStyle/>
          <a:p>
            <a:r>
              <a:rPr lang="tr-TR"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Che</a:t>
            </a:r>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t>
            </a:r>
            <a:r>
              <a:rPr lang="tr-TR"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klist </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 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 name="Dikdörtgen 1">
            <a:extLst>
              <a:ext uri="{FF2B5EF4-FFF2-40B4-BE49-F238E27FC236}">
                <a16:creationId xmlns:a16="http://schemas.microsoft.com/office/drawing/2014/main" id="{6F1F169D-AAE1-4074-B66B-4E344F6DCA8D}"/>
              </a:ext>
            </a:extLst>
          </p:cNvPr>
          <p:cNvSpPr/>
          <p:nvPr/>
        </p:nvSpPr>
        <p:spPr>
          <a:xfrm>
            <a:off x="0" y="968585"/>
            <a:ext cx="11882458" cy="5201424"/>
          </a:xfrm>
          <a:prstGeom prst="rect">
            <a:avLst/>
          </a:prstGeom>
        </p:spPr>
        <p:txBody>
          <a:bodyPr wrap="square">
            <a:spAutoFit/>
          </a:bodyPr>
          <a:lstStyle/>
          <a:p>
            <a:pPr marL="342900" indent="-342900">
              <a:spcAft>
                <a:spcPts val="1200"/>
              </a:spcAft>
              <a:buFont typeface="Wingdings" panose="05000000000000000000" pitchFamily="2" charset="2"/>
              <a:buChar char="ü"/>
            </a:pPr>
            <a:r>
              <a:rPr lang="en-US" sz="2200" dirty="0"/>
              <a:t>Be precise about what your </a:t>
            </a:r>
            <a:r>
              <a:rPr lang="en-US" sz="2200" u="sng" dirty="0" err="1"/>
              <a:t>organisation</a:t>
            </a:r>
            <a:r>
              <a:rPr lang="en-US" sz="2200" u="sng" dirty="0"/>
              <a:t> needs from a </a:t>
            </a:r>
            <a:r>
              <a:rPr lang="en-US" sz="2200" u="sng" dirty="0" smtClean="0"/>
              <a:t>partnership </a:t>
            </a:r>
            <a:r>
              <a:rPr lang="en-US" sz="2200" dirty="0" smtClean="0"/>
              <a:t>(e.g. expertise</a:t>
            </a:r>
            <a:r>
              <a:rPr lang="en-US" sz="2200" dirty="0"/>
              <a:t>, </a:t>
            </a:r>
            <a:r>
              <a:rPr lang="en-US" sz="2200" dirty="0" smtClean="0"/>
              <a:t>project</a:t>
            </a:r>
            <a:r>
              <a:rPr lang="tr-TR" sz="2200" dirty="0" smtClean="0"/>
              <a:t> </a:t>
            </a:r>
            <a:r>
              <a:rPr lang="en-US" sz="2200" dirty="0"/>
              <a:t>management experiences, access to networks, lobbying support, financial </a:t>
            </a:r>
            <a:r>
              <a:rPr lang="en-US" sz="2200" dirty="0" smtClean="0"/>
              <a:t>resources),  </a:t>
            </a:r>
            <a:r>
              <a:rPr lang="en-US" sz="2200" dirty="0"/>
              <a:t>then</a:t>
            </a:r>
            <a:r>
              <a:rPr lang="tr-TR" sz="2200" dirty="0"/>
              <a:t> </a:t>
            </a:r>
            <a:r>
              <a:rPr lang="en-US" sz="2200" u="sng" dirty="0"/>
              <a:t>write down these </a:t>
            </a:r>
            <a:r>
              <a:rPr lang="en-US" sz="2200" u="sng" dirty="0" smtClean="0"/>
              <a:t>needs</a:t>
            </a:r>
            <a:endParaRPr lang="en-US" sz="2200" u="sng" dirty="0"/>
          </a:p>
          <a:p>
            <a:pPr marL="342900" indent="-342900">
              <a:spcAft>
                <a:spcPts val="1200"/>
              </a:spcAft>
              <a:buFont typeface="Wingdings" panose="05000000000000000000" pitchFamily="2" charset="2"/>
              <a:buChar char="ü"/>
            </a:pPr>
            <a:r>
              <a:rPr lang="en-US" sz="2200" u="sng" dirty="0"/>
              <a:t>What kind of </a:t>
            </a:r>
            <a:r>
              <a:rPr lang="en-US" sz="2200" u="sng" dirty="0" err="1"/>
              <a:t>organisation</a:t>
            </a:r>
            <a:r>
              <a:rPr lang="en-US" sz="2200" u="sng" dirty="0"/>
              <a:t> </a:t>
            </a:r>
            <a:r>
              <a:rPr lang="en-US" sz="2200" dirty="0"/>
              <a:t>are you looking for? </a:t>
            </a:r>
            <a:endParaRPr lang="en-US" sz="2200" dirty="0" smtClean="0"/>
          </a:p>
          <a:p>
            <a:pPr marL="800100" lvl="1" indent="-342900">
              <a:spcAft>
                <a:spcPts val="1200"/>
              </a:spcAft>
              <a:buFont typeface="Wingdings" panose="05000000000000000000" pitchFamily="2" charset="2"/>
              <a:buChar char="Ø"/>
            </a:pPr>
            <a:r>
              <a:rPr lang="en-US" dirty="0" smtClean="0"/>
              <a:t>Big </a:t>
            </a:r>
            <a:r>
              <a:rPr lang="en-US" dirty="0"/>
              <a:t>or small? </a:t>
            </a:r>
            <a:endParaRPr lang="en-US" dirty="0" smtClean="0"/>
          </a:p>
          <a:p>
            <a:pPr marL="800100" lvl="1" indent="-342900">
              <a:spcAft>
                <a:spcPts val="1200"/>
              </a:spcAft>
              <a:buFont typeface="Wingdings" panose="05000000000000000000" pitchFamily="2" charset="2"/>
              <a:buChar char="Ø"/>
            </a:pPr>
            <a:r>
              <a:rPr lang="en-US" dirty="0" smtClean="0"/>
              <a:t>Service-oriented</a:t>
            </a:r>
            <a:r>
              <a:rPr lang="en-US" dirty="0"/>
              <a:t>, or one that</a:t>
            </a:r>
            <a:r>
              <a:rPr lang="tr-TR" dirty="0"/>
              <a:t> </a:t>
            </a:r>
            <a:r>
              <a:rPr lang="en-US" dirty="0"/>
              <a:t>concentrates on advocacy? </a:t>
            </a:r>
            <a:endParaRPr lang="en-US" dirty="0" smtClean="0"/>
          </a:p>
          <a:p>
            <a:pPr marL="800100" lvl="1" indent="-342900">
              <a:spcAft>
                <a:spcPts val="1200"/>
              </a:spcAft>
              <a:buFont typeface="Wingdings" panose="05000000000000000000" pitchFamily="2" charset="2"/>
              <a:buChar char="Ø"/>
            </a:pPr>
            <a:r>
              <a:rPr lang="en-US" dirty="0" smtClean="0"/>
              <a:t>In </a:t>
            </a:r>
            <a:r>
              <a:rPr lang="en-US" dirty="0"/>
              <a:t>the same or a different sector?</a:t>
            </a:r>
          </a:p>
          <a:p>
            <a:pPr marL="342900" indent="-342900">
              <a:spcAft>
                <a:spcPts val="1200"/>
              </a:spcAft>
              <a:buFont typeface="Wingdings" panose="05000000000000000000" pitchFamily="2" charset="2"/>
              <a:buChar char="ü"/>
            </a:pPr>
            <a:r>
              <a:rPr lang="en-US" sz="2200" u="sng" dirty="0"/>
              <a:t>Beware of ‘mismatches</a:t>
            </a:r>
            <a:r>
              <a:rPr lang="en-US" sz="2200" dirty="0" smtClean="0"/>
              <a:t>’</a:t>
            </a:r>
            <a:endParaRPr lang="en-US" sz="2200" dirty="0"/>
          </a:p>
          <a:p>
            <a:pPr marL="342900" indent="-342900">
              <a:spcAft>
                <a:spcPts val="1200"/>
              </a:spcAft>
              <a:buFont typeface="Wingdings" panose="05000000000000000000" pitchFamily="2" charset="2"/>
              <a:buChar char="ü"/>
            </a:pPr>
            <a:r>
              <a:rPr lang="en-US" sz="2200" dirty="0"/>
              <a:t>Have you considered </a:t>
            </a:r>
            <a:r>
              <a:rPr lang="en-US" sz="2200" u="sng" dirty="0"/>
              <a:t>the location of the partner </a:t>
            </a:r>
            <a:r>
              <a:rPr lang="en-US" sz="2200" dirty="0"/>
              <a:t>and how are you going to communicate?</a:t>
            </a:r>
          </a:p>
          <a:p>
            <a:pPr marL="342900" indent="-342900">
              <a:spcAft>
                <a:spcPts val="1200"/>
              </a:spcAft>
              <a:buFont typeface="Wingdings" panose="05000000000000000000" pitchFamily="2" charset="2"/>
              <a:buChar char="ü"/>
            </a:pPr>
            <a:r>
              <a:rPr lang="en-US" sz="2200" dirty="0"/>
              <a:t>Do you have a </a:t>
            </a:r>
            <a:r>
              <a:rPr lang="en-US" sz="2200" u="sng" dirty="0"/>
              <a:t>written introduction to your </a:t>
            </a:r>
            <a:r>
              <a:rPr lang="en-US" sz="2200" u="sng" dirty="0" err="1"/>
              <a:t>organisation</a:t>
            </a:r>
            <a:r>
              <a:rPr lang="en-US" sz="2200" u="sng" dirty="0"/>
              <a:t> and team</a:t>
            </a:r>
            <a:r>
              <a:rPr lang="en-US" sz="2200" dirty="0"/>
              <a:t>?</a:t>
            </a:r>
          </a:p>
          <a:p>
            <a:pPr marL="342900" indent="-342900">
              <a:spcAft>
                <a:spcPts val="1200"/>
              </a:spcAft>
              <a:buFont typeface="Wingdings" panose="05000000000000000000" pitchFamily="2" charset="2"/>
              <a:buChar char="ü"/>
            </a:pPr>
            <a:r>
              <a:rPr lang="en-US" sz="2200" dirty="0"/>
              <a:t>Do you have </a:t>
            </a:r>
            <a:r>
              <a:rPr lang="en-US" sz="2200" u="sng" dirty="0"/>
              <a:t>resources to establish the partnership</a:t>
            </a:r>
            <a:r>
              <a:rPr lang="en-US" sz="2200" dirty="0"/>
              <a:t>? (For example to cover travel costs to</a:t>
            </a:r>
            <a:r>
              <a:rPr lang="tr-TR" sz="2200" dirty="0"/>
              <a:t> </a:t>
            </a:r>
            <a:r>
              <a:rPr lang="en-US" sz="2200" dirty="0"/>
              <a:t>have face-to-face meetings</a:t>
            </a:r>
            <a:r>
              <a:rPr lang="en-US" sz="2200" dirty="0" smtClean="0"/>
              <a:t>)</a:t>
            </a:r>
            <a:endParaRPr lang="en-US"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458" y="2185244"/>
            <a:ext cx="3048000" cy="2023872"/>
          </a:xfrm>
          <a:prstGeom prst="rect">
            <a:avLst/>
          </a:prstGeom>
        </p:spPr>
      </p:pic>
    </p:spTree>
    <p:extLst>
      <p:ext uri="{BB962C8B-B14F-4D97-AF65-F5344CB8AC3E}">
        <p14:creationId xmlns:p14="http://schemas.microsoft.com/office/powerpoint/2010/main" val="2617744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257547" y="239697"/>
            <a:ext cx="6018562" cy="584775"/>
          </a:xfrm>
          <a:prstGeom prst="rect">
            <a:avLst/>
          </a:prstGeom>
        </p:spPr>
        <p:txBody>
          <a:bodyPr wrap="square">
            <a:spAutoFit/>
          </a:bodyPr>
          <a:lstStyle/>
          <a:p>
            <a:r>
              <a:rPr lang="tr-TR"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Che</a:t>
            </a:r>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a:t>
            </a:r>
            <a:r>
              <a:rPr lang="tr-TR"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klist </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 Partnership</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 name="Dikdörtgen 1">
            <a:extLst>
              <a:ext uri="{FF2B5EF4-FFF2-40B4-BE49-F238E27FC236}">
                <a16:creationId xmlns:a16="http://schemas.microsoft.com/office/drawing/2014/main" id="{6F1F169D-AAE1-4074-B66B-4E344F6DCA8D}"/>
              </a:ext>
            </a:extLst>
          </p:cNvPr>
          <p:cNvSpPr/>
          <p:nvPr/>
        </p:nvSpPr>
        <p:spPr>
          <a:xfrm>
            <a:off x="0" y="968585"/>
            <a:ext cx="11882458" cy="2400657"/>
          </a:xfrm>
          <a:prstGeom prst="rect">
            <a:avLst/>
          </a:prstGeom>
        </p:spPr>
        <p:txBody>
          <a:bodyPr wrap="square">
            <a:spAutoFit/>
          </a:bodyPr>
          <a:lstStyle/>
          <a:p>
            <a:pPr marL="342900" indent="-342900">
              <a:spcAft>
                <a:spcPts val="1200"/>
              </a:spcAft>
              <a:buFont typeface="Wingdings" panose="05000000000000000000" pitchFamily="2" charset="2"/>
              <a:buChar char="ü"/>
            </a:pPr>
            <a:r>
              <a:rPr lang="en-US" sz="2200" u="sng" dirty="0" smtClean="0"/>
              <a:t>What </a:t>
            </a:r>
            <a:r>
              <a:rPr lang="en-US" sz="2200" u="sng" dirty="0"/>
              <a:t>networks or intermediaries </a:t>
            </a:r>
            <a:r>
              <a:rPr lang="en-US" sz="2200" dirty="0"/>
              <a:t>can help you?</a:t>
            </a:r>
          </a:p>
          <a:p>
            <a:pPr marL="342900" indent="-342900">
              <a:spcAft>
                <a:spcPts val="1200"/>
              </a:spcAft>
              <a:buFont typeface="Wingdings" panose="05000000000000000000" pitchFamily="2" charset="2"/>
              <a:buChar char="ü"/>
            </a:pPr>
            <a:r>
              <a:rPr lang="en-US" sz="2200" dirty="0"/>
              <a:t>Present the potential partner with a </a:t>
            </a:r>
            <a:r>
              <a:rPr lang="en-US" sz="2200" u="sng" dirty="0"/>
              <a:t>clear written </a:t>
            </a:r>
            <a:r>
              <a:rPr lang="en-US" sz="2200" u="sng" dirty="0" smtClean="0"/>
              <a:t>request</a:t>
            </a:r>
            <a:endParaRPr lang="en-US" sz="2200" u="sng" dirty="0"/>
          </a:p>
          <a:p>
            <a:pPr marL="342900" indent="-342900">
              <a:spcAft>
                <a:spcPts val="1200"/>
              </a:spcAft>
              <a:buFont typeface="Wingdings" panose="05000000000000000000" pitchFamily="2" charset="2"/>
              <a:buChar char="ü"/>
            </a:pPr>
            <a:r>
              <a:rPr lang="en-US" sz="2200" dirty="0"/>
              <a:t>Establish contact with an </a:t>
            </a:r>
            <a:r>
              <a:rPr lang="en-US" sz="2200" u="sng" dirty="0"/>
              <a:t>appropriately </a:t>
            </a:r>
            <a:r>
              <a:rPr lang="en-US" sz="2200" u="sng" dirty="0" err="1"/>
              <a:t>authorised</a:t>
            </a:r>
            <a:r>
              <a:rPr lang="en-US" sz="2200" u="sng" dirty="0"/>
              <a:t> </a:t>
            </a:r>
            <a:r>
              <a:rPr lang="en-US" sz="2200" u="sng" dirty="0" smtClean="0"/>
              <a:t>person</a:t>
            </a:r>
            <a:endParaRPr lang="en-US" sz="2200" u="sng" dirty="0"/>
          </a:p>
          <a:p>
            <a:pPr marL="342900" indent="-342900">
              <a:spcAft>
                <a:spcPts val="1200"/>
              </a:spcAft>
              <a:buFont typeface="Wingdings" panose="05000000000000000000" pitchFamily="2" charset="2"/>
              <a:buChar char="ü"/>
            </a:pPr>
            <a:r>
              <a:rPr lang="en-US" sz="2200" dirty="0"/>
              <a:t>Be clear about </a:t>
            </a:r>
            <a:r>
              <a:rPr lang="en-US" sz="2200" u="sng" dirty="0"/>
              <a:t>timelines and </a:t>
            </a:r>
            <a:r>
              <a:rPr lang="en-US" sz="2200" u="sng" dirty="0" smtClean="0"/>
              <a:t>deadlines</a:t>
            </a:r>
            <a:endParaRPr lang="en-US" sz="2200" u="sng" dirty="0"/>
          </a:p>
          <a:p>
            <a:pPr marL="342900" indent="-342900">
              <a:spcAft>
                <a:spcPts val="1200"/>
              </a:spcAft>
              <a:buFont typeface="Wingdings" panose="05000000000000000000" pitchFamily="2" charset="2"/>
              <a:buChar char="ü"/>
            </a:pPr>
            <a:r>
              <a:rPr lang="en-US" sz="2200" dirty="0"/>
              <a:t>Make your </a:t>
            </a:r>
            <a:r>
              <a:rPr lang="en-US" sz="2200" u="sng" dirty="0"/>
              <a:t>partner </a:t>
            </a:r>
            <a:r>
              <a:rPr lang="en-US" sz="2200" u="sng" dirty="0" smtClean="0"/>
              <a:t>well-informed</a:t>
            </a:r>
            <a:r>
              <a:rPr lang="en-US" sz="2200" dirty="0"/>
              <a:t>, clear on any resource issues, and empowered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8845" y="4297380"/>
            <a:ext cx="3048000" cy="2023872"/>
          </a:xfrm>
          <a:prstGeom prst="rect">
            <a:avLst/>
          </a:prstGeom>
        </p:spPr>
      </p:pic>
    </p:spTree>
    <p:extLst>
      <p:ext uri="{BB962C8B-B14F-4D97-AF65-F5344CB8AC3E}">
        <p14:creationId xmlns:p14="http://schemas.microsoft.com/office/powerpoint/2010/main" val="304489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257547" y="239697"/>
            <a:ext cx="3929989" cy="584775"/>
          </a:xfrm>
          <a:prstGeom prst="rect">
            <a:avLst/>
          </a:prstGeom>
        </p:spPr>
        <p:txBody>
          <a:bodyPr wrap="squar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Search</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nvPr>
        </p:nvGraphicFramePr>
        <p:xfrm>
          <a:off x="515154" y="953259"/>
          <a:ext cx="9440214" cy="5705118"/>
        </p:xfrm>
        <a:graphic>
          <a:graphicData uri="http://schemas.openxmlformats.org/drawingml/2006/table">
            <a:tbl>
              <a:tblPr/>
              <a:tblGrid>
                <a:gridCol w="1852335">
                  <a:extLst>
                    <a:ext uri="{9D8B030D-6E8A-4147-A177-3AD203B41FA5}">
                      <a16:colId xmlns:a16="http://schemas.microsoft.com/office/drawing/2014/main" val="20000"/>
                    </a:ext>
                  </a:extLst>
                </a:gridCol>
                <a:gridCol w="1852335">
                  <a:extLst>
                    <a:ext uri="{9D8B030D-6E8A-4147-A177-3AD203B41FA5}">
                      <a16:colId xmlns:a16="http://schemas.microsoft.com/office/drawing/2014/main" val="20001"/>
                    </a:ext>
                  </a:extLst>
                </a:gridCol>
                <a:gridCol w="1852335">
                  <a:extLst>
                    <a:ext uri="{9D8B030D-6E8A-4147-A177-3AD203B41FA5}">
                      <a16:colId xmlns:a16="http://schemas.microsoft.com/office/drawing/2014/main" val="20002"/>
                    </a:ext>
                  </a:extLst>
                </a:gridCol>
                <a:gridCol w="2030874">
                  <a:extLst>
                    <a:ext uri="{9D8B030D-6E8A-4147-A177-3AD203B41FA5}">
                      <a16:colId xmlns:a16="http://schemas.microsoft.com/office/drawing/2014/main" val="20003"/>
                    </a:ext>
                  </a:extLst>
                </a:gridCol>
                <a:gridCol w="1852335">
                  <a:extLst>
                    <a:ext uri="{9D8B030D-6E8A-4147-A177-3AD203B41FA5}">
                      <a16:colId xmlns:a16="http://schemas.microsoft.com/office/drawing/2014/main" val="20004"/>
                    </a:ext>
                  </a:extLst>
                </a:gridCol>
              </a:tblGrid>
              <a:tr h="692180">
                <a:tc>
                  <a:txBody>
                    <a:bodyPr/>
                    <a:lstStyle/>
                    <a:p>
                      <a:pPr algn="ctr" fontAlgn="ctr"/>
                      <a:r>
                        <a:rPr lang="en-US" sz="2000" b="0" i="0" u="none" strike="noStrike" dirty="0">
                          <a:solidFill>
                            <a:srgbClr val="000000"/>
                          </a:solidFill>
                          <a:effectLst/>
                          <a:latin typeface="Calibri" panose="020F0502020204030204" pitchFamily="34" charset="0"/>
                        </a:rPr>
                        <a:t>CORDIS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IDEAL-IST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EEN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NMP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0"/>
                  </a:ext>
                </a:extLst>
              </a:tr>
              <a:tr h="2797965">
                <a:tc>
                  <a:txBody>
                    <a:bodyPr/>
                    <a:lstStyle/>
                    <a:p>
                      <a:pPr algn="ctr" fontAlgn="ctr"/>
                      <a:r>
                        <a:rPr lang="en-US" sz="2000" b="0" i="0" u="none" strike="noStrike">
                          <a:solidFill>
                            <a:srgbClr val="000000"/>
                          </a:solidFill>
                          <a:effectLst/>
                          <a:latin typeface="Calibri" panose="020F0502020204030204" pitchFamily="34" charset="0"/>
                        </a:rPr>
                        <a:t>CORDIS Partner Service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Idealist Partner Search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Enterprise Europe Network Cooperation Opportunities Database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Partner Search for </a:t>
                      </a:r>
                      <a:r>
                        <a:rPr lang="en-US" sz="2000" b="0" i="0" u="none" strike="noStrike" dirty="0" err="1">
                          <a:solidFill>
                            <a:srgbClr val="000000"/>
                          </a:solidFill>
                          <a:effectLst/>
                          <a:latin typeface="Calibri" panose="020F0502020204030204" pitchFamily="34" charset="0"/>
                        </a:rPr>
                        <a:t>Nanosciences</a:t>
                      </a:r>
                      <a:r>
                        <a:rPr lang="en-US" sz="2000" b="0" i="0" u="none" strike="noStrike" dirty="0">
                          <a:solidFill>
                            <a:srgbClr val="000000"/>
                          </a:solidFill>
                          <a:effectLst/>
                          <a:latin typeface="Calibri" panose="020F0502020204030204" pitchFamily="34" charset="0"/>
                        </a:rPr>
                        <a:t> and Nanotechnologies, Materials and New Production Technologies (NMP)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Partner Search for Health </a:t>
                      </a:r>
                      <a:r>
                        <a:rPr lang="en-US" sz="2000" b="0" i="0" u="none" strike="noStrike" dirty="0" err="1">
                          <a:solidFill>
                            <a:srgbClr val="000000"/>
                          </a:solidFill>
                          <a:effectLst/>
                          <a:latin typeface="Calibri" panose="020F0502020204030204" pitchFamily="34" charset="0"/>
                        </a:rPr>
                        <a:t>Programmes</a:t>
                      </a:r>
                      <a:r>
                        <a:rPr lang="en-US" sz="20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4973">
                <a:tc>
                  <a:txBody>
                    <a:bodyPr/>
                    <a:lstStyle/>
                    <a:p>
                      <a:pPr algn="ctr" fontAlgn="ctr"/>
                      <a:r>
                        <a:rPr lang="en-US" sz="1800" b="0" i="0" u="sng" strike="noStrike">
                          <a:solidFill>
                            <a:srgbClr val="0563C1"/>
                          </a:solidFill>
                          <a:effectLst/>
                          <a:latin typeface="Calibri" panose="020F0502020204030204" pitchFamily="34" charset="0"/>
                          <a:hlinkClick r:id="rId4"/>
                        </a:rPr>
                        <a:t>https://ec.europa.eu/info/funding-tenders/opportunities/portal/screen/how-to-participate/partner-search</a:t>
                      </a:r>
                      <a:endParaRPr lang="en-US" sz="1800" b="0" i="0" u="sng" strike="noStrike">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a:solidFill>
                            <a:srgbClr val="0563C1"/>
                          </a:solidFill>
                          <a:effectLst/>
                          <a:latin typeface="Calibri" panose="020F0502020204030204" pitchFamily="34" charset="0"/>
                          <a:hlinkClick r:id="rId5"/>
                        </a:rPr>
                        <a:t>http://www.ideal-ist.eu/partner-search</a:t>
                      </a:r>
                      <a:endParaRPr lang="en-US" sz="1800" b="0" i="0" u="sng" strike="noStrike">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a:solidFill>
                            <a:srgbClr val="0563C1"/>
                          </a:solidFill>
                          <a:effectLst/>
                          <a:latin typeface="Calibri" panose="020F0502020204030204" pitchFamily="34" charset="0"/>
                          <a:hlinkClick r:id="rId6"/>
                        </a:rPr>
                        <a:t>http://een.ec.europa.eu/tools/services/SearchCenter/Search/ProfileSimpleSearch</a:t>
                      </a:r>
                      <a:endParaRPr lang="en-US" sz="1800" b="0" i="0" u="sng" strike="noStrike">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a:solidFill>
                            <a:srgbClr val="0070C0"/>
                          </a:solidFill>
                          <a:effectLst/>
                          <a:latin typeface="Calibri" panose="020F0502020204030204" pitchFamily="34" charset="0"/>
                          <a:hlinkClick r:id="rId7"/>
                        </a:rPr>
                        <a:t>https://www.nmp-partnersearch.eu/index.php</a:t>
                      </a:r>
                      <a:endParaRPr lang="en-US" sz="1800" b="0" i="0" u="sng" strike="noStrike">
                        <a:solidFill>
                          <a:srgbClr val="0070C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8"/>
                        </a:rPr>
                        <a:t>https://cloud.imi.europa.eu/web/eimi-ps</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054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257547" y="239697"/>
            <a:ext cx="3929989" cy="584775"/>
          </a:xfrm>
          <a:prstGeom prst="rect">
            <a:avLst/>
          </a:prstGeom>
        </p:spPr>
        <p:txBody>
          <a:bodyPr wrap="squar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Search</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nvPr>
        </p:nvGraphicFramePr>
        <p:xfrm>
          <a:off x="408454" y="943769"/>
          <a:ext cx="9688585" cy="5791882"/>
        </p:xfrm>
        <a:graphic>
          <a:graphicData uri="http://schemas.openxmlformats.org/drawingml/2006/table">
            <a:tbl>
              <a:tblPr/>
              <a:tblGrid>
                <a:gridCol w="1937717">
                  <a:extLst>
                    <a:ext uri="{9D8B030D-6E8A-4147-A177-3AD203B41FA5}">
                      <a16:colId xmlns:a16="http://schemas.microsoft.com/office/drawing/2014/main" val="20000"/>
                    </a:ext>
                  </a:extLst>
                </a:gridCol>
                <a:gridCol w="1937717">
                  <a:extLst>
                    <a:ext uri="{9D8B030D-6E8A-4147-A177-3AD203B41FA5}">
                      <a16:colId xmlns:a16="http://schemas.microsoft.com/office/drawing/2014/main" val="20001"/>
                    </a:ext>
                  </a:extLst>
                </a:gridCol>
                <a:gridCol w="1937717">
                  <a:extLst>
                    <a:ext uri="{9D8B030D-6E8A-4147-A177-3AD203B41FA5}">
                      <a16:colId xmlns:a16="http://schemas.microsoft.com/office/drawing/2014/main" val="20002"/>
                    </a:ext>
                  </a:extLst>
                </a:gridCol>
                <a:gridCol w="1937717">
                  <a:extLst>
                    <a:ext uri="{9D8B030D-6E8A-4147-A177-3AD203B41FA5}">
                      <a16:colId xmlns:a16="http://schemas.microsoft.com/office/drawing/2014/main" val="20003"/>
                    </a:ext>
                  </a:extLst>
                </a:gridCol>
                <a:gridCol w="1937717">
                  <a:extLst>
                    <a:ext uri="{9D8B030D-6E8A-4147-A177-3AD203B41FA5}">
                      <a16:colId xmlns:a16="http://schemas.microsoft.com/office/drawing/2014/main" val="20004"/>
                    </a:ext>
                  </a:extLst>
                </a:gridCol>
              </a:tblGrid>
              <a:tr h="643542">
                <a:tc>
                  <a:txBody>
                    <a:bodyPr/>
                    <a:lstStyle/>
                    <a:p>
                      <a:pPr algn="ctr" fontAlgn="ctr"/>
                      <a:r>
                        <a:rPr lang="en-US" sz="2000" b="0" i="0" u="none" strike="noStrike" dirty="0">
                          <a:solidFill>
                            <a:srgbClr val="000000"/>
                          </a:solidFill>
                          <a:effectLst/>
                          <a:latin typeface="Calibri" panose="020F0502020204030204" pitchFamily="34" charset="0"/>
                        </a:rPr>
                        <a:t>N4S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dirty="0">
                          <a:solidFill>
                            <a:srgbClr val="000000"/>
                          </a:solidFill>
                          <a:effectLst/>
                          <a:latin typeface="Calibri" panose="020F0502020204030204" pitchFamily="34" charset="0"/>
                        </a:rPr>
                        <a:t>EU Partner Search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Up2europe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SPIRE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NCPS Care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0"/>
                  </a:ext>
                </a:extLst>
              </a:tr>
              <a:tr h="3089004">
                <a:tc>
                  <a:txBody>
                    <a:bodyPr/>
                    <a:lstStyle/>
                    <a:p>
                      <a:pPr algn="ctr" fontAlgn="ctr"/>
                      <a:r>
                        <a:rPr lang="en-US" sz="2000" b="0" i="0" u="none" strike="noStrike">
                          <a:solidFill>
                            <a:srgbClr val="000000"/>
                          </a:solidFill>
                          <a:effectLst/>
                          <a:latin typeface="Calibri" panose="020F0502020204030204" pitchFamily="34" charset="0"/>
                        </a:rPr>
                        <a:t>Net4Society Partner Search Platform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Erasmus + Partner Search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Ideas and </a:t>
                      </a:r>
                      <a:r>
                        <a:rPr lang="en-US" sz="2000" b="0" i="0" u="none" strike="noStrike" dirty="0" err="1">
                          <a:solidFill>
                            <a:srgbClr val="000000"/>
                          </a:solidFill>
                          <a:effectLst/>
                          <a:latin typeface="Calibri" panose="020F0502020204030204" pitchFamily="34" charset="0"/>
                        </a:rPr>
                        <a:t>artner</a:t>
                      </a:r>
                      <a:r>
                        <a:rPr lang="en-US" sz="2000" b="0" i="0" u="none" strike="noStrike" dirty="0">
                          <a:solidFill>
                            <a:srgbClr val="000000"/>
                          </a:solidFill>
                          <a:effectLst/>
                          <a:latin typeface="Calibri" panose="020F0502020204030204" pitchFamily="34" charset="0"/>
                        </a:rPr>
                        <a:t> Search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SPIRE - Sustainable Process Industry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hlinkClick r:id="rId4"/>
                        </a:rPr>
                        <a:t>Horizon 2020 Work </a:t>
                      </a:r>
                      <a:r>
                        <a:rPr lang="en-US" sz="2000" b="0" i="0" u="none" strike="noStrike" dirty="0" err="1">
                          <a:solidFill>
                            <a:srgbClr val="000000"/>
                          </a:solidFill>
                          <a:effectLst/>
                          <a:latin typeface="Calibri" panose="020F0502020204030204" pitchFamily="34" charset="0"/>
                          <a:hlinkClick r:id="rId4"/>
                        </a:rPr>
                        <a:t>programme</a:t>
                      </a:r>
                      <a:r>
                        <a:rPr lang="en-US" sz="2000" b="0" i="0" u="none" strike="noStrike" dirty="0">
                          <a:solidFill>
                            <a:srgbClr val="000000"/>
                          </a:solidFill>
                          <a:effectLst/>
                          <a:latin typeface="Calibri" panose="020F0502020204030204" pitchFamily="34" charset="0"/>
                          <a:hlinkClick r:id="rId4"/>
                        </a:rPr>
                        <a:t> of the Societal Challenge 5 "Climate action, environment, resource efficiency and raw materials"</a:t>
                      </a:r>
                      <a:endParaRPr lang="en-US" sz="20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59336">
                <a:tc>
                  <a:txBody>
                    <a:bodyPr/>
                    <a:lstStyle/>
                    <a:p>
                      <a:pPr algn="ctr" fontAlgn="ctr"/>
                      <a:r>
                        <a:rPr lang="en-US" sz="1800" b="0" i="0" u="sng" strike="noStrike" dirty="0">
                          <a:solidFill>
                            <a:srgbClr val="0563C1"/>
                          </a:solidFill>
                          <a:effectLst/>
                          <a:latin typeface="Calibri" panose="020F0502020204030204" pitchFamily="34" charset="0"/>
                          <a:hlinkClick r:id="rId5"/>
                        </a:rPr>
                        <a:t>https://www.net4society.eu/</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6"/>
                        </a:rPr>
                        <a:t>http://eupartnersearch.com/Default.aspx</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7"/>
                        </a:rPr>
                        <a:t>https://www.up2europe.eu/</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8"/>
                        </a:rPr>
                        <a:t>https://www.spire2030.eu</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4"/>
                        </a:rPr>
                        <a:t>http://partnersearch.ncps-care.eu/</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50336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 y="0"/>
            <a:ext cx="10515600" cy="1131166"/>
          </a:xfrm>
        </p:spPr>
        <p:txBody>
          <a:bodyPr/>
          <a:lstStyle/>
          <a:p>
            <a:r>
              <a:rPr lang="en-GB" dirty="0" smtClean="0"/>
              <a:t>Work plan</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898406144"/>
              </p:ext>
            </p:extLst>
          </p:nvPr>
        </p:nvGraphicFramePr>
        <p:xfrm>
          <a:off x="207818" y="966039"/>
          <a:ext cx="11554691" cy="5550216"/>
        </p:xfrm>
        <a:graphic>
          <a:graphicData uri="http://schemas.openxmlformats.org/drawingml/2006/table">
            <a:tbl>
              <a:tblPr firstRow="1" bandRow="1">
                <a:tableStyleId>{5C22544A-7EE6-4342-B048-85BDC9FD1C3A}</a:tableStyleId>
              </a:tblPr>
              <a:tblGrid>
                <a:gridCol w="9578576">
                  <a:extLst>
                    <a:ext uri="{9D8B030D-6E8A-4147-A177-3AD203B41FA5}">
                      <a16:colId xmlns:a16="http://schemas.microsoft.com/office/drawing/2014/main" val="20000"/>
                    </a:ext>
                  </a:extLst>
                </a:gridCol>
                <a:gridCol w="1976115">
                  <a:extLst>
                    <a:ext uri="{9D8B030D-6E8A-4147-A177-3AD203B41FA5}">
                      <a16:colId xmlns:a16="http://schemas.microsoft.com/office/drawing/2014/main" val="20001"/>
                    </a:ext>
                  </a:extLst>
                </a:gridCol>
              </a:tblGrid>
              <a:tr h="377836">
                <a:tc>
                  <a:txBody>
                    <a:bodyPr/>
                    <a:lstStyle/>
                    <a:p>
                      <a:r>
                        <a:rPr lang="en-GB" dirty="0" smtClean="0"/>
                        <a:t>Activities</a:t>
                      </a:r>
                      <a:endParaRPr lang="en-GB" dirty="0"/>
                    </a:p>
                  </a:txBody>
                  <a:tcPr/>
                </a:tc>
                <a:tc>
                  <a:txBody>
                    <a:bodyPr/>
                    <a:lstStyle/>
                    <a:p>
                      <a:pPr algn="ctr"/>
                      <a:r>
                        <a:rPr lang="en-GB" dirty="0" smtClean="0"/>
                        <a:t>Time</a:t>
                      </a:r>
                      <a:endParaRPr lang="en-GB" dirty="0"/>
                    </a:p>
                  </a:txBody>
                  <a:tcPr/>
                </a:tc>
                <a:extLst>
                  <a:ext uri="{0D108BD9-81ED-4DB2-BD59-A6C34878D82A}">
                    <a16:rowId xmlns:a16="http://schemas.microsoft.com/office/drawing/2014/main" val="10000"/>
                  </a:ext>
                </a:extLst>
              </a:tr>
              <a:tr h="409323">
                <a:tc>
                  <a:txBody>
                    <a:bodyPr/>
                    <a:lstStyle/>
                    <a:p>
                      <a:r>
                        <a:rPr lang="en-GB" sz="2000" dirty="0" smtClean="0"/>
                        <a:t>Presentations</a:t>
                      </a:r>
                      <a:r>
                        <a:rPr lang="en-GB" sz="2000" baseline="0" dirty="0" smtClean="0"/>
                        <a:t> of the trainers and participants</a:t>
                      </a:r>
                      <a:endParaRPr lang="en-GB" sz="2000" dirty="0"/>
                    </a:p>
                  </a:txBody>
                  <a:tcPr/>
                </a:tc>
                <a:tc>
                  <a:txBody>
                    <a:bodyPr/>
                    <a:lstStyle/>
                    <a:p>
                      <a:pPr algn="ctr"/>
                      <a:r>
                        <a:rPr lang="en-GB" sz="2000" dirty="0" smtClean="0"/>
                        <a:t>09:15-09:30</a:t>
                      </a:r>
                      <a:endParaRPr lang="en-GB" sz="2000" dirty="0"/>
                    </a:p>
                  </a:txBody>
                  <a:tcPr/>
                </a:tc>
                <a:extLst>
                  <a:ext uri="{0D108BD9-81ED-4DB2-BD59-A6C34878D82A}">
                    <a16:rowId xmlns:a16="http://schemas.microsoft.com/office/drawing/2014/main" val="10001"/>
                  </a:ext>
                </a:extLst>
              </a:tr>
              <a:tr h="4523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zh-HK" sz="2000" dirty="0" smtClean="0"/>
                        <a:t>1. Project idea development,</a:t>
                      </a:r>
                      <a:r>
                        <a:rPr lang="tr-TR" altLang="zh-HK" sz="2000" dirty="0" smtClean="0"/>
                        <a:t> EC </a:t>
                      </a:r>
                      <a:r>
                        <a:rPr lang="en-GB" altLang="zh-HK" sz="2000" dirty="0" smtClean="0"/>
                        <a:t>p</a:t>
                      </a:r>
                      <a:r>
                        <a:rPr lang="tr-TR" altLang="zh-HK" sz="2000" dirty="0" smtClean="0"/>
                        <a:t>roject </a:t>
                      </a:r>
                      <a:r>
                        <a:rPr lang="en-GB" altLang="zh-HK" sz="2000" dirty="0" smtClean="0"/>
                        <a:t>l</a:t>
                      </a:r>
                      <a:r>
                        <a:rPr lang="tr-TR" altLang="zh-HK" sz="2000" dirty="0" smtClean="0"/>
                        <a:t>ife </a:t>
                      </a:r>
                      <a:r>
                        <a:rPr lang="en-GB" altLang="zh-HK" sz="2000" dirty="0" smtClean="0"/>
                        <a:t>c</a:t>
                      </a:r>
                      <a:r>
                        <a:rPr lang="tr-TR" altLang="zh-HK" sz="2000" dirty="0" smtClean="0"/>
                        <a:t>ycle</a:t>
                      </a:r>
                      <a:r>
                        <a:rPr lang="en-GB" altLang="zh-HK" sz="2000" dirty="0" smtClean="0"/>
                        <a:t>, identification of call for proposals and application guide</a:t>
                      </a:r>
                      <a:endParaRPr lang="en-GB" sz="2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altLang="zh-HK" sz="2000" dirty="0" smtClean="0"/>
                        <a:t>09:30-10:45</a:t>
                      </a:r>
                      <a:endParaRPr lang="en-GB" sz="2000" dirty="0" smtClean="0"/>
                    </a:p>
                  </a:txBody>
                  <a:tcPr/>
                </a:tc>
                <a:extLst>
                  <a:ext uri="{0D108BD9-81ED-4DB2-BD59-A6C34878D82A}">
                    <a16:rowId xmlns:a16="http://schemas.microsoft.com/office/drawing/2014/main" val="10002"/>
                  </a:ext>
                </a:extLst>
              </a:tr>
              <a:tr h="409323">
                <a:tc>
                  <a:txBody>
                    <a:bodyPr/>
                    <a:lstStyle/>
                    <a:p>
                      <a:r>
                        <a:rPr lang="en-US" sz="2000" dirty="0" smtClean="0"/>
                        <a:t>2. </a:t>
                      </a:r>
                      <a:r>
                        <a:rPr lang="en-US" sz="2000" kern="1200" dirty="0" smtClean="0">
                          <a:solidFill>
                            <a:schemeClr val="dk1"/>
                          </a:solidFill>
                          <a:latin typeface="+mn-lt"/>
                          <a:ea typeface="+mn-ea"/>
                          <a:cs typeface="+mn-cs"/>
                        </a:rPr>
                        <a:t>Project documents preparation and submission of proposals  </a:t>
                      </a:r>
                      <a:endParaRPr lang="en-GB" sz="2000" kern="1200" dirty="0">
                        <a:solidFill>
                          <a:schemeClr val="dk1"/>
                        </a:solidFill>
                        <a:latin typeface="+mn-lt"/>
                        <a:ea typeface="+mn-ea"/>
                        <a:cs typeface="+mn-cs"/>
                      </a:endParaRPr>
                    </a:p>
                  </a:txBody>
                  <a:tcPr/>
                </a:tc>
                <a:tc>
                  <a:txBody>
                    <a:bodyPr/>
                    <a:lstStyle/>
                    <a:p>
                      <a:pPr algn="ctr"/>
                      <a:r>
                        <a:rPr lang="en-US" sz="2000" dirty="0" smtClean="0"/>
                        <a:t>10:45-11:00</a:t>
                      </a:r>
                      <a:endParaRPr lang="en-GB" sz="2000" dirty="0"/>
                    </a:p>
                  </a:txBody>
                  <a:tcPr/>
                </a:tc>
                <a:extLst>
                  <a:ext uri="{0D108BD9-81ED-4DB2-BD59-A6C34878D82A}">
                    <a16:rowId xmlns:a16="http://schemas.microsoft.com/office/drawing/2014/main" val="10003"/>
                  </a:ext>
                </a:extLst>
              </a:tr>
              <a:tr h="409323">
                <a:tc>
                  <a:txBody>
                    <a:bodyPr/>
                    <a:lstStyle/>
                    <a:p>
                      <a:r>
                        <a:rPr lang="en-GB" sz="2000" i="1" dirty="0" smtClean="0"/>
                        <a:t>   Coffee break</a:t>
                      </a:r>
                      <a:endParaRPr lang="en-GB" sz="2000" i="1" dirty="0"/>
                    </a:p>
                  </a:txBody>
                  <a:tcPr/>
                </a:tc>
                <a:tc>
                  <a:txBody>
                    <a:bodyPr/>
                    <a:lstStyle/>
                    <a:p>
                      <a:pPr algn="ctr"/>
                      <a:r>
                        <a:rPr lang="en-GB" sz="2000" dirty="0" smtClean="0"/>
                        <a:t>11:00-11:15</a:t>
                      </a:r>
                      <a:endParaRPr lang="en-GB" sz="2000" dirty="0"/>
                    </a:p>
                  </a:txBody>
                  <a:tcPr/>
                </a:tc>
                <a:extLst>
                  <a:ext uri="{0D108BD9-81ED-4DB2-BD59-A6C34878D82A}">
                    <a16:rowId xmlns:a16="http://schemas.microsoft.com/office/drawing/2014/main" val="10004"/>
                  </a:ext>
                </a:extLst>
              </a:tr>
              <a:tr h="7241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3. Planning the implementation phase of the proposal (work plan preparation, management structure, </a:t>
                      </a:r>
                      <a:r>
                        <a:rPr lang="en-US" sz="2000" kern="1200" dirty="0" smtClean="0">
                          <a:solidFill>
                            <a:schemeClr val="dk1"/>
                          </a:solidFill>
                          <a:latin typeface="+mn-lt"/>
                          <a:ea typeface="+mn-ea"/>
                          <a:cs typeface="+mn-cs"/>
                        </a:rPr>
                        <a:t>consortium, resources to be committed</a:t>
                      </a:r>
                      <a:r>
                        <a:rPr lang="tr-TR" sz="2000" kern="1200" dirty="0" smtClean="0">
                          <a:solidFill>
                            <a:schemeClr val="dk1"/>
                          </a:solidFill>
                          <a:latin typeface="+mn-lt"/>
                          <a:ea typeface="+mn-ea"/>
                          <a:cs typeface="+mn-cs"/>
                        </a:rPr>
                        <a:t> </a:t>
                      </a:r>
                      <a:r>
                        <a:rPr lang="en-US" sz="2000" kern="1200" dirty="0" smtClean="0">
                          <a:solidFill>
                            <a:schemeClr val="dk1"/>
                          </a:solidFill>
                          <a:latin typeface="+mn-lt"/>
                          <a:ea typeface="+mn-ea"/>
                          <a:cs typeface="+mn-cs"/>
                        </a:rPr>
                        <a:t>)</a:t>
                      </a:r>
                      <a:endParaRPr lang="en-GB" sz="20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11:15-12:45</a:t>
                      </a:r>
                      <a:endParaRPr lang="en-GB" sz="2000" dirty="0" smtClean="0"/>
                    </a:p>
                  </a:txBody>
                  <a:tcPr/>
                </a:tc>
                <a:extLst>
                  <a:ext uri="{0D108BD9-81ED-4DB2-BD59-A6C34878D82A}">
                    <a16:rowId xmlns:a16="http://schemas.microsoft.com/office/drawing/2014/main" val="10005"/>
                  </a:ext>
                </a:extLst>
              </a:tr>
              <a:tr h="409323">
                <a:tc>
                  <a:txBody>
                    <a:bodyPr/>
                    <a:lstStyle/>
                    <a:p>
                      <a:r>
                        <a:rPr lang="en-GB" sz="2000" i="1" dirty="0" smtClean="0"/>
                        <a:t>    Lunch</a:t>
                      </a:r>
                      <a:r>
                        <a:rPr lang="en-GB" sz="2000" i="1" baseline="0" dirty="0" smtClean="0"/>
                        <a:t> break</a:t>
                      </a:r>
                      <a:endParaRPr lang="en-GB" sz="20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t>12:45-13:15</a:t>
                      </a:r>
                      <a:endParaRPr lang="en-GB" sz="2000" dirty="0"/>
                    </a:p>
                  </a:txBody>
                  <a:tcPr/>
                </a:tc>
                <a:extLst>
                  <a:ext uri="{0D108BD9-81ED-4DB2-BD59-A6C34878D82A}">
                    <a16:rowId xmlns:a16="http://schemas.microsoft.com/office/drawing/2014/main" val="10006"/>
                  </a:ext>
                </a:extLst>
              </a:tr>
              <a:tr h="409323">
                <a:tc>
                  <a:txBody>
                    <a:bodyPr/>
                    <a:lstStyle/>
                    <a:p>
                      <a:r>
                        <a:rPr lang="en-US" sz="2000" dirty="0" smtClean="0"/>
                        <a:t>4. Budget preparation </a:t>
                      </a:r>
                      <a:endParaRPr lang="en-GB" sz="2000" dirty="0"/>
                    </a:p>
                  </a:txBody>
                  <a:tcPr/>
                </a:tc>
                <a:tc>
                  <a:txBody>
                    <a:bodyPr/>
                    <a:lstStyle/>
                    <a:p>
                      <a:pPr algn="ctr"/>
                      <a:r>
                        <a:rPr lang="en-US" sz="2000" dirty="0" smtClean="0"/>
                        <a:t>13:15-14:30</a:t>
                      </a:r>
                      <a:endParaRPr lang="en-GB" sz="2000" dirty="0"/>
                    </a:p>
                  </a:txBody>
                  <a:tcPr/>
                </a:tc>
                <a:extLst>
                  <a:ext uri="{0D108BD9-81ED-4DB2-BD59-A6C34878D82A}">
                    <a16:rowId xmlns:a16="http://schemas.microsoft.com/office/drawing/2014/main" val="10007"/>
                  </a:ext>
                </a:extLst>
              </a:tr>
              <a:tr h="472570">
                <a:tc>
                  <a:txBody>
                    <a:bodyPr/>
                    <a:lstStyle/>
                    <a:p>
                      <a:r>
                        <a:rPr lang="en-US" sz="2000" dirty="0" smtClean="0"/>
                        <a:t>5. Evaluation of proposal</a:t>
                      </a:r>
                      <a:r>
                        <a:rPr lang="en-US" sz="2000" baseline="0" dirty="0" smtClean="0"/>
                        <a:t> &amp; contracting</a:t>
                      </a:r>
                      <a:endParaRPr lang="en-GB" sz="2000" dirty="0"/>
                    </a:p>
                  </a:txBody>
                  <a:tcPr/>
                </a:tc>
                <a:tc>
                  <a:txBody>
                    <a:bodyPr/>
                    <a:lstStyle/>
                    <a:p>
                      <a:pPr algn="ctr"/>
                      <a:r>
                        <a:rPr lang="en-US" sz="2000" dirty="0" smtClean="0"/>
                        <a:t>14:30-14:45</a:t>
                      </a:r>
                      <a:endParaRPr lang="en-GB" sz="2000" dirty="0"/>
                    </a:p>
                  </a:txBody>
                  <a:tcPr/>
                </a:tc>
                <a:extLst>
                  <a:ext uri="{0D108BD9-81ED-4DB2-BD59-A6C34878D82A}">
                    <a16:rowId xmlns:a16="http://schemas.microsoft.com/office/drawing/2014/main" val="10008"/>
                  </a:ext>
                </a:extLst>
              </a:tr>
              <a:tr h="409323">
                <a:tc>
                  <a:txBody>
                    <a:bodyPr/>
                    <a:lstStyle/>
                    <a:p>
                      <a:r>
                        <a:rPr lang="en-US" sz="2000" dirty="0" smtClean="0"/>
                        <a:t>6. Developing effective partnership</a:t>
                      </a:r>
                      <a:endParaRPr lang="en-GB" sz="2000" dirty="0"/>
                    </a:p>
                  </a:txBody>
                  <a:tcPr/>
                </a:tc>
                <a:tc>
                  <a:txBody>
                    <a:bodyPr/>
                    <a:lstStyle/>
                    <a:p>
                      <a:pPr algn="ctr"/>
                      <a:r>
                        <a:rPr lang="en-US" sz="2000" dirty="0" smtClean="0"/>
                        <a:t>15:00-16:15</a:t>
                      </a:r>
                      <a:endParaRPr lang="en-GB" sz="2000" dirty="0"/>
                    </a:p>
                  </a:txBody>
                  <a:tcPr/>
                </a:tc>
                <a:extLst>
                  <a:ext uri="{0D108BD9-81ED-4DB2-BD59-A6C34878D82A}">
                    <a16:rowId xmlns:a16="http://schemas.microsoft.com/office/drawing/2014/main" val="10009"/>
                  </a:ext>
                </a:extLst>
              </a:tr>
              <a:tr h="409323">
                <a:tc>
                  <a:txBody>
                    <a:bodyPr/>
                    <a:lstStyle/>
                    <a:p>
                      <a:r>
                        <a:rPr lang="en-US" sz="2000" dirty="0" smtClean="0"/>
                        <a:t>7. Lobbying, EU structure, EU budget for 2020 and beyond </a:t>
                      </a:r>
                      <a:endParaRPr lang="en-GB" sz="2000" dirty="0"/>
                    </a:p>
                  </a:txBody>
                  <a:tcPr/>
                </a:tc>
                <a:tc>
                  <a:txBody>
                    <a:bodyPr/>
                    <a:lstStyle/>
                    <a:p>
                      <a:pPr algn="ctr"/>
                      <a:r>
                        <a:rPr lang="en-US" sz="2000" dirty="0" smtClean="0"/>
                        <a:t>16:15-16:30</a:t>
                      </a:r>
                      <a:endParaRPr lang="en-GB" sz="2000" dirty="0"/>
                    </a:p>
                  </a:txBody>
                  <a:tcPr/>
                </a:tc>
                <a:extLst>
                  <a:ext uri="{0D108BD9-81ED-4DB2-BD59-A6C34878D82A}">
                    <a16:rowId xmlns:a16="http://schemas.microsoft.com/office/drawing/2014/main" val="10010"/>
                  </a:ext>
                </a:extLst>
              </a:tr>
              <a:tr h="409323">
                <a:tc>
                  <a:txBody>
                    <a:bodyPr/>
                    <a:lstStyle/>
                    <a:p>
                      <a:r>
                        <a:rPr lang="en-GB" sz="2000" baseline="0" dirty="0" smtClean="0"/>
                        <a:t>   </a:t>
                      </a:r>
                      <a:r>
                        <a:rPr lang="en-GB" sz="2000" dirty="0" smtClean="0"/>
                        <a:t> </a:t>
                      </a:r>
                      <a:r>
                        <a:rPr lang="en-GB" sz="2000" i="1" dirty="0" smtClean="0"/>
                        <a:t>Q&amp;A</a:t>
                      </a:r>
                      <a:r>
                        <a:rPr lang="en-GB" sz="2000" i="1" baseline="0" dirty="0" smtClean="0"/>
                        <a:t> and evaluation</a:t>
                      </a:r>
                      <a:endParaRPr lang="en-GB" sz="2000" i="1" dirty="0"/>
                    </a:p>
                  </a:txBody>
                  <a:tcPr/>
                </a:tc>
                <a:tc>
                  <a:txBody>
                    <a:bodyPr/>
                    <a:lstStyle/>
                    <a:p>
                      <a:pPr algn="ctr"/>
                      <a:r>
                        <a:rPr lang="en-GB" sz="2000" dirty="0" smtClean="0"/>
                        <a:t>16:30-17:.00</a:t>
                      </a:r>
                      <a:endParaRPr lang="en-GB" sz="2000"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95927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08" y="130739"/>
            <a:ext cx="5866392" cy="4848292"/>
          </a:xfrm>
          <a:prstGeom prst="rect">
            <a:avLst/>
          </a:prstGeom>
          <a:noFill/>
          <a:extLst>
            <a:ext uri="{909E8E84-426E-40DD-AFC4-6F175D3DCCD1}">
              <a14:hiddenFill xmlns:a14="http://schemas.microsoft.com/office/drawing/2010/main">
                <a:solidFill>
                  <a:srgbClr val="FFFFFF"/>
                </a:solidFill>
              </a14:hiddenFill>
            </a:ext>
          </a:extLst>
        </p:spPr>
      </p:pic>
      <p:pic>
        <p:nvPicPr>
          <p:cNvPr id="244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6" y="3543300"/>
            <a:ext cx="5464255" cy="321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08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257547" y="239697"/>
            <a:ext cx="3929989" cy="584775"/>
          </a:xfrm>
          <a:prstGeom prst="rect">
            <a:avLst/>
          </a:prstGeom>
        </p:spPr>
        <p:txBody>
          <a:bodyPr wrap="square">
            <a:spAutoFit/>
          </a:bodyPr>
          <a:lstStyle/>
          <a:p>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Partnership</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tr-TR"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Search</a:t>
            </a:r>
            <a:endPar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1510" name="Picture 6" descr="Image result for building a partnership image">
            <a:extLst>
              <a:ext uri="{FF2B5EF4-FFF2-40B4-BE49-F238E27FC236}">
                <a16:creationId xmlns:a16="http://schemas.microsoft.com/office/drawing/2014/main" id="{3BBB451B-8037-49C5-9A3B-F3F29D0A91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nvPr>
        </p:nvGraphicFramePr>
        <p:xfrm>
          <a:off x="369818" y="918011"/>
          <a:ext cx="9817370" cy="5753244"/>
        </p:xfrm>
        <a:graphic>
          <a:graphicData uri="http://schemas.openxmlformats.org/drawingml/2006/table">
            <a:tbl>
              <a:tblPr/>
              <a:tblGrid>
                <a:gridCol w="1963474">
                  <a:extLst>
                    <a:ext uri="{9D8B030D-6E8A-4147-A177-3AD203B41FA5}">
                      <a16:colId xmlns:a16="http://schemas.microsoft.com/office/drawing/2014/main" val="20000"/>
                    </a:ext>
                  </a:extLst>
                </a:gridCol>
                <a:gridCol w="1963474">
                  <a:extLst>
                    <a:ext uri="{9D8B030D-6E8A-4147-A177-3AD203B41FA5}">
                      <a16:colId xmlns:a16="http://schemas.microsoft.com/office/drawing/2014/main" val="20001"/>
                    </a:ext>
                  </a:extLst>
                </a:gridCol>
                <a:gridCol w="1963474">
                  <a:extLst>
                    <a:ext uri="{9D8B030D-6E8A-4147-A177-3AD203B41FA5}">
                      <a16:colId xmlns:a16="http://schemas.microsoft.com/office/drawing/2014/main" val="20002"/>
                    </a:ext>
                  </a:extLst>
                </a:gridCol>
                <a:gridCol w="1963474">
                  <a:extLst>
                    <a:ext uri="{9D8B030D-6E8A-4147-A177-3AD203B41FA5}">
                      <a16:colId xmlns:a16="http://schemas.microsoft.com/office/drawing/2014/main" val="20003"/>
                    </a:ext>
                  </a:extLst>
                </a:gridCol>
                <a:gridCol w="1963474">
                  <a:extLst>
                    <a:ext uri="{9D8B030D-6E8A-4147-A177-3AD203B41FA5}">
                      <a16:colId xmlns:a16="http://schemas.microsoft.com/office/drawing/2014/main" val="20004"/>
                    </a:ext>
                  </a:extLst>
                </a:gridCol>
              </a:tblGrid>
              <a:tr h="639249">
                <a:tc>
                  <a:txBody>
                    <a:bodyPr/>
                    <a:lstStyle/>
                    <a:p>
                      <a:pPr algn="ctr" fontAlgn="ctr"/>
                      <a:r>
                        <a:rPr lang="en-US" sz="2000" b="0" i="0" u="none" strike="noStrike" dirty="0" err="1">
                          <a:solidFill>
                            <a:srgbClr val="000000"/>
                          </a:solidFill>
                          <a:effectLst/>
                          <a:latin typeface="Calibri" panose="020F0502020204030204" pitchFamily="34" charset="0"/>
                        </a:rPr>
                        <a:t>BioHorizon</a:t>
                      </a:r>
                      <a:endParaRPr lang="en-US" sz="20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C-Energy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ETNA 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LINKEDIN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2000" b="0" i="0" u="none" strike="noStrike">
                          <a:solidFill>
                            <a:srgbClr val="000000"/>
                          </a:solidFill>
                          <a:effectLst/>
                          <a:latin typeface="Calibri" panose="020F0502020204030204" pitchFamily="34" charset="0"/>
                        </a:rPr>
                        <a:t>Sis.Net2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0"/>
                  </a:ext>
                </a:extLst>
              </a:tr>
              <a:tr h="3068397">
                <a:tc>
                  <a:txBody>
                    <a:bodyPr/>
                    <a:lstStyle/>
                    <a:p>
                      <a:pPr algn="ctr" fontAlgn="ctr"/>
                      <a:r>
                        <a:rPr lang="en-US" sz="2000" b="0" i="0" u="none" strike="noStrike">
                          <a:solidFill>
                            <a:srgbClr val="000000"/>
                          </a:solidFill>
                          <a:effectLst/>
                          <a:latin typeface="Calibri" panose="020F0502020204030204" pitchFamily="34" charset="0"/>
                        </a:rPr>
                        <a:t>Partner search for Horizon 2020 'Food Security, Sustainable Agriculture and Forestry, Marine, Maritime and Inland Water Research and the Bioeconomy'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Partner search for Horizon 2020 'Secure, clean and efficient energy'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Partner search for Horizon 2020 'Smart, Green and Integrated Transport'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Partner Search Groups on </a:t>
                      </a:r>
                      <a:r>
                        <a:rPr lang="en-US" sz="2000" b="0" i="0" u="none" strike="noStrike" dirty="0" err="1">
                          <a:solidFill>
                            <a:srgbClr val="000000"/>
                          </a:solidFill>
                          <a:effectLst/>
                          <a:latin typeface="Calibri" panose="020F0502020204030204" pitchFamily="34" charset="0"/>
                        </a:rPr>
                        <a:t>Linkedin</a:t>
                      </a:r>
                      <a:endParaRPr lang="en-US" sz="20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Calibri" panose="020F0502020204030204" pitchFamily="34" charset="0"/>
                        </a:rPr>
                        <a:t>Partner search for Horizon 2020 “Science with and for Society”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45598">
                <a:tc>
                  <a:txBody>
                    <a:bodyPr/>
                    <a:lstStyle/>
                    <a:p>
                      <a:pPr algn="ctr" fontAlgn="ctr"/>
                      <a:r>
                        <a:rPr lang="en-US" sz="1800" b="0" i="0" u="sng" strike="noStrike" dirty="0">
                          <a:solidFill>
                            <a:srgbClr val="0563C1"/>
                          </a:solidFill>
                          <a:effectLst/>
                          <a:latin typeface="Calibri" panose="020F0502020204030204" pitchFamily="34" charset="0"/>
                          <a:hlinkClick r:id="rId4"/>
                        </a:rPr>
                        <a:t>http://www.ncp-biohorizon.net/profiles</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5"/>
                        </a:rPr>
                        <a:t>http://www.partnersearch.c-energy2020.eu/</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6"/>
                        </a:rPr>
                        <a:t>http://www.transport-ncps.net/</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7"/>
                        </a:rPr>
                        <a:t>https://www.linkedin.com</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sng" strike="noStrike" dirty="0">
                          <a:solidFill>
                            <a:srgbClr val="0563C1"/>
                          </a:solidFill>
                          <a:effectLst/>
                          <a:latin typeface="Calibri" panose="020F0502020204030204" pitchFamily="34" charset="0"/>
                          <a:hlinkClick r:id="rId8"/>
                        </a:rPr>
                        <a:t>http://www.sisnetwork.eu/about/partner-search/</a:t>
                      </a:r>
                      <a:endParaRPr lang="en-US" sz="18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32615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7A539DC6-5E40-4C67-AB71-47157F8ED9E2}"/>
              </a:ext>
            </a:extLst>
          </p:cNvPr>
          <p:cNvGraphicFramePr>
            <a:graphicFrameLocks noGrp="1"/>
          </p:cNvGraphicFramePr>
          <p:nvPr>
            <p:extLst/>
          </p:nvPr>
        </p:nvGraphicFramePr>
        <p:xfrm>
          <a:off x="187036" y="145478"/>
          <a:ext cx="9507682" cy="6385434"/>
        </p:xfrm>
        <a:graphic>
          <a:graphicData uri="http://schemas.openxmlformats.org/drawingml/2006/table">
            <a:tbl>
              <a:tblPr firstRow="1" firstCol="1" lastRow="1" lastCol="1" bandRow="1" bandCol="1">
                <a:tableStyleId>{5940675A-B579-460E-94D1-54222C63F5DA}</a:tableStyleId>
              </a:tblPr>
              <a:tblGrid>
                <a:gridCol w="714739">
                  <a:extLst>
                    <a:ext uri="{9D8B030D-6E8A-4147-A177-3AD203B41FA5}">
                      <a16:colId xmlns:a16="http://schemas.microsoft.com/office/drawing/2014/main" val="3638409033"/>
                    </a:ext>
                  </a:extLst>
                </a:gridCol>
                <a:gridCol w="6428466">
                  <a:extLst>
                    <a:ext uri="{9D8B030D-6E8A-4147-A177-3AD203B41FA5}">
                      <a16:colId xmlns:a16="http://schemas.microsoft.com/office/drawing/2014/main" val="238019138"/>
                    </a:ext>
                  </a:extLst>
                </a:gridCol>
                <a:gridCol w="610704">
                  <a:extLst>
                    <a:ext uri="{9D8B030D-6E8A-4147-A177-3AD203B41FA5}">
                      <a16:colId xmlns:a16="http://schemas.microsoft.com/office/drawing/2014/main" val="2606070522"/>
                    </a:ext>
                  </a:extLst>
                </a:gridCol>
                <a:gridCol w="567848">
                  <a:extLst>
                    <a:ext uri="{9D8B030D-6E8A-4147-A177-3AD203B41FA5}">
                      <a16:colId xmlns:a16="http://schemas.microsoft.com/office/drawing/2014/main" val="794006265"/>
                    </a:ext>
                  </a:extLst>
                </a:gridCol>
                <a:gridCol w="1185925">
                  <a:extLst>
                    <a:ext uri="{9D8B030D-6E8A-4147-A177-3AD203B41FA5}">
                      <a16:colId xmlns:a16="http://schemas.microsoft.com/office/drawing/2014/main" val="266268220"/>
                    </a:ext>
                  </a:extLst>
                </a:gridCol>
              </a:tblGrid>
              <a:tr h="550842">
                <a:tc>
                  <a:txBody>
                    <a:bodyPr/>
                    <a:lstStyle/>
                    <a:p>
                      <a:pPr>
                        <a:spcBef>
                          <a:spcPts val="235"/>
                        </a:spcBef>
                        <a:spcAft>
                          <a:spcPts val="0"/>
                        </a:spcAft>
                      </a:pPr>
                      <a:r>
                        <a:rPr lang="en-US" sz="1600" dirty="0">
                          <a:effectLst/>
                        </a:rPr>
                        <a:t> </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a:spcBef>
                          <a:spcPts val="5"/>
                        </a:spcBef>
                        <a:spcAft>
                          <a:spcPts val="0"/>
                        </a:spcAft>
                      </a:pPr>
                      <a:r>
                        <a:rPr lang="en-US" sz="1600" dirty="0">
                          <a:effectLst/>
                        </a:rPr>
                        <a:t> </a:t>
                      </a:r>
                    </a:p>
                    <a:p>
                      <a:pPr marL="1405890" marR="1415415" algn="ctr">
                        <a:spcBef>
                          <a:spcPts val="5"/>
                        </a:spcBef>
                        <a:spcAft>
                          <a:spcPts val="0"/>
                        </a:spcAft>
                      </a:pPr>
                      <a:r>
                        <a:rPr lang="en-US" sz="1600" dirty="0">
                          <a:effectLst/>
                        </a:rPr>
                        <a:t>Success criteria</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a:spcBef>
                          <a:spcPts val="5"/>
                        </a:spcBef>
                        <a:spcAft>
                          <a:spcPts val="0"/>
                        </a:spcAft>
                      </a:pPr>
                      <a:r>
                        <a:rPr lang="en-US" sz="1600">
                          <a:effectLst/>
                        </a:rPr>
                        <a:t> </a:t>
                      </a:r>
                    </a:p>
                    <a:p>
                      <a:pPr marL="83820" marR="102235" algn="ctr">
                        <a:spcBef>
                          <a:spcPts val="5"/>
                        </a:spcBef>
                        <a:spcAft>
                          <a:spcPts val="0"/>
                        </a:spcAft>
                      </a:pPr>
                      <a:r>
                        <a:rPr lang="en-US" sz="1600">
                          <a:effectLst/>
                        </a:rPr>
                        <a:t>Yes</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a:spcBef>
                          <a:spcPts val="5"/>
                        </a:spcBef>
                        <a:spcAft>
                          <a:spcPts val="0"/>
                        </a:spcAft>
                      </a:pPr>
                      <a:r>
                        <a:rPr lang="en-US" sz="1600" dirty="0">
                          <a:effectLst/>
                        </a:rPr>
                        <a:t> </a:t>
                      </a:r>
                    </a:p>
                    <a:p>
                      <a:pPr marL="71755">
                        <a:spcBef>
                          <a:spcPts val="5"/>
                        </a:spcBef>
                        <a:spcAft>
                          <a:spcPts val="0"/>
                        </a:spcAft>
                      </a:pPr>
                      <a:r>
                        <a:rPr lang="en-US" sz="1600" dirty="0">
                          <a:effectLst/>
                        </a:rPr>
                        <a:t>No</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a:spcBef>
                          <a:spcPts val="5"/>
                        </a:spcBef>
                        <a:spcAft>
                          <a:spcPts val="0"/>
                        </a:spcAft>
                      </a:pPr>
                      <a:r>
                        <a:rPr lang="en-US" sz="1600" dirty="0">
                          <a:effectLst/>
                        </a:rPr>
                        <a:t> </a:t>
                      </a:r>
                    </a:p>
                    <a:p>
                      <a:pPr marL="86360">
                        <a:spcBef>
                          <a:spcPts val="5"/>
                        </a:spcBef>
                        <a:spcAft>
                          <a:spcPts val="0"/>
                        </a:spcAft>
                      </a:pPr>
                      <a:r>
                        <a:rPr lang="en-US" sz="1600" dirty="0">
                          <a:effectLst/>
                        </a:rPr>
                        <a:t>Comments</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extLst>
                  <a:ext uri="{0D108BD9-81ED-4DB2-BD59-A6C34878D82A}">
                    <a16:rowId xmlns:a16="http://schemas.microsoft.com/office/drawing/2014/main" val="109788769"/>
                  </a:ext>
                </a:extLst>
              </a:tr>
              <a:tr h="421358">
                <a:tc rowSpan="13">
                  <a:txBody>
                    <a:bodyPr/>
                    <a:lstStyle/>
                    <a:p>
                      <a:pPr marL="276860">
                        <a:spcBef>
                          <a:spcPts val="410"/>
                        </a:spcBef>
                        <a:spcAft>
                          <a:spcPts val="0"/>
                        </a:spcAft>
                        <a:tabLst>
                          <a:tab pos="1215390" algn="l"/>
                          <a:tab pos="2279015" algn="l"/>
                          <a:tab pos="3738880" algn="l"/>
                        </a:tabLst>
                      </a:pPr>
                      <a:r>
                        <a:rPr lang="en-US" sz="1600" dirty="0">
                          <a:effectLst/>
                        </a:rPr>
                        <a:t>Testing	Project’s	Partnership</a:t>
                      </a:r>
                      <a:r>
                        <a:rPr lang="tr-TR" sz="1600" dirty="0">
                          <a:effectLst/>
                        </a:rPr>
                        <a:t>         </a:t>
                      </a:r>
                      <a:r>
                        <a:rPr lang="en-US" sz="1600" dirty="0">
                          <a:effectLst/>
                        </a:rPr>
                        <a:t>Project</a:t>
                      </a:r>
                      <a:r>
                        <a:rPr lang="en-US" sz="1600" spc="-10" dirty="0">
                          <a:effectLst/>
                        </a:rPr>
                        <a:t> </a:t>
                      </a:r>
                      <a:r>
                        <a:rPr lang="en-US" sz="1600" dirty="0">
                          <a:effectLst/>
                        </a:rPr>
                        <a:t>idea</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vert="vert270"/>
                </a:tc>
                <a:tc>
                  <a:txBody>
                    <a:bodyPr/>
                    <a:lstStyle/>
                    <a:p>
                      <a:pPr marL="75565" marR="193675">
                        <a:spcBef>
                          <a:spcPts val="230"/>
                        </a:spcBef>
                        <a:spcAft>
                          <a:spcPts val="0"/>
                        </a:spcAft>
                      </a:pPr>
                      <a:r>
                        <a:rPr lang="en-US" sz="1600" dirty="0">
                          <a:effectLst/>
                        </a:rPr>
                        <a:t>Project is demand-driven: Identified target groups will be able to benefit from the</a:t>
                      </a:r>
                      <a:r>
                        <a:rPr lang="en-US" sz="1600" spc="-25" dirty="0">
                          <a:effectLst/>
                        </a:rPr>
                        <a:t> </a:t>
                      </a:r>
                      <a:r>
                        <a:rPr lang="en-US" sz="1600" dirty="0">
                          <a:effectLst/>
                        </a:rPr>
                        <a:t>project.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dirty="0">
                          <a:effectLst/>
                        </a:rPr>
                        <a: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759329274"/>
                  </a:ext>
                </a:extLst>
              </a:tr>
              <a:tr h="421358">
                <a:tc vMerge="1">
                  <a:txBody>
                    <a:bodyPr/>
                    <a:lstStyle/>
                    <a:p>
                      <a:endParaRPr lang="en-US"/>
                    </a:p>
                  </a:txBody>
                  <a:tcPr/>
                </a:tc>
                <a:tc>
                  <a:txBody>
                    <a:bodyPr/>
                    <a:lstStyle/>
                    <a:p>
                      <a:pPr marL="75565" marR="544195">
                        <a:lnSpc>
                          <a:spcPct val="100000"/>
                        </a:lnSpc>
                        <a:spcBef>
                          <a:spcPts val="235"/>
                        </a:spcBef>
                        <a:spcAft>
                          <a:spcPts val="0"/>
                        </a:spcAft>
                      </a:pPr>
                      <a:r>
                        <a:rPr lang="en-US" sz="1600" dirty="0">
                          <a:effectLst/>
                        </a:rPr>
                        <a:t>Project is result-oriented: Project will make a change by addressing the need of the target groups.</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905350277"/>
                  </a:ext>
                </a:extLst>
              </a:tr>
              <a:tr h="480799">
                <a:tc vMerge="1">
                  <a:txBody>
                    <a:bodyPr/>
                    <a:lstStyle/>
                    <a:p>
                      <a:endParaRPr lang="en-US"/>
                    </a:p>
                  </a:txBody>
                  <a:tcPr/>
                </a:tc>
                <a:tc>
                  <a:txBody>
                    <a:bodyPr/>
                    <a:lstStyle/>
                    <a:p>
                      <a:pPr marL="75565" marR="474345">
                        <a:spcBef>
                          <a:spcPts val="235"/>
                        </a:spcBef>
                        <a:spcAft>
                          <a:spcPts val="0"/>
                        </a:spcAft>
                      </a:pPr>
                      <a:r>
                        <a:rPr lang="en-US" sz="1600" dirty="0">
                          <a:effectLst/>
                        </a:rPr>
                        <a:t>Project is relevant: Project contributes to the programme objectives and results as identified in the Cooperation Programme.</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a:spcBef>
                          <a:spcPts val="35"/>
                        </a:spcBef>
                        <a:spcAft>
                          <a:spcPts val="0"/>
                        </a:spcAft>
                      </a:pPr>
                      <a:r>
                        <a:rPr lang="en-US" sz="1600">
                          <a:effectLst/>
                        </a:rPr>
                        <a:t> </a:t>
                      </a:r>
                    </a:p>
                    <a:p>
                      <a:pPr marR="19685" algn="ctr">
                        <a:spcBef>
                          <a:spcPts val="23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a:spcBef>
                          <a:spcPts val="35"/>
                        </a:spcBef>
                        <a:spcAft>
                          <a:spcPts val="0"/>
                        </a:spcAft>
                      </a:pPr>
                      <a:r>
                        <a:rPr lang="en-US" sz="1600">
                          <a:effectLst/>
                        </a:rPr>
                        <a:t> </a:t>
                      </a:r>
                    </a:p>
                    <a:p>
                      <a:pPr marL="108585">
                        <a:spcBef>
                          <a:spcPts val="23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1230368150"/>
                  </a:ext>
                </a:extLst>
              </a:tr>
              <a:tr h="421358">
                <a:tc vMerge="1">
                  <a:txBody>
                    <a:bodyPr/>
                    <a:lstStyle/>
                    <a:p>
                      <a:endParaRPr lang="en-US"/>
                    </a:p>
                  </a:txBody>
                  <a:tcPr/>
                </a:tc>
                <a:tc>
                  <a:txBody>
                    <a:bodyPr/>
                    <a:lstStyle/>
                    <a:p>
                      <a:pPr marL="75565" marR="298450">
                        <a:spcBef>
                          <a:spcPts val="235"/>
                        </a:spcBef>
                        <a:spcAft>
                          <a:spcPts val="0"/>
                        </a:spcAft>
                      </a:pPr>
                      <a:r>
                        <a:rPr lang="en-US" sz="1600" dirty="0">
                          <a:effectLst/>
                        </a:rPr>
                        <a:t>Project requires cooperation: The project would not succeed without international cooperation.</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317414131"/>
                  </a:ext>
                </a:extLst>
              </a:tr>
              <a:tr h="421358">
                <a:tc vMerge="1">
                  <a:txBody>
                    <a:bodyPr/>
                    <a:lstStyle/>
                    <a:p>
                      <a:endParaRPr lang="en-US"/>
                    </a:p>
                  </a:txBody>
                  <a:tcPr/>
                </a:tc>
                <a:tc>
                  <a:txBody>
                    <a:bodyPr/>
                    <a:lstStyle/>
                    <a:p>
                      <a:pPr marL="75565" marR="407670">
                        <a:spcBef>
                          <a:spcPts val="235"/>
                        </a:spcBef>
                        <a:spcAft>
                          <a:spcPts val="0"/>
                        </a:spcAft>
                      </a:pPr>
                      <a:r>
                        <a:rPr lang="en-US" sz="1600" dirty="0">
                          <a:effectLst/>
                        </a:rPr>
                        <a:t>The relevant organisations needed to address the need and achieve project objectives are involved.</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3419317140"/>
                  </a:ext>
                </a:extLst>
              </a:tr>
              <a:tr h="344276">
                <a:tc vMerge="1">
                  <a:txBody>
                    <a:bodyPr/>
                    <a:lstStyle/>
                    <a:p>
                      <a:endParaRPr lang="en-US"/>
                    </a:p>
                  </a:txBody>
                  <a:tcPr/>
                </a:tc>
                <a:tc>
                  <a:txBody>
                    <a:bodyPr/>
                    <a:lstStyle/>
                    <a:p>
                      <a:pPr marL="75565" marR="201930">
                        <a:lnSpc>
                          <a:spcPct val="100000"/>
                        </a:lnSpc>
                        <a:spcBef>
                          <a:spcPts val="235"/>
                        </a:spcBef>
                        <a:spcAft>
                          <a:spcPts val="0"/>
                        </a:spcAft>
                      </a:pPr>
                      <a:r>
                        <a:rPr lang="en-US" sz="1600" dirty="0">
                          <a:effectLst/>
                        </a:rPr>
                        <a:t>The partnership is balanced with respect to levels, sectors and territory.</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4247442229"/>
                  </a:ext>
                </a:extLst>
              </a:tr>
              <a:tr h="480799">
                <a:tc vMerge="1">
                  <a:txBody>
                    <a:bodyPr/>
                    <a:lstStyle/>
                    <a:p>
                      <a:endParaRPr lang="en-US"/>
                    </a:p>
                  </a:txBody>
                  <a:tcPr/>
                </a:tc>
                <a:tc>
                  <a:txBody>
                    <a:bodyPr/>
                    <a:lstStyle/>
                    <a:p>
                      <a:pPr marL="75565" marR="232410" algn="just">
                        <a:spcBef>
                          <a:spcPts val="235"/>
                        </a:spcBef>
                        <a:spcAft>
                          <a:spcPts val="0"/>
                        </a:spcAft>
                      </a:pPr>
                      <a:r>
                        <a:rPr lang="en-US" sz="1600" dirty="0">
                          <a:effectLst/>
                        </a:rPr>
                        <a:t>Partner organisations have experience and competence in the thematic field concerned, as well as the necessary capacity to implement the project.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a:spcBef>
                          <a:spcPts val="35"/>
                        </a:spcBef>
                        <a:spcAft>
                          <a:spcPts val="0"/>
                        </a:spcAft>
                      </a:pPr>
                      <a:r>
                        <a:rPr lang="en-US" sz="1600">
                          <a:effectLst/>
                        </a:rPr>
                        <a:t> </a:t>
                      </a:r>
                    </a:p>
                    <a:p>
                      <a:pPr marR="19685" algn="ctr">
                        <a:spcBef>
                          <a:spcPts val="23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a:spcBef>
                          <a:spcPts val="35"/>
                        </a:spcBef>
                        <a:spcAft>
                          <a:spcPts val="0"/>
                        </a:spcAft>
                      </a:pPr>
                      <a:r>
                        <a:rPr lang="en-US" sz="1600">
                          <a:effectLst/>
                        </a:rPr>
                        <a:t> </a:t>
                      </a:r>
                    </a:p>
                    <a:p>
                      <a:pPr marL="108585">
                        <a:spcBef>
                          <a:spcPts val="23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3286767886"/>
                  </a:ext>
                </a:extLst>
              </a:tr>
              <a:tr h="344276">
                <a:tc vMerge="1">
                  <a:txBody>
                    <a:bodyPr/>
                    <a:lstStyle/>
                    <a:p>
                      <a:endParaRPr lang="en-US"/>
                    </a:p>
                  </a:txBody>
                  <a:tcPr/>
                </a:tc>
                <a:tc>
                  <a:txBody>
                    <a:bodyPr/>
                    <a:lstStyle/>
                    <a:p>
                      <a:pPr marL="75565" marR="466090">
                        <a:lnSpc>
                          <a:spcPct val="100000"/>
                        </a:lnSpc>
                        <a:spcBef>
                          <a:spcPts val="235"/>
                        </a:spcBef>
                        <a:spcAft>
                          <a:spcPts val="0"/>
                        </a:spcAft>
                      </a:pPr>
                      <a:r>
                        <a:rPr lang="en-US" sz="1600" dirty="0">
                          <a:effectLst/>
                        </a:rPr>
                        <a:t>Potential project’s stakeholders and their roles have been identified.</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1755298175"/>
                  </a:ext>
                </a:extLst>
              </a:tr>
              <a:tr h="210679">
                <a:tc vMerge="1">
                  <a:txBody>
                    <a:bodyPr/>
                    <a:lstStyle/>
                    <a:p>
                      <a:endParaRPr lang="en-US"/>
                    </a:p>
                  </a:txBody>
                  <a:tcPr/>
                </a:tc>
                <a:tc>
                  <a:txBody>
                    <a:bodyPr/>
                    <a:lstStyle/>
                    <a:p>
                      <a:pPr marL="75565">
                        <a:spcBef>
                          <a:spcPts val="235"/>
                        </a:spcBef>
                        <a:spcAft>
                          <a:spcPts val="0"/>
                        </a:spcAft>
                      </a:pPr>
                      <a:r>
                        <a:rPr lang="en-US" sz="1600" dirty="0">
                          <a:effectLst/>
                        </a:rPr>
                        <a:t>Stakeholders to be addressed have been </a:t>
                      </a:r>
                      <a:r>
                        <a:rPr lang="en-US" sz="1600" dirty="0" err="1">
                          <a:effectLst/>
                        </a:rPr>
                        <a:t>prioritised</a:t>
                      </a:r>
                      <a:r>
                        <a:rPr lang="en-US" sz="1600" dirty="0">
                          <a:effectLst/>
                        </a:rPr>
                        <a: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220"/>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220"/>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786668160"/>
                  </a:ext>
                </a:extLst>
              </a:tr>
              <a:tr h="421358">
                <a:tc vMerge="1">
                  <a:txBody>
                    <a:bodyPr/>
                    <a:lstStyle/>
                    <a:p>
                      <a:endParaRPr lang="en-US"/>
                    </a:p>
                  </a:txBody>
                  <a:tcPr/>
                </a:tc>
                <a:tc>
                  <a:txBody>
                    <a:bodyPr/>
                    <a:lstStyle/>
                    <a:p>
                      <a:pPr marL="75565" marR="193675">
                        <a:spcBef>
                          <a:spcPts val="235"/>
                        </a:spcBef>
                        <a:spcAft>
                          <a:spcPts val="0"/>
                        </a:spcAft>
                      </a:pPr>
                      <a:r>
                        <a:rPr lang="en-US" sz="1600" dirty="0">
                          <a:effectLst/>
                        </a:rPr>
                        <a:t>Core stakeholders have been contacted and engaged according to their interests.</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dirty="0">
                          <a:effectLst/>
                        </a:rPr>
                        <a: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460344163"/>
                  </a:ext>
                </a:extLst>
              </a:tr>
              <a:tr h="421358">
                <a:tc vMerge="1">
                  <a:txBody>
                    <a:bodyPr/>
                    <a:lstStyle/>
                    <a:p>
                      <a:endParaRPr lang="en-US"/>
                    </a:p>
                  </a:txBody>
                  <a:tcPr/>
                </a:tc>
                <a:tc>
                  <a:txBody>
                    <a:bodyPr/>
                    <a:lstStyle/>
                    <a:p>
                      <a:pPr marL="75565" marR="232410">
                        <a:spcBef>
                          <a:spcPts val="235"/>
                        </a:spcBef>
                        <a:spcAft>
                          <a:spcPts val="0"/>
                        </a:spcAft>
                      </a:pPr>
                      <a:r>
                        <a:rPr lang="en-US" sz="1600" dirty="0">
                          <a:effectLst/>
                        </a:rPr>
                        <a:t>The partners have made use of available knowledge, and built the project on existing results and practices.</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1342544099"/>
                  </a:ext>
                </a:extLst>
              </a:tr>
              <a:tr h="344276">
                <a:tc vMerge="1">
                  <a:txBody>
                    <a:bodyPr/>
                    <a:lstStyle/>
                    <a:p>
                      <a:endParaRPr lang="en-US"/>
                    </a:p>
                  </a:txBody>
                  <a:tcPr/>
                </a:tc>
                <a:tc>
                  <a:txBody>
                    <a:bodyPr/>
                    <a:lstStyle/>
                    <a:p>
                      <a:pPr marL="75565" marR="273685">
                        <a:lnSpc>
                          <a:spcPct val="100000"/>
                        </a:lnSpc>
                        <a:spcBef>
                          <a:spcPts val="235"/>
                        </a:spcBef>
                        <a:spcAft>
                          <a:spcPts val="0"/>
                        </a:spcAft>
                      </a:pPr>
                      <a:r>
                        <a:rPr lang="en-US" sz="1600" dirty="0">
                          <a:effectLst/>
                        </a:rPr>
                        <a:t>The programme has been consulted and comments taken into account.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795"/>
                        </a:spcBef>
                        <a:spcAft>
                          <a:spcPts val="0"/>
                        </a:spcAft>
                      </a:pPr>
                      <a:r>
                        <a:rPr lang="en-US" sz="1600">
                          <a:effectLst/>
                        </a:rPr>
                        <a:t>☐</a:t>
                      </a:r>
                      <a:endParaRPr lang="en-US" sz="160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2630026839"/>
                  </a:ext>
                </a:extLst>
              </a:tr>
              <a:tr h="210679">
                <a:tc vMerge="1">
                  <a:txBody>
                    <a:bodyPr/>
                    <a:lstStyle/>
                    <a:p>
                      <a:endParaRPr lang="en-US"/>
                    </a:p>
                  </a:txBody>
                  <a:tcPr/>
                </a:tc>
                <a:tc>
                  <a:txBody>
                    <a:bodyPr/>
                    <a:lstStyle/>
                    <a:p>
                      <a:pPr marL="75565">
                        <a:spcBef>
                          <a:spcPts val="235"/>
                        </a:spcBef>
                        <a:spcAft>
                          <a:spcPts val="0"/>
                        </a:spcAft>
                      </a:pPr>
                      <a:r>
                        <a:rPr lang="en-US" sz="1600" dirty="0">
                          <a:effectLst/>
                        </a:rPr>
                        <a:t>If relevant, the project idea has been tested.</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a:txBody>
                    <a:bodyPr/>
                    <a:lstStyle/>
                    <a:p>
                      <a:pPr marR="19685" algn="ctr">
                        <a:spcBef>
                          <a:spcPts val="220"/>
                        </a:spcBef>
                        <a:spcAft>
                          <a:spcPts val="0"/>
                        </a:spcAft>
                      </a:pPr>
                      <a:r>
                        <a:rPr lang="en-US" sz="1600" dirty="0">
                          <a:effectLst/>
                        </a:rPr>
                        <a: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gridSpan="2">
                  <a:txBody>
                    <a:bodyPr/>
                    <a:lstStyle/>
                    <a:p>
                      <a:pPr marL="108585">
                        <a:spcBef>
                          <a:spcPts val="220"/>
                        </a:spcBef>
                        <a:spcAft>
                          <a:spcPts val="0"/>
                        </a:spcAft>
                      </a:pPr>
                      <a:r>
                        <a:rPr lang="en-US" sz="1600" dirty="0">
                          <a:effectLst/>
                        </a:rPr>
                        <a:t>☐</a:t>
                      </a:r>
                      <a:endParaRPr lang="en-US" sz="1600" dirty="0">
                        <a:effectLst/>
                        <a:latin typeface="Trebuchet MS" panose="020B0603020202020204" pitchFamily="34" charset="0"/>
                        <a:ea typeface="Trebuchet MS" panose="020B0603020202020204" pitchFamily="34" charset="0"/>
                        <a:cs typeface="Trebuchet MS" panose="020B0603020202020204" pitchFamily="34" charset="0"/>
                      </a:endParaRPr>
                    </a:p>
                  </a:txBody>
                  <a:tcPr marL="0" marR="0" marT="0" marB="0"/>
                </a:tc>
                <a:tc hMerge="1">
                  <a:txBody>
                    <a:bodyPr/>
                    <a:lstStyle/>
                    <a:p>
                      <a:endParaRPr lang="en-US"/>
                    </a:p>
                  </a:txBody>
                  <a:tcPr/>
                </a:tc>
                <a:extLst>
                  <a:ext uri="{0D108BD9-81ED-4DB2-BD59-A6C34878D82A}">
                    <a16:rowId xmlns:a16="http://schemas.microsoft.com/office/drawing/2014/main" val="172991909"/>
                  </a:ext>
                </a:extLst>
              </a:tr>
            </a:tbl>
          </a:graphicData>
        </a:graphic>
      </p:graphicFrame>
      <p:pic>
        <p:nvPicPr>
          <p:cNvPr id="4" name="Picture 6" descr="Image result for building a partnership image">
            <a:extLst>
              <a:ext uri="{FF2B5EF4-FFF2-40B4-BE49-F238E27FC236}">
                <a16:creationId xmlns:a16="http://schemas.microsoft.com/office/drawing/2014/main" id="{C49E86D3-4FBC-4A2C-B854-3AC0B7B11B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80304" y="2691685"/>
            <a:ext cx="9672034" cy="305977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937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9F09031-25A7-4A7F-853F-43C8A8A69B15}"/>
              </a:ext>
            </a:extLst>
          </p:cNvPr>
          <p:cNvSpPr/>
          <p:nvPr/>
        </p:nvSpPr>
        <p:spPr>
          <a:xfrm>
            <a:off x="1" y="1040853"/>
            <a:ext cx="4533362" cy="5632311"/>
          </a:xfrm>
          <a:prstGeom prst="rect">
            <a:avLst/>
          </a:prstGeom>
        </p:spPr>
        <p:txBody>
          <a:bodyPr wrap="square">
            <a:spAutoFit/>
          </a:bodyPr>
          <a:lstStyle/>
          <a:p>
            <a:pPr algn="just">
              <a:spcAft>
                <a:spcPts val="1200"/>
              </a:spcAft>
            </a:pPr>
            <a:r>
              <a:rPr lang="en-US" sz="2000" dirty="0" smtClean="0"/>
              <a:t>The </a:t>
            </a:r>
            <a:r>
              <a:rPr lang="en-US" sz="2000" b="1" dirty="0"/>
              <a:t>overall objective </a:t>
            </a:r>
            <a:r>
              <a:rPr lang="en-US" sz="2000" dirty="0"/>
              <a:t>of MBM2SME project </a:t>
            </a:r>
            <a:r>
              <a:rPr lang="en-US" sz="2000" dirty="0" smtClean="0"/>
              <a:t>is </a:t>
            </a:r>
            <a:r>
              <a:rPr lang="en-US" sz="2000" dirty="0"/>
              <a:t>to </a:t>
            </a:r>
            <a:r>
              <a:rPr lang="en-US" sz="2000" u="sng" dirty="0"/>
              <a:t>facilitate knowledge transfer between </a:t>
            </a:r>
            <a:r>
              <a:rPr lang="en-US" sz="2000" u="sng" dirty="0" smtClean="0"/>
              <a:t>academia (2 partners) </a:t>
            </a:r>
            <a:r>
              <a:rPr lang="en-US" sz="2000" u="sng" dirty="0"/>
              <a:t>and </a:t>
            </a:r>
            <a:r>
              <a:rPr lang="en-US" sz="2000" u="sng" dirty="0" smtClean="0"/>
              <a:t>industry (2 </a:t>
            </a:r>
            <a:r>
              <a:rPr lang="en-US" sz="2000" u="sng" dirty="0" err="1" smtClean="0"/>
              <a:t>parners</a:t>
            </a:r>
            <a:r>
              <a:rPr lang="en-US" sz="2000" u="sng" dirty="0" smtClean="0"/>
              <a:t>)</a:t>
            </a:r>
          </a:p>
          <a:p>
            <a:pPr algn="just">
              <a:spcAft>
                <a:spcPts val="1200"/>
              </a:spcAft>
            </a:pPr>
            <a:r>
              <a:rPr lang="en-US" sz="2000" dirty="0"/>
              <a:t>The </a:t>
            </a:r>
            <a:r>
              <a:rPr lang="en-US" sz="2000" dirty="0" smtClean="0"/>
              <a:t>project is </a:t>
            </a:r>
            <a:r>
              <a:rPr lang="en-US" sz="2000" dirty="0"/>
              <a:t>aimed at </a:t>
            </a:r>
            <a:r>
              <a:rPr lang="en-US" sz="2000" dirty="0" smtClean="0"/>
              <a:t>establishing </a:t>
            </a:r>
            <a:r>
              <a:rPr lang="en-US" sz="2000" b="1" dirty="0" smtClean="0"/>
              <a:t>Collaborative </a:t>
            </a:r>
            <a:r>
              <a:rPr lang="en-US" sz="2000" b="1" dirty="0"/>
              <a:t>Web Platform (CWP) </a:t>
            </a:r>
            <a:r>
              <a:rPr lang="en-US" sz="2000" dirty="0"/>
              <a:t>that will integrate key enabling technologies into the </a:t>
            </a:r>
            <a:r>
              <a:rPr lang="en-US" sz="2000" u="sng" dirty="0"/>
              <a:t>model-based manufacturing</a:t>
            </a:r>
            <a:r>
              <a:rPr lang="en-US" sz="2000" dirty="0"/>
              <a:t>.</a:t>
            </a:r>
          </a:p>
          <a:p>
            <a:pPr algn="just">
              <a:spcAft>
                <a:spcPts val="1200"/>
              </a:spcAft>
            </a:pPr>
            <a:r>
              <a:rPr lang="en-US" sz="2000" dirty="0" smtClean="0"/>
              <a:t>This </a:t>
            </a:r>
            <a:r>
              <a:rPr lang="en-US" sz="2000" dirty="0"/>
              <a:t>collaborative and </a:t>
            </a:r>
            <a:r>
              <a:rPr lang="en-US" sz="2000" dirty="0" smtClean="0"/>
              <a:t>product-oriented platform </a:t>
            </a:r>
            <a:r>
              <a:rPr lang="en-US" sz="2000" dirty="0"/>
              <a:t>will allow its members from different sectors and fields to take advantage of each other, in terms of </a:t>
            </a:r>
            <a:r>
              <a:rPr lang="en-US" sz="2000" dirty="0" smtClean="0"/>
              <a:t>reliable and </a:t>
            </a:r>
            <a:r>
              <a:rPr lang="en-US" sz="2000" dirty="0"/>
              <a:t>ubiquitous access to necessary knowledge, services, research, infrastructure for rapid product development</a:t>
            </a:r>
            <a:r>
              <a:rPr lang="en-US" sz="2000" dirty="0" smtClean="0"/>
              <a:t>, expertise </a:t>
            </a:r>
            <a:r>
              <a:rPr lang="en-US" sz="2000" dirty="0"/>
              <a:t>and needed equipment.</a:t>
            </a:r>
            <a:endParaRPr lang="tr-TR" sz="2000" dirty="0"/>
          </a:p>
        </p:txBody>
      </p:sp>
      <p:pic>
        <p:nvPicPr>
          <p:cNvPr id="4" name="Picture 6" descr="Image result for building a partnership image">
            <a:extLst>
              <a:ext uri="{FF2B5EF4-FFF2-40B4-BE49-F238E27FC236}">
                <a16:creationId xmlns:a16="http://schemas.microsoft.com/office/drawing/2014/main" id="{785216D6-E681-4EF8-9672-57D2C1FC52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5041" y="5916524"/>
            <a:ext cx="1047566" cy="64465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Example – selection of appropriate partners  </a:t>
            </a:r>
            <a:endPar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endParaRPr>
          </a:p>
        </p:txBody>
      </p:sp>
      <p:pic>
        <p:nvPicPr>
          <p:cNvPr id="3" name="Picture 2"/>
          <p:cNvPicPr>
            <a:picLocks noChangeAspect="1"/>
          </p:cNvPicPr>
          <p:nvPr/>
        </p:nvPicPr>
        <p:blipFill>
          <a:blip r:embed="rId3"/>
          <a:stretch>
            <a:fillRect/>
          </a:stretch>
        </p:blipFill>
        <p:spPr>
          <a:xfrm>
            <a:off x="4752679" y="1040853"/>
            <a:ext cx="7439322" cy="5817147"/>
          </a:xfrm>
          <a:prstGeom prst="rect">
            <a:avLst/>
          </a:prstGeom>
        </p:spPr>
      </p:pic>
    </p:spTree>
    <p:extLst>
      <p:ext uri="{BB962C8B-B14F-4D97-AF65-F5344CB8AC3E}">
        <p14:creationId xmlns:p14="http://schemas.microsoft.com/office/powerpoint/2010/main" val="389591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9F09031-25A7-4A7F-853F-43C8A8A69B15}"/>
              </a:ext>
            </a:extLst>
          </p:cNvPr>
          <p:cNvSpPr/>
          <p:nvPr/>
        </p:nvSpPr>
        <p:spPr>
          <a:xfrm>
            <a:off x="1" y="1040853"/>
            <a:ext cx="11874320" cy="5324535"/>
          </a:xfrm>
          <a:prstGeom prst="rect">
            <a:avLst/>
          </a:prstGeom>
        </p:spPr>
        <p:txBody>
          <a:bodyPr wrap="square">
            <a:spAutoFit/>
          </a:bodyPr>
          <a:lstStyle/>
          <a:p>
            <a:pPr algn="just">
              <a:spcAft>
                <a:spcPts val="1200"/>
              </a:spcAft>
            </a:pPr>
            <a:r>
              <a:rPr lang="en-US" sz="2000" dirty="0"/>
              <a:t>Overall objective of COMPES is to contribute to the improvement of </a:t>
            </a:r>
            <a:r>
              <a:rPr lang="en-US" sz="2000" b="1" dirty="0"/>
              <a:t>competitiveness of enterprises in Serbia</a:t>
            </a:r>
            <a:r>
              <a:rPr lang="en-US" sz="2000" dirty="0"/>
              <a:t>, in metal and non-metal processing sectors, in order to increase employment and safeguard existing jobs. </a:t>
            </a:r>
            <a:endParaRPr lang="en-US" sz="2000" dirty="0" smtClean="0"/>
          </a:p>
          <a:p>
            <a:pPr algn="just">
              <a:spcAft>
                <a:spcPts val="1200"/>
              </a:spcAft>
            </a:pPr>
            <a:r>
              <a:rPr lang="en-US" sz="2000" b="1" dirty="0"/>
              <a:t>Expected results</a:t>
            </a:r>
          </a:p>
          <a:p>
            <a:pPr algn="just">
              <a:spcAft>
                <a:spcPts val="600"/>
              </a:spcAft>
            </a:pPr>
            <a:r>
              <a:rPr lang="en-US" sz="2000" dirty="0"/>
              <a:t>1. Service providers' network for provision of customized vocational trainings and innovative services in the area of product and process development is established and functional. </a:t>
            </a:r>
          </a:p>
          <a:p>
            <a:pPr algn="just">
              <a:spcAft>
                <a:spcPts val="600"/>
              </a:spcAft>
            </a:pPr>
            <a:r>
              <a:rPr lang="en-US" sz="2000" dirty="0"/>
              <a:t>2. Technology transfer capacity of partners is upgraded through procurement of additional equipment and accreditation of laboratory for quality control and measurement</a:t>
            </a:r>
          </a:p>
          <a:p>
            <a:pPr algn="just">
              <a:spcAft>
                <a:spcPts val="600"/>
              </a:spcAft>
            </a:pPr>
            <a:r>
              <a:rPr lang="en-US" sz="2000" dirty="0"/>
              <a:t>3. 6 vocational 40-hour training modules developed and delivered focusing on SME needs identified through a comprehensive TSNA conducted in Serbia</a:t>
            </a:r>
          </a:p>
          <a:p>
            <a:pPr algn="just">
              <a:spcAft>
                <a:spcPts val="600"/>
              </a:spcAft>
            </a:pPr>
            <a:r>
              <a:rPr lang="en-US" sz="2000" dirty="0"/>
              <a:t>4. 5 Pilot projects were realized with selected domestic enterprises, aimed at developing new products, components or software, by using up-to-date design approach and new technologies supported by modern equipment and software unique in Serbia</a:t>
            </a:r>
          </a:p>
          <a:p>
            <a:pPr algn="just">
              <a:spcAft>
                <a:spcPts val="600"/>
              </a:spcAft>
            </a:pPr>
            <a:r>
              <a:rPr lang="en-US" sz="2000" dirty="0"/>
              <a:t>5. Sustainable partnership among universities, enterprises and employment agencies through implementation of new industrial fellowship program </a:t>
            </a:r>
            <a:r>
              <a:rPr lang="en-US" sz="2000" dirty="0" smtClean="0"/>
              <a:t>established</a:t>
            </a:r>
            <a:endParaRPr lang="en-US" sz="2000" dirty="0"/>
          </a:p>
        </p:txBody>
      </p:sp>
      <p:sp>
        <p:nvSpPr>
          <p:cNvPr id="5"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Example – selection of appropriate partners  </a:t>
            </a:r>
            <a:endPar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endParaRPr>
          </a:p>
        </p:txBody>
      </p:sp>
    </p:spTree>
    <p:extLst>
      <p:ext uri="{BB962C8B-B14F-4D97-AF65-F5344CB8AC3E}">
        <p14:creationId xmlns:p14="http://schemas.microsoft.com/office/powerpoint/2010/main" val="1463113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9F09031-25A7-4A7F-853F-43C8A8A69B15}"/>
              </a:ext>
            </a:extLst>
          </p:cNvPr>
          <p:cNvSpPr/>
          <p:nvPr/>
        </p:nvSpPr>
        <p:spPr>
          <a:xfrm>
            <a:off x="1" y="1040853"/>
            <a:ext cx="11874320" cy="4216539"/>
          </a:xfrm>
          <a:prstGeom prst="rect">
            <a:avLst/>
          </a:prstGeom>
        </p:spPr>
        <p:txBody>
          <a:bodyPr wrap="square">
            <a:spAutoFit/>
          </a:bodyPr>
          <a:lstStyle/>
          <a:p>
            <a:pPr algn="just">
              <a:spcAft>
                <a:spcPts val="1200"/>
              </a:spcAft>
            </a:pPr>
            <a:r>
              <a:rPr lang="en-US" sz="2000" dirty="0"/>
              <a:t>COMPES project proposal is a logical continuation of the long-term and fruitful cooperation among the project partners. </a:t>
            </a:r>
            <a:endParaRPr lang="en-US" sz="2000" dirty="0" smtClean="0"/>
          </a:p>
          <a:p>
            <a:pPr algn="just">
              <a:spcAft>
                <a:spcPts val="1200"/>
              </a:spcAft>
            </a:pPr>
            <a:r>
              <a:rPr lang="en-US" sz="2000" dirty="0" smtClean="0"/>
              <a:t>There </a:t>
            </a:r>
            <a:r>
              <a:rPr lang="en-US" sz="2000" dirty="0"/>
              <a:t>is a consensus among partners that mutual cooperation in offering compatible services is required. </a:t>
            </a:r>
            <a:endParaRPr lang="en-US" sz="2000" dirty="0" smtClean="0"/>
          </a:p>
          <a:p>
            <a:pPr algn="just">
              <a:spcAft>
                <a:spcPts val="1200"/>
              </a:spcAft>
            </a:pPr>
            <a:r>
              <a:rPr lang="en-US" sz="2000" dirty="0" smtClean="0"/>
              <a:t>In </a:t>
            </a:r>
            <a:r>
              <a:rPr lang="en-US" sz="2000" dirty="0"/>
              <a:t>the 4th quarter of 2009 and the 1st quarter of 2010, a number of thematic roundtable discussions attended by MFKG, UOK, FTS, CLUS and NEA was held. </a:t>
            </a:r>
            <a:endParaRPr lang="en-US" sz="2000" dirty="0" smtClean="0"/>
          </a:p>
          <a:p>
            <a:pPr algn="just">
              <a:spcAft>
                <a:spcPts val="1200"/>
              </a:spcAft>
            </a:pPr>
            <a:r>
              <a:rPr lang="en-US" sz="2000" dirty="0" smtClean="0"/>
              <a:t>A </a:t>
            </a:r>
            <a:r>
              <a:rPr lang="en-US" sz="2000" dirty="0"/>
              <a:t>general conclusion is that through a sustainable public-private partnership it is possible to contribute to enhancement of competitiveness of SMEs</a:t>
            </a:r>
            <a:r>
              <a:rPr lang="en-US" sz="2000" dirty="0" smtClean="0"/>
              <a:t>.</a:t>
            </a:r>
          </a:p>
          <a:p>
            <a:pPr algn="just">
              <a:spcAft>
                <a:spcPts val="1200"/>
              </a:spcAft>
            </a:pPr>
            <a:endParaRPr lang="en-US" sz="2000" dirty="0"/>
          </a:p>
          <a:p>
            <a:pPr algn="ctr">
              <a:spcAft>
                <a:spcPts val="1200"/>
              </a:spcAft>
            </a:pPr>
            <a:r>
              <a:rPr lang="en-US" sz="2800" b="1" dirty="0" smtClean="0">
                <a:ln w="0"/>
                <a:solidFill>
                  <a:srgbClr val="FF0000"/>
                </a:solidFill>
                <a:effectLst>
                  <a:reflection blurRad="6350" stA="53000" endA="300" endPos="35500" dir="5400000" sy="-90000" algn="bl" rotWithShape="0"/>
                </a:effectLst>
              </a:rPr>
              <a:t>WHAT IS YOUR PROPOSAL FOR PARTNERSHIP AT THIS PROJECT?</a:t>
            </a:r>
            <a:endParaRPr lang="en-US" sz="2800" dirty="0" smtClean="0">
              <a:solidFill>
                <a:srgbClr val="FF0000"/>
              </a:solidFill>
            </a:endParaRPr>
          </a:p>
          <a:p>
            <a:pPr algn="just">
              <a:spcAft>
                <a:spcPts val="1200"/>
              </a:spcAft>
            </a:pPr>
            <a:endParaRPr lang="en-US" sz="2000" dirty="0"/>
          </a:p>
        </p:txBody>
      </p:sp>
      <p:sp>
        <p:nvSpPr>
          <p:cNvPr id="5" name="Title 1"/>
          <p:cNvSpPr>
            <a:spLocks noGrp="1"/>
          </p:cNvSpPr>
          <p:nvPr>
            <p:ph type="title"/>
          </p:nvPr>
        </p:nvSpPr>
        <p:spPr>
          <a:xfrm>
            <a:off x="344582" y="261377"/>
            <a:ext cx="11220646"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Example –appropriate partners, stakeholders and end users </a:t>
            </a:r>
            <a:endPar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endParaRPr>
          </a:p>
        </p:txBody>
      </p:sp>
    </p:spTree>
    <p:extLst>
      <p:ext uri="{BB962C8B-B14F-4D97-AF65-F5344CB8AC3E}">
        <p14:creationId xmlns:p14="http://schemas.microsoft.com/office/powerpoint/2010/main" val="3109740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9F09031-25A7-4A7F-853F-43C8A8A69B15}"/>
              </a:ext>
            </a:extLst>
          </p:cNvPr>
          <p:cNvSpPr/>
          <p:nvPr/>
        </p:nvSpPr>
        <p:spPr>
          <a:xfrm>
            <a:off x="0" y="1040853"/>
            <a:ext cx="11816549" cy="5016758"/>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t>Projects are typically carried out by a number of partners, of whom one acts as </a:t>
            </a:r>
            <a:r>
              <a:rPr lang="en-US" sz="2000" b="1" dirty="0"/>
              <a:t>the lead partner</a:t>
            </a:r>
            <a:r>
              <a:rPr lang="en-US" sz="2000" dirty="0"/>
              <a:t>. </a:t>
            </a:r>
            <a:endParaRPr lang="en-US" sz="2000" dirty="0" smtClean="0"/>
          </a:p>
          <a:p>
            <a:pPr marL="342900" indent="-342900" algn="just">
              <a:spcAft>
                <a:spcPts val="1200"/>
              </a:spcAft>
              <a:buFont typeface="Arial" panose="020B0604020202020204" pitchFamily="34" charset="0"/>
              <a:buChar char="•"/>
            </a:pPr>
            <a:r>
              <a:rPr lang="en-US" sz="2000" dirty="0" smtClean="0"/>
              <a:t>The </a:t>
            </a:r>
            <a:r>
              <a:rPr lang="en-US" sz="2000" dirty="0"/>
              <a:t>lead partner</a:t>
            </a:r>
            <a:r>
              <a:rPr lang="tr-TR" sz="2000" dirty="0" smtClean="0"/>
              <a:t>/coordinator</a:t>
            </a:r>
            <a:r>
              <a:rPr lang="en-US" sz="2000" dirty="0" smtClean="0"/>
              <a:t> </a:t>
            </a:r>
            <a:r>
              <a:rPr lang="en-US" sz="2000" dirty="0"/>
              <a:t>forms the </a:t>
            </a:r>
            <a:r>
              <a:rPr lang="en-US" sz="2000" b="1" dirty="0"/>
              <a:t>formal link between the project </a:t>
            </a:r>
            <a:r>
              <a:rPr lang="en-US" sz="2000" b="1" dirty="0" smtClean="0"/>
              <a:t>partners, </a:t>
            </a:r>
            <a:r>
              <a:rPr lang="en-US" sz="2000" dirty="0" smtClean="0"/>
              <a:t>as </a:t>
            </a:r>
            <a:r>
              <a:rPr lang="en-US" sz="2000" dirty="0"/>
              <a:t>the respective </a:t>
            </a:r>
            <a:r>
              <a:rPr lang="en-US" sz="2000" dirty="0" err="1"/>
              <a:t>programme</a:t>
            </a:r>
            <a:r>
              <a:rPr lang="en-US" sz="2000" dirty="0"/>
              <a:t> </a:t>
            </a:r>
            <a:r>
              <a:rPr lang="en-US" sz="2000" dirty="0" smtClean="0"/>
              <a:t>(as </a:t>
            </a:r>
            <a:r>
              <a:rPr lang="en-US" sz="2000" dirty="0"/>
              <a:t>many EU </a:t>
            </a:r>
            <a:r>
              <a:rPr lang="en-US" sz="2000" dirty="0" err="1" smtClean="0"/>
              <a:t>Programmes</a:t>
            </a:r>
            <a:r>
              <a:rPr lang="en-US" sz="2000" dirty="0" smtClean="0"/>
              <a:t>) </a:t>
            </a:r>
            <a:r>
              <a:rPr lang="en-US" sz="2000" dirty="0"/>
              <a:t>requires </a:t>
            </a:r>
            <a:r>
              <a:rPr lang="en-US" sz="2000" dirty="0" smtClean="0"/>
              <a:t>involvement </a:t>
            </a:r>
            <a:r>
              <a:rPr lang="en-US" sz="2000" dirty="0"/>
              <a:t>of  organisations from Member and Associated countries. </a:t>
            </a:r>
            <a:endParaRPr lang="tr-TR" sz="2000" dirty="0"/>
          </a:p>
          <a:p>
            <a:pPr marL="342900" indent="-342900" algn="just">
              <a:spcAft>
                <a:spcPts val="1200"/>
              </a:spcAft>
              <a:buFont typeface="Arial" panose="020B0604020202020204" pitchFamily="34" charset="0"/>
              <a:buChar char="•"/>
            </a:pPr>
            <a:r>
              <a:rPr lang="en-US" sz="2000" dirty="0" smtClean="0"/>
              <a:t>The </a:t>
            </a:r>
            <a:r>
              <a:rPr lang="en-US" sz="2000" dirty="0"/>
              <a:t>lead partner</a:t>
            </a:r>
            <a:r>
              <a:rPr lang="tr-TR" sz="2000" dirty="0" smtClean="0"/>
              <a:t>/coordinator</a:t>
            </a:r>
            <a:r>
              <a:rPr lang="en-US" sz="2000" dirty="0" smtClean="0"/>
              <a:t> </a:t>
            </a:r>
            <a:r>
              <a:rPr lang="en-US" sz="2000" dirty="0"/>
              <a:t>is</a:t>
            </a:r>
            <a:r>
              <a:rPr lang="tr-TR" sz="2000" dirty="0"/>
              <a:t> </a:t>
            </a:r>
            <a:r>
              <a:rPr lang="en-US" sz="2000" dirty="0"/>
              <a:t>generally the </a:t>
            </a:r>
            <a:r>
              <a:rPr lang="en-US" sz="2000" b="1" dirty="0"/>
              <a:t>only contact between the project partnership and programme management bodies</a:t>
            </a:r>
            <a:r>
              <a:rPr lang="en-US" sz="2000" dirty="0"/>
              <a:t>. </a:t>
            </a:r>
            <a:endParaRPr lang="en-US" sz="2000" dirty="0" smtClean="0"/>
          </a:p>
          <a:p>
            <a:pPr marL="342900" indent="-342900" algn="just">
              <a:spcAft>
                <a:spcPts val="1200"/>
              </a:spcAft>
              <a:buFont typeface="Arial" panose="020B0604020202020204" pitchFamily="34" charset="0"/>
              <a:buChar char="•"/>
            </a:pPr>
            <a:r>
              <a:rPr lang="en-US" sz="2000" dirty="0" smtClean="0"/>
              <a:t>Communication</a:t>
            </a:r>
            <a:r>
              <a:rPr lang="tr-TR" sz="2000" dirty="0" smtClean="0"/>
              <a:t> </a:t>
            </a:r>
            <a:r>
              <a:rPr lang="en-US" sz="2000" dirty="0" smtClean="0"/>
              <a:t>is </a:t>
            </a:r>
            <a:r>
              <a:rPr lang="tr-TR" sz="2000" dirty="0" smtClean="0"/>
              <a:t>usually </a:t>
            </a:r>
            <a:r>
              <a:rPr lang="en-US" sz="2000" dirty="0" smtClean="0"/>
              <a:t>managed through the lead partner.</a:t>
            </a:r>
            <a:endParaRPr lang="tr-TR" sz="2000" dirty="0"/>
          </a:p>
          <a:p>
            <a:pPr marL="342900" indent="-342900" algn="just">
              <a:spcAft>
                <a:spcPts val="1200"/>
              </a:spcAft>
              <a:buFont typeface="Arial" panose="020B0604020202020204" pitchFamily="34" charset="0"/>
              <a:buChar char="•"/>
            </a:pPr>
            <a:r>
              <a:rPr lang="en-US" sz="2000" dirty="0" smtClean="0"/>
              <a:t>The </a:t>
            </a:r>
            <a:r>
              <a:rPr lang="en-US" sz="2000" dirty="0"/>
              <a:t>lead partner will play a key role in the </a:t>
            </a:r>
            <a:r>
              <a:rPr lang="en-US" sz="2000" b="1" dirty="0" smtClean="0"/>
              <a:t>partnership </a:t>
            </a:r>
            <a:r>
              <a:rPr lang="en-US" sz="2000" b="1" dirty="0"/>
              <a:t>building process </a:t>
            </a:r>
            <a:r>
              <a:rPr lang="en-US" sz="2000" dirty="0"/>
              <a:t>and lead the process of</a:t>
            </a:r>
            <a:r>
              <a:rPr lang="tr-TR" sz="2000" dirty="0"/>
              <a:t> </a:t>
            </a:r>
            <a:r>
              <a:rPr lang="en-US" sz="2000" b="1" dirty="0"/>
              <a:t>formulating objectives, project plan and structure of activities</a:t>
            </a:r>
            <a:r>
              <a:rPr lang="en-US" sz="2000" dirty="0"/>
              <a:t>. </a:t>
            </a:r>
            <a:endParaRPr lang="en-US" sz="2000" dirty="0" smtClean="0"/>
          </a:p>
          <a:p>
            <a:pPr marL="342900" indent="-342900" algn="just">
              <a:spcAft>
                <a:spcPts val="1200"/>
              </a:spcAft>
              <a:buFont typeface="Arial" panose="020B0604020202020204" pitchFamily="34" charset="0"/>
              <a:buChar char="•"/>
            </a:pPr>
            <a:r>
              <a:rPr lang="en-US" sz="2000" dirty="0" smtClean="0"/>
              <a:t>The </a:t>
            </a:r>
            <a:r>
              <a:rPr lang="en-US" sz="2000" dirty="0"/>
              <a:t>role also involves </a:t>
            </a:r>
            <a:r>
              <a:rPr lang="en-US" sz="2000" b="1" dirty="0"/>
              <a:t>coordinating</a:t>
            </a:r>
            <a:r>
              <a:rPr lang="tr-TR" sz="2000" b="1" dirty="0"/>
              <a:t> </a:t>
            </a:r>
            <a:r>
              <a:rPr lang="en-US" sz="2000" b="1" dirty="0"/>
              <a:t>between project partners</a:t>
            </a:r>
            <a:r>
              <a:rPr lang="en-US" sz="2000" dirty="0"/>
              <a:t>, keeping them involved and ensuring that their suggestions are taken on board.</a:t>
            </a:r>
            <a:endParaRPr lang="tr-TR" sz="2000" dirty="0"/>
          </a:p>
          <a:p>
            <a:pPr marL="342900" indent="-342900" algn="just">
              <a:spcAft>
                <a:spcPts val="1200"/>
              </a:spcAft>
              <a:buFont typeface="Arial" panose="020B0604020202020204" pitchFamily="34" charset="0"/>
              <a:buChar char="•"/>
            </a:pPr>
            <a:r>
              <a:rPr lang="en-US" sz="2000" b="1" dirty="0" smtClean="0"/>
              <a:t>All </a:t>
            </a:r>
            <a:r>
              <a:rPr lang="en-US" sz="2000" b="1" dirty="0"/>
              <a:t>project partners are responsible for fulfilling their own tasks </a:t>
            </a:r>
            <a:r>
              <a:rPr lang="en-US" sz="2000" dirty="0"/>
              <a:t>as described in the application, and for</a:t>
            </a:r>
            <a:r>
              <a:rPr lang="tr-TR" sz="2000" dirty="0"/>
              <a:t> </a:t>
            </a:r>
            <a:r>
              <a:rPr lang="en-US" sz="2000" dirty="0"/>
              <a:t>ensuring that funds are only spent on the activities laid out in the application.</a:t>
            </a:r>
          </a:p>
        </p:txBody>
      </p:sp>
      <p:pic>
        <p:nvPicPr>
          <p:cNvPr id="4" name="Picture 6" descr="Image result for building a partnership image">
            <a:extLst>
              <a:ext uri="{FF2B5EF4-FFF2-40B4-BE49-F238E27FC236}">
                <a16:creationId xmlns:a16="http://schemas.microsoft.com/office/drawing/2014/main" id="{785216D6-E681-4EF8-9672-57D2C1FC52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5041" y="5916524"/>
            <a:ext cx="1047566" cy="64465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Roles of partners</a:t>
            </a:r>
            <a:endPar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endParaRPr>
          </a:p>
        </p:txBody>
      </p:sp>
    </p:spTree>
    <p:extLst>
      <p:ext uri="{BB962C8B-B14F-4D97-AF65-F5344CB8AC3E}">
        <p14:creationId xmlns:p14="http://schemas.microsoft.com/office/powerpoint/2010/main" val="202215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Roles of partners – delegated activities and responsibilities</a:t>
            </a:r>
            <a:endPar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endParaRPr>
          </a:p>
        </p:txBody>
      </p:sp>
      <p:pic>
        <p:nvPicPr>
          <p:cNvPr id="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737" y="831340"/>
            <a:ext cx="11704463" cy="591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65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9F09031-25A7-4A7F-853F-43C8A8A69B15}"/>
              </a:ext>
            </a:extLst>
          </p:cNvPr>
          <p:cNvSpPr/>
          <p:nvPr/>
        </p:nvSpPr>
        <p:spPr>
          <a:xfrm>
            <a:off x="313509" y="3511979"/>
            <a:ext cx="11576996" cy="2954655"/>
          </a:xfrm>
          <a:prstGeom prst="rect">
            <a:avLst/>
          </a:prstGeom>
        </p:spPr>
        <p:txBody>
          <a:bodyPr wrap="square">
            <a:spAutoFit/>
          </a:bodyPr>
          <a:lstStyle/>
          <a:p>
            <a:pPr algn="just"/>
            <a:r>
              <a:rPr lang="en-US" sz="2200" b="1" dirty="0"/>
              <a:t>The objective of the Partnership Agreement is to ensure that:</a:t>
            </a:r>
          </a:p>
          <a:p>
            <a:pPr marL="342900" indent="-342900" algn="just">
              <a:buFont typeface="Wingdings" panose="05000000000000000000" pitchFamily="2" charset="2"/>
              <a:buChar char="§"/>
            </a:pPr>
            <a:endParaRPr lang="en-US" sz="2200" dirty="0"/>
          </a:p>
          <a:p>
            <a:pPr marL="342900" indent="-342900" algn="just">
              <a:spcAft>
                <a:spcPts val="600"/>
              </a:spcAft>
              <a:buFont typeface="Arial" panose="020B0604020202020204" pitchFamily="34" charset="0"/>
              <a:buChar char="•"/>
            </a:pPr>
            <a:r>
              <a:rPr lang="en-US" sz="2200" dirty="0"/>
              <a:t>the provisions for project implementation and for interactions between beneficiaries are clearly agreed and communicated to all partners;</a:t>
            </a:r>
          </a:p>
          <a:p>
            <a:pPr marL="342900" indent="-342900" algn="just">
              <a:spcAft>
                <a:spcPts val="600"/>
              </a:spcAft>
              <a:buFont typeface="Arial" panose="020B0604020202020204" pitchFamily="34" charset="0"/>
              <a:buChar char="•"/>
            </a:pPr>
            <a:r>
              <a:rPr lang="en-US" sz="2200" dirty="0"/>
              <a:t>the relevant authorities of the participating organisations agree on its implementation aspects from an academic, administrative, legal and financial point of view;</a:t>
            </a:r>
          </a:p>
          <a:p>
            <a:pPr marL="342900" indent="-342900" algn="just">
              <a:spcAft>
                <a:spcPts val="600"/>
              </a:spcAft>
              <a:buFont typeface="Arial" panose="020B0604020202020204" pitchFamily="34" charset="0"/>
              <a:buChar char="•"/>
            </a:pPr>
            <a:r>
              <a:rPr lang="en-US" sz="2200" dirty="0"/>
              <a:t>potential disputes/misunderstandings between participating organisations are avoided and/or resolved through the dispositions contained in the Partnership Agreement.</a:t>
            </a:r>
          </a:p>
        </p:txBody>
      </p:sp>
      <p:sp>
        <p:nvSpPr>
          <p:cNvPr id="3" name="Dikdörtgen 2">
            <a:extLst>
              <a:ext uri="{FF2B5EF4-FFF2-40B4-BE49-F238E27FC236}">
                <a16:creationId xmlns:a16="http://schemas.microsoft.com/office/drawing/2014/main" id="{9D69916A-0C3F-49C0-94EA-8FAEA03150F5}"/>
              </a:ext>
            </a:extLst>
          </p:cNvPr>
          <p:cNvSpPr/>
          <p:nvPr/>
        </p:nvSpPr>
        <p:spPr>
          <a:xfrm>
            <a:off x="313509" y="1234952"/>
            <a:ext cx="11470660" cy="2015936"/>
          </a:xfrm>
          <a:prstGeom prst="rect">
            <a:avLst/>
          </a:prstGeom>
        </p:spPr>
        <p:txBody>
          <a:bodyPr wrap="square">
            <a:spAutoFit/>
          </a:bodyPr>
          <a:lstStyle/>
          <a:p>
            <a:pPr marL="342900" indent="-342900" algn="just">
              <a:spcAft>
                <a:spcPts val="600"/>
              </a:spcAft>
              <a:buFont typeface="Arial" panose="020B0604020202020204" pitchFamily="34" charset="0"/>
              <a:buChar char="•"/>
            </a:pPr>
            <a:r>
              <a:rPr lang="en-US" sz="2200" b="1" dirty="0"/>
              <a:t>Project </a:t>
            </a:r>
            <a:r>
              <a:rPr lang="en-US" sz="2200" b="1" dirty="0" smtClean="0"/>
              <a:t>partnership </a:t>
            </a:r>
            <a:r>
              <a:rPr lang="en-US" sz="2200" b="1" dirty="0"/>
              <a:t>a</a:t>
            </a:r>
            <a:r>
              <a:rPr lang="en-US" sz="2200" b="1" dirty="0" smtClean="0"/>
              <a:t>greement </a:t>
            </a:r>
            <a:r>
              <a:rPr lang="en-US" sz="2200" dirty="0"/>
              <a:t>is a commitment complementary to the Grant Agreement signed and to the mandates signed by each beneficiary</a:t>
            </a:r>
            <a:r>
              <a:rPr lang="en-US" sz="2200" dirty="0" smtClean="0"/>
              <a:t>. </a:t>
            </a:r>
          </a:p>
          <a:p>
            <a:pPr marL="342900" indent="-342900" algn="just">
              <a:spcAft>
                <a:spcPts val="600"/>
              </a:spcAft>
              <a:buFont typeface="Arial" panose="020B0604020202020204" pitchFamily="34" charset="0"/>
              <a:buChar char="•"/>
            </a:pPr>
            <a:r>
              <a:rPr lang="en-US" sz="2200" dirty="0" smtClean="0"/>
              <a:t>All </a:t>
            </a:r>
            <a:r>
              <a:rPr lang="en-US" sz="2200" dirty="0"/>
              <a:t>obligations deriving from the grant agreement is applicable.  </a:t>
            </a:r>
            <a:endParaRPr lang="en-US" sz="2200" dirty="0" smtClean="0"/>
          </a:p>
          <a:p>
            <a:pPr marL="342900" indent="-342900" algn="just">
              <a:spcAft>
                <a:spcPts val="600"/>
              </a:spcAft>
              <a:buFont typeface="Arial" panose="020B0604020202020204" pitchFamily="34" charset="0"/>
              <a:buChar char="•"/>
            </a:pPr>
            <a:r>
              <a:rPr lang="en-US" sz="2200" dirty="0" smtClean="0"/>
              <a:t>Additional </a:t>
            </a:r>
            <a:r>
              <a:rPr lang="en-US" sz="2200" dirty="0"/>
              <a:t>provisions to be negotiated between partners (e.g. decision making, preparation costs)</a:t>
            </a:r>
          </a:p>
        </p:txBody>
      </p:sp>
      <p:sp>
        <p:nvSpPr>
          <p:cNvPr id="5"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Project partnership </a:t>
            </a:r>
            <a:r>
              <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agreement</a:t>
            </a:r>
          </a:p>
        </p:txBody>
      </p:sp>
      <p:sp>
        <p:nvSpPr>
          <p:cNvPr id="6" name="TextBox 5"/>
          <p:cNvSpPr txBox="1"/>
          <p:nvPr/>
        </p:nvSpPr>
        <p:spPr>
          <a:xfrm>
            <a:off x="158342" y="6281968"/>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409824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1302543" y="3788603"/>
            <a:ext cx="9396413" cy="369332"/>
          </a:xfrm>
          <a:prstGeom prst="rect">
            <a:avLst/>
          </a:prstGeom>
          <a:solidFill>
            <a:schemeClr val="accent5">
              <a:lumMod val="20000"/>
              <a:lumOff val="80000"/>
            </a:schemeClr>
          </a:solidFill>
          <a:ln w="28575" cap="flat" cmpd="sng" algn="ctr">
            <a:solidFill>
              <a:schemeClr val="accent2"/>
            </a:solidFill>
            <a:prstDash val="solid"/>
            <a:round/>
            <a:headEnd type="none" w="med" len="med"/>
            <a:tailEnd type="none" w="med" len="med"/>
          </a:ln>
          <a:effectLst/>
        </p:spPr>
        <p:txBody>
          <a:bodyPr anchor="ctr">
            <a:spAutoFit/>
          </a:bodyPr>
          <a:lstStyle/>
          <a:p>
            <a:pPr>
              <a:spcBef>
                <a:spcPct val="50000"/>
              </a:spcBef>
              <a:defRPr/>
            </a:pPr>
            <a:endParaRPr lang="en-GB">
              <a:cs typeface="Arial" pitchFamily="34" charset="0"/>
            </a:endParaRPr>
          </a:p>
        </p:txBody>
      </p:sp>
      <p:sp>
        <p:nvSpPr>
          <p:cNvPr id="50180" name="Title 1"/>
          <p:cNvSpPr>
            <a:spLocks noGrp="1"/>
          </p:cNvSpPr>
          <p:nvPr>
            <p:ph type="title"/>
          </p:nvPr>
        </p:nvSpPr>
        <p:spPr>
          <a:xfrm>
            <a:off x="1231776" y="1079613"/>
            <a:ext cx="9906000" cy="663575"/>
          </a:xfrm>
        </p:spPr>
        <p:txBody>
          <a:bodyPr>
            <a:normAutofit/>
          </a:bodyPr>
          <a:lstStyle/>
          <a:p>
            <a:pPr algn="ctr"/>
            <a:r>
              <a:rPr lang="en-US" altLang="en-US" sz="3000" b="1" dirty="0">
                <a:solidFill>
                  <a:schemeClr val="tx1">
                    <a:lumMod val="95000"/>
                    <a:lumOff val="5000"/>
                  </a:schemeClr>
                </a:solidFill>
                <a:latin typeface="+mn-lt"/>
                <a:cs typeface="Tahoma" pitchFamily="34" charset="0"/>
              </a:rPr>
              <a:t>Partnership </a:t>
            </a:r>
            <a:r>
              <a:rPr lang="en-US" altLang="en-US" sz="3000" b="1" dirty="0" smtClean="0">
                <a:solidFill>
                  <a:schemeClr val="tx1">
                    <a:lumMod val="95000"/>
                    <a:lumOff val="5000"/>
                  </a:schemeClr>
                </a:solidFill>
                <a:latin typeface="+mn-lt"/>
                <a:cs typeface="Tahoma" pitchFamily="34" charset="0"/>
              </a:rPr>
              <a:t>Agreement</a:t>
            </a:r>
            <a:endParaRPr lang="en-US" altLang="en-US" sz="3000" b="1" dirty="0">
              <a:solidFill>
                <a:schemeClr val="tx1">
                  <a:lumMod val="95000"/>
                  <a:lumOff val="5000"/>
                </a:schemeClr>
              </a:solidFill>
              <a:latin typeface="+mn-lt"/>
              <a:cs typeface="Tahoma" pitchFamily="34" charset="0"/>
            </a:endParaRPr>
          </a:p>
        </p:txBody>
      </p:sp>
      <p:sp>
        <p:nvSpPr>
          <p:cNvPr id="50181" name="Rectangle 1"/>
          <p:cNvSpPr>
            <a:spLocks noChangeArrowheads="1"/>
          </p:cNvSpPr>
          <p:nvPr/>
        </p:nvSpPr>
        <p:spPr bwMode="auto">
          <a:xfrm>
            <a:off x="1828801" y="30965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round/>
                <a:headEnd/>
                <a:tailEnd/>
              </a14:hiddenLine>
            </a:ext>
          </a:extLst>
        </p:spPr>
        <p:txBody>
          <a:bodyPr wrap="none" anchor="ct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eaLnBrk="1" hangingPunct="1">
              <a:spcBef>
                <a:spcPct val="50000"/>
              </a:spcBef>
              <a:buFontTx/>
              <a:buNone/>
            </a:pPr>
            <a:endParaRPr lang="en-US" altLang="en-US" sz="2400">
              <a:solidFill>
                <a:srgbClr val="FF0000"/>
              </a:solidFill>
              <a:latin typeface="+mn-lt"/>
            </a:endParaRPr>
          </a:p>
        </p:txBody>
      </p:sp>
      <p:grpSp>
        <p:nvGrpSpPr>
          <p:cNvPr id="50182" name="Group 24"/>
          <p:cNvGrpSpPr>
            <a:grpSpLocks/>
          </p:cNvGrpSpPr>
          <p:nvPr/>
        </p:nvGrpSpPr>
        <p:grpSpPr bwMode="auto">
          <a:xfrm>
            <a:off x="1530350" y="2323066"/>
            <a:ext cx="8934450" cy="2936252"/>
            <a:chOff x="387350" y="2758040"/>
            <a:chExt cx="8934450" cy="2936252"/>
          </a:xfrm>
          <a:solidFill>
            <a:schemeClr val="bg1">
              <a:lumMod val="95000"/>
            </a:schemeClr>
          </a:solidFill>
        </p:grpSpPr>
        <p:sp>
          <p:nvSpPr>
            <p:cNvPr id="3" name="Rectangle 2"/>
            <p:cNvSpPr/>
            <p:nvPr/>
          </p:nvSpPr>
          <p:spPr bwMode="auto">
            <a:xfrm>
              <a:off x="571500" y="3276084"/>
              <a:ext cx="184731" cy="369332"/>
            </a:xfrm>
            <a:prstGeom prst="rect">
              <a:avLst/>
            </a:prstGeom>
            <a:grpFill/>
            <a:ln w="28575" cap="flat" cmpd="sng" algn="ctr">
              <a:noFill/>
              <a:prstDash val="solid"/>
              <a:round/>
              <a:headEnd type="none" w="med" len="med"/>
              <a:tailEnd type="none" w="med" len="med"/>
            </a:ln>
            <a:effectLst/>
          </p:spPr>
          <p:txBody>
            <a:bodyPr wrap="none" anchor="ctr">
              <a:spAutoFit/>
            </a:bodyPr>
            <a:lstStyle/>
            <a:p>
              <a:pPr>
                <a:spcBef>
                  <a:spcPct val="50000"/>
                </a:spcBef>
                <a:defRPr/>
              </a:pPr>
              <a:endParaRPr lang="en-GB">
                <a:cs typeface="Arial" pitchFamily="34" charset="0"/>
              </a:endParaRPr>
            </a:p>
          </p:txBody>
        </p:sp>
        <p:sp>
          <p:nvSpPr>
            <p:cNvPr id="13" name="Rectangle 12"/>
            <p:cNvSpPr/>
            <p:nvPr/>
          </p:nvSpPr>
          <p:spPr bwMode="auto">
            <a:xfrm>
              <a:off x="571500" y="5155684"/>
              <a:ext cx="184731" cy="369332"/>
            </a:xfrm>
            <a:prstGeom prst="rect">
              <a:avLst/>
            </a:prstGeom>
            <a:grpFill/>
            <a:ln w="28575" cap="flat" cmpd="sng" algn="ctr">
              <a:noFill/>
              <a:prstDash val="solid"/>
              <a:round/>
              <a:headEnd type="none" w="med" len="med"/>
              <a:tailEnd type="none" w="med" len="med"/>
            </a:ln>
            <a:effectLst/>
          </p:spPr>
          <p:txBody>
            <a:bodyPr wrap="none" anchor="ctr">
              <a:spAutoFit/>
            </a:bodyPr>
            <a:lstStyle/>
            <a:p>
              <a:pPr>
                <a:spcBef>
                  <a:spcPct val="50000"/>
                </a:spcBef>
                <a:defRPr/>
              </a:pPr>
              <a:endParaRPr lang="en-GB">
                <a:cs typeface="Arial" pitchFamily="34" charset="0"/>
              </a:endParaRPr>
            </a:p>
          </p:txBody>
        </p:sp>
        <p:sp>
          <p:nvSpPr>
            <p:cNvPr id="14" name="Rectangle 13"/>
            <p:cNvSpPr/>
            <p:nvPr/>
          </p:nvSpPr>
          <p:spPr bwMode="auto">
            <a:xfrm>
              <a:off x="3632200" y="5155684"/>
              <a:ext cx="184731" cy="369332"/>
            </a:xfrm>
            <a:prstGeom prst="rect">
              <a:avLst/>
            </a:prstGeom>
            <a:grpFill/>
            <a:ln w="28575" cap="flat" cmpd="sng" algn="ctr">
              <a:noFill/>
              <a:prstDash val="solid"/>
              <a:round/>
              <a:headEnd type="none" w="med" len="med"/>
              <a:tailEnd type="none" w="med" len="med"/>
            </a:ln>
            <a:effectLst/>
          </p:spPr>
          <p:txBody>
            <a:bodyPr wrap="none" anchor="ctr">
              <a:spAutoFit/>
            </a:bodyPr>
            <a:lstStyle/>
            <a:p>
              <a:pPr>
                <a:spcBef>
                  <a:spcPct val="50000"/>
                </a:spcBef>
                <a:defRPr/>
              </a:pPr>
              <a:endParaRPr lang="en-GB" dirty="0">
                <a:cs typeface="Arial" pitchFamily="34" charset="0"/>
              </a:endParaRPr>
            </a:p>
          </p:txBody>
        </p:sp>
        <p:sp>
          <p:nvSpPr>
            <p:cNvPr id="15" name="Rectangle 14"/>
            <p:cNvSpPr/>
            <p:nvPr/>
          </p:nvSpPr>
          <p:spPr bwMode="auto">
            <a:xfrm>
              <a:off x="6692900" y="5155684"/>
              <a:ext cx="184731" cy="369332"/>
            </a:xfrm>
            <a:prstGeom prst="rect">
              <a:avLst/>
            </a:prstGeom>
            <a:grpFill/>
            <a:ln w="28575" cap="flat" cmpd="sng" algn="ctr">
              <a:noFill/>
              <a:prstDash val="solid"/>
              <a:round/>
              <a:headEnd type="none" w="med" len="med"/>
              <a:tailEnd type="none" w="med" len="med"/>
            </a:ln>
            <a:effectLst/>
          </p:spPr>
          <p:txBody>
            <a:bodyPr wrap="none" anchor="ctr">
              <a:spAutoFit/>
            </a:bodyPr>
            <a:lstStyle/>
            <a:p>
              <a:pPr>
                <a:spcBef>
                  <a:spcPct val="50000"/>
                </a:spcBef>
                <a:defRPr/>
              </a:pPr>
              <a:endParaRPr lang="en-GB" dirty="0">
                <a:cs typeface="Arial" pitchFamily="34" charset="0"/>
              </a:endParaRPr>
            </a:p>
          </p:txBody>
        </p:sp>
        <p:sp>
          <p:nvSpPr>
            <p:cNvPr id="16" name="Rectangle 15"/>
            <p:cNvSpPr/>
            <p:nvPr/>
          </p:nvSpPr>
          <p:spPr bwMode="auto">
            <a:xfrm>
              <a:off x="3632200" y="3269734"/>
              <a:ext cx="184731" cy="369332"/>
            </a:xfrm>
            <a:prstGeom prst="rect">
              <a:avLst/>
            </a:prstGeom>
            <a:grpFill/>
            <a:ln w="28575" cap="flat" cmpd="sng" algn="ctr">
              <a:noFill/>
              <a:prstDash val="solid"/>
              <a:round/>
              <a:headEnd type="none" w="med" len="med"/>
              <a:tailEnd type="none" w="med" len="med"/>
            </a:ln>
            <a:effectLst/>
          </p:spPr>
          <p:txBody>
            <a:bodyPr wrap="none" anchor="ctr">
              <a:spAutoFit/>
            </a:bodyPr>
            <a:lstStyle/>
            <a:p>
              <a:pPr>
                <a:spcBef>
                  <a:spcPct val="50000"/>
                </a:spcBef>
                <a:defRPr/>
              </a:pPr>
              <a:endParaRPr lang="en-GB">
                <a:cs typeface="Arial" pitchFamily="34" charset="0"/>
              </a:endParaRPr>
            </a:p>
          </p:txBody>
        </p:sp>
        <p:sp>
          <p:nvSpPr>
            <p:cNvPr id="17" name="Rectangle 16"/>
            <p:cNvSpPr/>
            <p:nvPr/>
          </p:nvSpPr>
          <p:spPr bwMode="auto">
            <a:xfrm>
              <a:off x="6692900" y="3276084"/>
              <a:ext cx="184731" cy="369332"/>
            </a:xfrm>
            <a:prstGeom prst="rect">
              <a:avLst/>
            </a:prstGeom>
            <a:grpFill/>
            <a:ln w="28575" cap="flat" cmpd="sng" algn="ctr">
              <a:noFill/>
              <a:prstDash val="solid"/>
              <a:round/>
              <a:headEnd type="none" w="med" len="med"/>
              <a:tailEnd type="none" w="med" len="med"/>
            </a:ln>
            <a:effectLst/>
          </p:spPr>
          <p:txBody>
            <a:bodyPr wrap="none" anchor="ctr">
              <a:spAutoFit/>
            </a:bodyPr>
            <a:lstStyle/>
            <a:p>
              <a:pPr>
                <a:spcBef>
                  <a:spcPct val="50000"/>
                </a:spcBef>
                <a:defRPr/>
              </a:pPr>
              <a:endParaRPr lang="en-GB" dirty="0">
                <a:cs typeface="Arial" pitchFamily="34" charset="0"/>
              </a:endParaRPr>
            </a:p>
          </p:txBody>
        </p:sp>
        <p:sp>
          <p:nvSpPr>
            <p:cNvPr id="50195" name="TextBox 17"/>
            <p:cNvSpPr txBox="1">
              <a:spLocks noChangeArrowheads="1"/>
            </p:cNvSpPr>
            <p:nvPr/>
          </p:nvSpPr>
          <p:spPr bwMode="auto">
            <a:xfrm>
              <a:off x="6515100" y="2758040"/>
              <a:ext cx="2806700" cy="400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endParaRPr lang="en-GB" altLang="en-US" sz="2000">
                <a:latin typeface="+mn-lt"/>
              </a:endParaRPr>
            </a:p>
          </p:txBody>
        </p:sp>
        <p:sp>
          <p:nvSpPr>
            <p:cNvPr id="50196" name="TextBox 18"/>
            <p:cNvSpPr txBox="1">
              <a:spLocks noChangeArrowheads="1"/>
            </p:cNvSpPr>
            <p:nvPr/>
          </p:nvSpPr>
          <p:spPr bwMode="auto">
            <a:xfrm>
              <a:off x="3371850" y="3260694"/>
              <a:ext cx="2971800" cy="400110"/>
            </a:xfrm>
            <a:prstGeom prst="rect">
              <a:avLst/>
            </a:prstGeom>
            <a:grpFill/>
            <a:ln w="9525">
              <a:solidFill>
                <a:schemeClr val="accent2"/>
              </a:solidFill>
              <a:miter lim="800000"/>
              <a:headEnd/>
              <a:tailEnd/>
            </a:ln>
          </p:spPr>
          <p:txBody>
            <a:bodyPr>
              <a:spAutoFit/>
            </a:bodyPr>
            <a:lstStyle>
              <a:lvl1pPr marL="342900" indent="-342900" eaLnBrk="0" hangingPunct="0">
                <a:spcBef>
                  <a:spcPct val="20000"/>
                </a:spcBef>
                <a:buChar char="•"/>
                <a:defRPr sz="3200">
                  <a:solidFill>
                    <a:srgbClr val="336699"/>
                  </a:solidFill>
                  <a:latin typeface="Verdana" pitchFamily="34" charset="0"/>
                </a:defRPr>
              </a:lvl1pPr>
              <a:lvl2pPr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marL="0" lvl="1" algn="ctr" eaLnBrk="1" hangingPunct="1">
                <a:spcBef>
                  <a:spcPct val="0"/>
                </a:spcBef>
                <a:buNone/>
              </a:pPr>
              <a:r>
                <a:rPr lang="fr-BE" altLang="en-US" sz="2000" b="1" dirty="0" err="1">
                  <a:latin typeface="+mn-lt"/>
                  <a:cs typeface="Tahoma" pitchFamily="34" charset="0"/>
                </a:rPr>
                <a:t>Quality</a:t>
              </a:r>
              <a:r>
                <a:rPr lang="fr-BE" altLang="en-US" sz="2000" b="1" dirty="0">
                  <a:latin typeface="+mn-lt"/>
                  <a:cs typeface="Tahoma" pitchFamily="34" charset="0"/>
                </a:rPr>
                <a:t> Assurance</a:t>
              </a:r>
              <a:endParaRPr lang="en-GB" altLang="en-US" sz="2000" b="1" dirty="0">
                <a:latin typeface="+mn-lt"/>
                <a:cs typeface="Tahoma" pitchFamily="34" charset="0"/>
              </a:endParaRPr>
            </a:p>
          </p:txBody>
        </p:sp>
        <p:sp>
          <p:nvSpPr>
            <p:cNvPr id="50197" name="TextBox 19"/>
            <p:cNvSpPr txBox="1">
              <a:spLocks noChangeArrowheads="1"/>
            </p:cNvSpPr>
            <p:nvPr/>
          </p:nvSpPr>
          <p:spPr bwMode="auto">
            <a:xfrm>
              <a:off x="571500" y="2799030"/>
              <a:ext cx="2463800" cy="1015663"/>
            </a:xfrm>
            <a:prstGeom prst="rect">
              <a:avLst/>
            </a:prstGeom>
            <a:grpFill/>
            <a:ln w="9525">
              <a:solidFill>
                <a:schemeClr val="accent2"/>
              </a:solidFill>
              <a:miter lim="800000"/>
              <a:headEnd/>
              <a:tailEnd/>
            </a:ln>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r>
                <a:rPr lang="en-GB" altLang="en-US" sz="2000" b="1" dirty="0">
                  <a:latin typeface="+mn-lt"/>
                  <a:cs typeface="Tahoma" pitchFamily="34" charset="0"/>
                </a:rPr>
                <a:t>Project management and decision-making process</a:t>
              </a:r>
            </a:p>
          </p:txBody>
        </p:sp>
        <p:sp>
          <p:nvSpPr>
            <p:cNvPr id="50198" name="TextBox 20"/>
            <p:cNvSpPr txBox="1">
              <a:spLocks noChangeArrowheads="1"/>
            </p:cNvSpPr>
            <p:nvPr/>
          </p:nvSpPr>
          <p:spPr bwMode="auto">
            <a:xfrm>
              <a:off x="6680200" y="5140294"/>
              <a:ext cx="2387600" cy="400110"/>
            </a:xfrm>
            <a:prstGeom prst="rect">
              <a:avLst/>
            </a:prstGeom>
            <a:grpFill/>
            <a:ln w="9525">
              <a:solidFill>
                <a:schemeClr val="accent2"/>
              </a:solidFill>
              <a:miter lim="800000"/>
              <a:headEnd/>
              <a:tailEnd/>
            </a:ln>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r>
                <a:rPr lang="en-GB" altLang="en-US" sz="2000" b="1" dirty="0">
                  <a:latin typeface="+mn-lt"/>
                  <a:cs typeface="Tahoma" pitchFamily="34" charset="0"/>
                </a:rPr>
                <a:t>Financial aspects</a:t>
              </a:r>
            </a:p>
          </p:txBody>
        </p:sp>
        <p:sp>
          <p:nvSpPr>
            <p:cNvPr id="50199" name="TextBox 21"/>
            <p:cNvSpPr txBox="1">
              <a:spLocks noChangeArrowheads="1"/>
            </p:cNvSpPr>
            <p:nvPr/>
          </p:nvSpPr>
          <p:spPr bwMode="auto">
            <a:xfrm>
              <a:off x="3632200" y="4986406"/>
              <a:ext cx="2362200" cy="707886"/>
            </a:xfrm>
            <a:prstGeom prst="rect">
              <a:avLst/>
            </a:prstGeom>
            <a:grpFill/>
            <a:ln w="9525">
              <a:solidFill>
                <a:schemeClr val="accent2"/>
              </a:solidFill>
              <a:miter lim="800000"/>
              <a:headEnd/>
              <a:tailEnd/>
            </a:ln>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r>
                <a:rPr lang="en-GB" altLang="en-US" sz="2000" b="1" dirty="0">
                  <a:latin typeface="+mn-lt"/>
                  <a:cs typeface="Tahoma" pitchFamily="34" charset="0"/>
                </a:rPr>
                <a:t>Partners' roles and responsibilities</a:t>
              </a:r>
            </a:p>
          </p:txBody>
        </p:sp>
        <p:sp>
          <p:nvSpPr>
            <p:cNvPr id="50200" name="TextBox 22"/>
            <p:cNvSpPr txBox="1">
              <a:spLocks noChangeArrowheads="1"/>
            </p:cNvSpPr>
            <p:nvPr/>
          </p:nvSpPr>
          <p:spPr bwMode="auto">
            <a:xfrm>
              <a:off x="387350" y="5140295"/>
              <a:ext cx="2832100" cy="400110"/>
            </a:xfrm>
            <a:prstGeom prst="rect">
              <a:avLst/>
            </a:prstGeom>
            <a:grpFill/>
            <a:ln w="9525">
              <a:solidFill>
                <a:schemeClr val="accent2"/>
              </a:solidFill>
              <a:miter lim="800000"/>
              <a:headEnd/>
              <a:tailEnd/>
            </a:ln>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r>
                <a:rPr lang="en-US" altLang="en-US" sz="2000" b="1" dirty="0">
                  <a:latin typeface="+mn-lt"/>
                  <a:cs typeface="Tahoma" pitchFamily="34" charset="0"/>
                </a:rPr>
                <a:t>Conflict resolution</a:t>
              </a:r>
            </a:p>
          </p:txBody>
        </p:sp>
      </p:grpSp>
      <p:sp>
        <p:nvSpPr>
          <p:cNvPr id="50183" name="TextBox 1"/>
          <p:cNvSpPr txBox="1">
            <a:spLocks noChangeArrowheads="1"/>
          </p:cNvSpPr>
          <p:nvPr/>
        </p:nvSpPr>
        <p:spPr bwMode="auto">
          <a:xfrm>
            <a:off x="7940676" y="2819400"/>
            <a:ext cx="2270125" cy="4000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rgbClr val="336699"/>
                </a:solidFill>
                <a:latin typeface="Verdana" pitchFamily="34" charset="0"/>
              </a:defRPr>
            </a:lvl1pPr>
            <a:lvl2pPr marL="742950" indent="-285750" eaLnBrk="0" hangingPunct="0">
              <a:spcBef>
                <a:spcPct val="20000"/>
              </a:spcBef>
              <a:buChar char="–"/>
              <a:defRPr sz="2800">
                <a:solidFill>
                  <a:srgbClr val="336699"/>
                </a:solidFill>
                <a:latin typeface="Verdana" pitchFamily="34" charset="0"/>
              </a:defRPr>
            </a:lvl2pPr>
            <a:lvl3pPr marL="1143000" indent="-228600" eaLnBrk="0" hangingPunct="0">
              <a:spcBef>
                <a:spcPct val="20000"/>
              </a:spcBef>
              <a:buChar char="•"/>
              <a:defRPr sz="2400">
                <a:solidFill>
                  <a:srgbClr val="336699"/>
                </a:solidFill>
                <a:latin typeface="Verdana" pitchFamily="34" charset="0"/>
              </a:defRPr>
            </a:lvl3pPr>
            <a:lvl4pPr marL="1600200" indent="-228600" eaLnBrk="0" hangingPunct="0">
              <a:spcBef>
                <a:spcPct val="20000"/>
              </a:spcBef>
              <a:buChar char="–"/>
              <a:defRPr sz="2000">
                <a:solidFill>
                  <a:srgbClr val="336699"/>
                </a:solidFill>
                <a:latin typeface="Verdana" pitchFamily="34" charset="0"/>
              </a:defRPr>
            </a:lvl4pPr>
            <a:lvl5pPr marL="2057400" indent="-228600" eaLnBrk="0" hangingPunct="0">
              <a:spcBef>
                <a:spcPct val="20000"/>
              </a:spcBef>
              <a:buChar char="»"/>
              <a:defRPr sz="2000">
                <a:solidFill>
                  <a:srgbClr val="336699"/>
                </a:solidFill>
                <a:latin typeface="Verdana" pitchFamily="34" charset="0"/>
              </a:defRPr>
            </a:lvl5pPr>
            <a:lvl6pPr marL="2514600" indent="-228600" eaLnBrk="0" fontAlgn="base" hangingPunct="0">
              <a:spcBef>
                <a:spcPct val="20000"/>
              </a:spcBef>
              <a:spcAft>
                <a:spcPct val="0"/>
              </a:spcAft>
              <a:buChar char="»"/>
              <a:defRPr sz="2000">
                <a:solidFill>
                  <a:srgbClr val="336699"/>
                </a:solidFill>
                <a:latin typeface="Verdana" pitchFamily="34" charset="0"/>
              </a:defRPr>
            </a:lvl6pPr>
            <a:lvl7pPr marL="2971800" indent="-228600" eaLnBrk="0" fontAlgn="base" hangingPunct="0">
              <a:spcBef>
                <a:spcPct val="20000"/>
              </a:spcBef>
              <a:spcAft>
                <a:spcPct val="0"/>
              </a:spcAft>
              <a:buChar char="»"/>
              <a:defRPr sz="2000">
                <a:solidFill>
                  <a:srgbClr val="336699"/>
                </a:solidFill>
                <a:latin typeface="Verdana" pitchFamily="34" charset="0"/>
              </a:defRPr>
            </a:lvl7pPr>
            <a:lvl8pPr marL="3429000" indent="-228600" eaLnBrk="0" fontAlgn="base" hangingPunct="0">
              <a:spcBef>
                <a:spcPct val="20000"/>
              </a:spcBef>
              <a:spcAft>
                <a:spcPct val="0"/>
              </a:spcAft>
              <a:buChar char="»"/>
              <a:defRPr sz="2000">
                <a:solidFill>
                  <a:srgbClr val="336699"/>
                </a:solidFill>
                <a:latin typeface="Verdana" pitchFamily="34" charset="0"/>
              </a:defRPr>
            </a:lvl8pPr>
            <a:lvl9pPr marL="3886200" indent="-228600" eaLnBrk="0" fontAlgn="base" hangingPunct="0">
              <a:spcBef>
                <a:spcPct val="20000"/>
              </a:spcBef>
              <a:spcAft>
                <a:spcPct val="0"/>
              </a:spcAft>
              <a:buChar char="»"/>
              <a:defRPr sz="2000">
                <a:solidFill>
                  <a:srgbClr val="336699"/>
                </a:solidFill>
                <a:latin typeface="Verdana" pitchFamily="34" charset="0"/>
              </a:defRPr>
            </a:lvl9pPr>
          </a:lstStyle>
          <a:p>
            <a:pPr algn="ctr" eaLnBrk="1" hangingPunct="1">
              <a:spcBef>
                <a:spcPct val="0"/>
              </a:spcBef>
              <a:buFontTx/>
              <a:buNone/>
            </a:pPr>
            <a:r>
              <a:rPr lang="fr-BE" altLang="en-US" sz="2000" b="1" dirty="0">
                <a:latin typeface="+mn-lt"/>
                <a:cs typeface="Tahoma" pitchFamily="34" charset="0"/>
              </a:rPr>
              <a:t>Communication</a:t>
            </a:r>
            <a:endParaRPr lang="en-GB" altLang="en-US" sz="2000" b="1" dirty="0">
              <a:latin typeface="+mn-lt"/>
              <a:cs typeface="Tahoma" pitchFamily="34" charset="0"/>
            </a:endParaRPr>
          </a:p>
        </p:txBody>
      </p:sp>
      <p:pic>
        <p:nvPicPr>
          <p:cNvPr id="25" name="Picture 6" descr="Image result for building a partnership image">
            <a:extLst>
              <a:ext uri="{FF2B5EF4-FFF2-40B4-BE49-F238E27FC236}">
                <a16:creationId xmlns:a16="http://schemas.microsoft.com/office/drawing/2014/main" id="{A4C525D7-E398-47C3-B771-FB1DE93713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44582" y="261377"/>
            <a:ext cx="10515600"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Project partnership agreement</a:t>
            </a:r>
            <a:endPar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endParaRPr>
          </a:p>
        </p:txBody>
      </p:sp>
    </p:spTree>
    <p:extLst>
      <p:ext uri="{BB962C8B-B14F-4D97-AF65-F5344CB8AC3E}">
        <p14:creationId xmlns:p14="http://schemas.microsoft.com/office/powerpoint/2010/main" val="1062604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9F09031-25A7-4A7F-853F-43C8A8A69B15}"/>
              </a:ext>
            </a:extLst>
          </p:cNvPr>
          <p:cNvSpPr/>
          <p:nvPr/>
        </p:nvSpPr>
        <p:spPr>
          <a:xfrm>
            <a:off x="284018" y="1243543"/>
            <a:ext cx="11907982" cy="3770263"/>
          </a:xfrm>
          <a:prstGeom prst="rect">
            <a:avLst/>
          </a:prstGeom>
        </p:spPr>
        <p:txBody>
          <a:bodyPr wrap="square">
            <a:spAutoFit/>
          </a:bodyPr>
          <a:lstStyle/>
          <a:p>
            <a:r>
              <a:rPr lang="en-GB" sz="2100" b="1" dirty="0" smtClean="0"/>
              <a:t>The </a:t>
            </a:r>
            <a:r>
              <a:rPr lang="en-GB" sz="2100" b="1" dirty="0"/>
              <a:t>Partnership Agreement </a:t>
            </a:r>
            <a:r>
              <a:rPr lang="en-GB" sz="2100" dirty="0"/>
              <a:t>should provide a comprehensive description of:</a:t>
            </a:r>
            <a:endParaRPr lang="en-US" sz="2100" dirty="0"/>
          </a:p>
          <a:p>
            <a:r>
              <a:rPr lang="en-GB" sz="2100" dirty="0"/>
              <a:t> </a:t>
            </a:r>
            <a:endParaRPr lang="en-US" sz="2100" dirty="0"/>
          </a:p>
          <a:p>
            <a:pPr marL="342900" lvl="0" indent="-342900">
              <a:spcAft>
                <a:spcPts val="1200"/>
              </a:spcAft>
              <a:buFont typeface="Arial" panose="020B0604020202020204" pitchFamily="34" charset="0"/>
              <a:buChar char="•"/>
            </a:pPr>
            <a:r>
              <a:rPr lang="en-GB" sz="2100" dirty="0"/>
              <a:t>beneficiaries' rights and obligations within the framework of the project and the Grant </a:t>
            </a:r>
            <a:r>
              <a:rPr lang="en-GB" sz="2100" dirty="0" smtClean="0"/>
              <a:t>Agreement</a:t>
            </a:r>
            <a:endParaRPr lang="en-US" sz="2100" dirty="0"/>
          </a:p>
          <a:p>
            <a:pPr marL="342900" lvl="0" indent="-342900">
              <a:spcAft>
                <a:spcPts val="1200"/>
              </a:spcAft>
              <a:buFont typeface="Arial" panose="020B0604020202020204" pitchFamily="34" charset="0"/>
              <a:buChar char="•"/>
            </a:pPr>
            <a:r>
              <a:rPr lang="en-GB" sz="2100" dirty="0"/>
              <a:t>beneficiaries' role and responsibilities in carrying out the work </a:t>
            </a:r>
            <a:r>
              <a:rPr lang="en-GB" sz="2100" dirty="0" smtClean="0"/>
              <a:t>programme</a:t>
            </a:r>
            <a:endParaRPr lang="en-US" sz="2100" dirty="0"/>
          </a:p>
          <a:p>
            <a:pPr marL="342900" lvl="0" indent="-342900">
              <a:spcAft>
                <a:spcPts val="1200"/>
              </a:spcAft>
              <a:buFont typeface="Arial" panose="020B0604020202020204" pitchFamily="34" charset="0"/>
              <a:buChar char="•"/>
            </a:pPr>
            <a:r>
              <a:rPr lang="en-GB" sz="2100" dirty="0"/>
              <a:t>management and governance </a:t>
            </a:r>
            <a:r>
              <a:rPr lang="en-GB" sz="2100" dirty="0" smtClean="0"/>
              <a:t>modalities</a:t>
            </a:r>
            <a:endParaRPr lang="en-US" sz="2100" dirty="0"/>
          </a:p>
          <a:p>
            <a:pPr marL="342900" lvl="0" indent="-342900">
              <a:spcAft>
                <a:spcPts val="1200"/>
              </a:spcAft>
              <a:buFont typeface="Arial" panose="020B0604020202020204" pitchFamily="34" charset="0"/>
              <a:buChar char="•"/>
            </a:pPr>
            <a:r>
              <a:rPr lang="en-GB" sz="2100" dirty="0"/>
              <a:t>financial management and related rules, in particular for what </a:t>
            </a:r>
            <a:r>
              <a:rPr lang="en-GB" sz="2100" dirty="0" smtClean="0"/>
              <a:t>concerns the </a:t>
            </a:r>
            <a:r>
              <a:rPr lang="en-GB" sz="2100" dirty="0"/>
              <a:t>budget structure (co-financing, breakdown of budget per activity and beneficiary, modalities of transfer of funds, etc</a:t>
            </a:r>
            <a:r>
              <a:rPr lang="en-GB" sz="2100" dirty="0" smtClean="0"/>
              <a:t>.)</a:t>
            </a:r>
            <a:endParaRPr lang="en-US" sz="2100" dirty="0"/>
          </a:p>
          <a:p>
            <a:pPr marL="342900" lvl="0" indent="-342900">
              <a:spcAft>
                <a:spcPts val="1200"/>
              </a:spcAft>
              <a:buFont typeface="Arial" panose="020B0604020202020204" pitchFamily="34" charset="0"/>
              <a:buChar char="•"/>
            </a:pPr>
            <a:r>
              <a:rPr lang="en-GB" sz="2100" dirty="0"/>
              <a:t>remuneration policy for </a:t>
            </a:r>
            <a:r>
              <a:rPr lang="en-GB" sz="2100" dirty="0" smtClean="0"/>
              <a:t>staff</a:t>
            </a:r>
            <a:endParaRPr lang="en-US" sz="2100" dirty="0"/>
          </a:p>
          <a:p>
            <a:pPr marL="342900" lvl="0" indent="-342900">
              <a:spcAft>
                <a:spcPts val="1200"/>
              </a:spcAft>
              <a:buFont typeface="Arial" panose="020B0604020202020204" pitchFamily="34" charset="0"/>
              <a:buChar char="•"/>
            </a:pPr>
            <a:r>
              <a:rPr lang="en-GB" sz="2100" dirty="0"/>
              <a:t>payment modalities (reimbursement for travels and costs of stay, etc</a:t>
            </a:r>
            <a:r>
              <a:rPr lang="en-GB" sz="2100" dirty="0" smtClean="0"/>
              <a:t>.)</a:t>
            </a:r>
            <a:endParaRPr lang="en-US" sz="2100" dirty="0"/>
          </a:p>
        </p:txBody>
      </p:sp>
      <p:sp>
        <p:nvSpPr>
          <p:cNvPr id="4" name="Dikdörtgen 3">
            <a:extLst>
              <a:ext uri="{FF2B5EF4-FFF2-40B4-BE49-F238E27FC236}">
                <a16:creationId xmlns:a16="http://schemas.microsoft.com/office/drawing/2014/main" id="{8142CEB0-479C-4AC7-940F-D66A0BEE0A08}"/>
              </a:ext>
            </a:extLst>
          </p:cNvPr>
          <p:cNvSpPr/>
          <p:nvPr/>
        </p:nvSpPr>
        <p:spPr>
          <a:xfrm>
            <a:off x="493817" y="5951537"/>
            <a:ext cx="9638190" cy="1446550"/>
          </a:xfrm>
          <a:prstGeom prst="rect">
            <a:avLst/>
          </a:prstGeom>
        </p:spPr>
        <p:txBody>
          <a:bodyPr wrap="square">
            <a:spAutoFit/>
          </a:bodyPr>
          <a:lstStyle/>
          <a:p>
            <a:r>
              <a:rPr lang="en-US" sz="2200" b="1" dirty="0"/>
              <a:t>Template for Partnership </a:t>
            </a:r>
            <a:r>
              <a:rPr lang="en-US" sz="2200" b="1" dirty="0" smtClean="0"/>
              <a:t>Agreement </a:t>
            </a:r>
            <a:r>
              <a:rPr lang="en-US" sz="2200" b="1" dirty="0"/>
              <a:t>(H2020): </a:t>
            </a:r>
          </a:p>
          <a:p>
            <a:r>
              <a:rPr lang="en-US" sz="2200" b="1" dirty="0">
                <a:hlinkClick r:id="rId2"/>
              </a:rPr>
              <a:t>https://ec.europa.eu/europeaid/tags/framework-partnership-agreements_en</a:t>
            </a:r>
            <a:endParaRPr lang="en-US" sz="2200" b="1" dirty="0"/>
          </a:p>
          <a:p>
            <a:endParaRPr lang="en-US" sz="2200" b="1" dirty="0"/>
          </a:p>
          <a:p>
            <a:r>
              <a:rPr lang="en-US" sz="2200" b="1" dirty="0"/>
              <a:t> </a:t>
            </a:r>
          </a:p>
        </p:txBody>
      </p:sp>
      <p:pic>
        <p:nvPicPr>
          <p:cNvPr id="5" name="Picture 6" descr="Image result for building a partnership image">
            <a:extLst>
              <a:ext uri="{FF2B5EF4-FFF2-40B4-BE49-F238E27FC236}">
                <a16:creationId xmlns:a16="http://schemas.microsoft.com/office/drawing/2014/main" id="{9CD22877-BEFA-40A9-ACBF-F413297FF6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Project partnership </a:t>
            </a:r>
            <a:r>
              <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agreement</a:t>
            </a:r>
          </a:p>
        </p:txBody>
      </p:sp>
    </p:spTree>
    <p:extLst>
      <p:ext uri="{BB962C8B-B14F-4D97-AF65-F5344CB8AC3E}">
        <p14:creationId xmlns:p14="http://schemas.microsoft.com/office/powerpoint/2010/main" val="189310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81200" y="277813"/>
            <a:ext cx="8229600" cy="703262"/>
          </a:xfrm>
        </p:spPr>
        <p:txBody>
          <a:bodyPr/>
          <a:lstStyle/>
          <a:p>
            <a:r>
              <a:rPr lang="en-GB" sz="4000" dirty="0" smtClean="0"/>
              <a:t>Idea for proposal</a:t>
            </a:r>
            <a:endParaRPr lang="sr-Latn-CS" sz="4000" dirty="0"/>
          </a:p>
        </p:txBody>
      </p:sp>
      <p:pic>
        <p:nvPicPr>
          <p:cNvPr id="173062" name="Picture 0" descr="H2020 SLIKA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776" y="1179966"/>
            <a:ext cx="10085305" cy="259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4" name="Picture 1" descr="H2020 SLIK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8394" y="3977443"/>
            <a:ext cx="7594830" cy="278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0260" y="6522598"/>
            <a:ext cx="333746" cy="369332"/>
          </a:xfrm>
          <a:prstGeom prst="rect">
            <a:avLst/>
          </a:prstGeom>
          <a:noFill/>
        </p:spPr>
        <p:txBody>
          <a:bodyPr wrap="none" rtlCol="0">
            <a:spAutoFit/>
          </a:bodyPr>
          <a:lstStyle/>
          <a:p>
            <a:r>
              <a:rPr lang="en-GB" b="1" dirty="0" smtClean="0"/>
              <a:t>D</a:t>
            </a:r>
            <a:endParaRPr lang="en-GB" b="1" dirty="0"/>
          </a:p>
        </p:txBody>
      </p:sp>
    </p:spTree>
    <p:extLst>
      <p:ext uri="{BB962C8B-B14F-4D97-AF65-F5344CB8AC3E}">
        <p14:creationId xmlns:p14="http://schemas.microsoft.com/office/powerpoint/2010/main" val="3625834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9F09031-25A7-4A7F-853F-43C8A8A69B15}"/>
              </a:ext>
            </a:extLst>
          </p:cNvPr>
          <p:cNvSpPr/>
          <p:nvPr/>
        </p:nvSpPr>
        <p:spPr>
          <a:xfrm>
            <a:off x="191573" y="1194086"/>
            <a:ext cx="11907982" cy="3293209"/>
          </a:xfrm>
          <a:prstGeom prst="rect">
            <a:avLst/>
          </a:prstGeom>
        </p:spPr>
        <p:txBody>
          <a:bodyPr wrap="square">
            <a:spAutoFit/>
          </a:bodyPr>
          <a:lstStyle/>
          <a:p>
            <a:r>
              <a:rPr lang="en-GB" sz="2100" b="1" dirty="0" smtClean="0"/>
              <a:t>The </a:t>
            </a:r>
            <a:r>
              <a:rPr lang="en-GB" sz="2100" b="1" dirty="0"/>
              <a:t>Partnership Agreement </a:t>
            </a:r>
            <a:r>
              <a:rPr lang="en-GB" sz="2100" dirty="0"/>
              <a:t>should provide a comprehensive description of:</a:t>
            </a:r>
            <a:endParaRPr lang="en-US" sz="2100" dirty="0"/>
          </a:p>
          <a:p>
            <a:r>
              <a:rPr lang="en-GB" sz="2100" dirty="0"/>
              <a:t> </a:t>
            </a:r>
            <a:endParaRPr lang="en-US" sz="2100" dirty="0"/>
          </a:p>
          <a:p>
            <a:pPr marL="342900" lvl="0" indent="-342900">
              <a:spcAft>
                <a:spcPts val="1200"/>
              </a:spcAft>
              <a:buFont typeface="Arial" panose="020B0604020202020204" pitchFamily="34" charset="0"/>
              <a:buChar char="•"/>
            </a:pPr>
            <a:r>
              <a:rPr lang="en-GB" sz="2100" dirty="0" smtClean="0"/>
              <a:t>reporting mechanisms</a:t>
            </a:r>
            <a:endParaRPr lang="en-US" sz="2100" dirty="0"/>
          </a:p>
          <a:p>
            <a:pPr marL="342900" lvl="0" indent="-342900">
              <a:spcAft>
                <a:spcPts val="1200"/>
              </a:spcAft>
              <a:buFont typeface="Arial" panose="020B0604020202020204" pitchFamily="34" charset="0"/>
              <a:buChar char="•"/>
            </a:pPr>
            <a:r>
              <a:rPr lang="en-GB" sz="2100" dirty="0"/>
              <a:t>conflict management mechanisms in case of problems or tasks/activities not properly implemented;</a:t>
            </a:r>
            <a:endParaRPr lang="en-US" sz="2100" dirty="0"/>
          </a:p>
          <a:p>
            <a:pPr marL="342900" lvl="0" indent="-342900">
              <a:spcAft>
                <a:spcPts val="1200"/>
              </a:spcAft>
              <a:buFont typeface="Arial" panose="020B0604020202020204" pitchFamily="34" charset="0"/>
              <a:buChar char="•"/>
            </a:pPr>
            <a:r>
              <a:rPr lang="en-GB" sz="2100" dirty="0"/>
              <a:t>communication strategy (project website, promotional material and its dissemination, dissemination and exploitation plan</a:t>
            </a:r>
            <a:r>
              <a:rPr lang="en-GB" sz="2100" dirty="0" smtClean="0"/>
              <a:t>)</a:t>
            </a:r>
            <a:endParaRPr lang="en-US" sz="2100" dirty="0"/>
          </a:p>
          <a:p>
            <a:pPr marL="342900" lvl="0" indent="-342900">
              <a:spcAft>
                <a:spcPts val="1200"/>
              </a:spcAft>
              <a:buFont typeface="Arial" panose="020B0604020202020204" pitchFamily="34" charset="0"/>
              <a:buChar char="•"/>
            </a:pPr>
            <a:r>
              <a:rPr lang="en-GB" sz="2100" dirty="0"/>
              <a:t>sustainability </a:t>
            </a:r>
            <a:r>
              <a:rPr lang="en-GB" sz="2100" dirty="0" smtClean="0"/>
              <a:t>strategy</a:t>
            </a:r>
            <a:endParaRPr lang="en-US" sz="2100" dirty="0"/>
          </a:p>
          <a:p>
            <a:pPr marL="342900" lvl="0" indent="-342900">
              <a:spcAft>
                <a:spcPts val="1200"/>
              </a:spcAft>
              <a:buFont typeface="Arial" panose="020B0604020202020204" pitchFamily="34" charset="0"/>
              <a:buChar char="•"/>
            </a:pPr>
            <a:r>
              <a:rPr lang="en-GB" sz="2100" dirty="0"/>
              <a:t>any other relevant topic for the efficient implementation of the </a:t>
            </a:r>
            <a:r>
              <a:rPr lang="en-GB" sz="2100" dirty="0" smtClean="0"/>
              <a:t>project</a:t>
            </a:r>
            <a:endParaRPr lang="en-US" sz="2100" dirty="0"/>
          </a:p>
        </p:txBody>
      </p:sp>
      <p:pic>
        <p:nvPicPr>
          <p:cNvPr id="5" name="Picture 6" descr="Image result for building a partnership image">
            <a:extLst>
              <a:ext uri="{FF2B5EF4-FFF2-40B4-BE49-F238E27FC236}">
                <a16:creationId xmlns:a16="http://schemas.microsoft.com/office/drawing/2014/main" id="{9CD22877-BEFA-40A9-ACBF-F413297FF6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Project partnership </a:t>
            </a:r>
            <a:r>
              <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agreement</a:t>
            </a:r>
          </a:p>
        </p:txBody>
      </p:sp>
      <p:sp>
        <p:nvSpPr>
          <p:cNvPr id="7" name="Dikdörtgen 3">
            <a:extLst>
              <a:ext uri="{FF2B5EF4-FFF2-40B4-BE49-F238E27FC236}">
                <a16:creationId xmlns:a16="http://schemas.microsoft.com/office/drawing/2014/main" id="{8142CEB0-479C-4AC7-940F-D66A0BEE0A08}"/>
              </a:ext>
            </a:extLst>
          </p:cNvPr>
          <p:cNvSpPr/>
          <p:nvPr/>
        </p:nvSpPr>
        <p:spPr>
          <a:xfrm>
            <a:off x="493817" y="5951537"/>
            <a:ext cx="9638190" cy="1446550"/>
          </a:xfrm>
          <a:prstGeom prst="rect">
            <a:avLst/>
          </a:prstGeom>
        </p:spPr>
        <p:txBody>
          <a:bodyPr wrap="square">
            <a:spAutoFit/>
          </a:bodyPr>
          <a:lstStyle/>
          <a:p>
            <a:r>
              <a:rPr lang="en-US" sz="2200" b="1" dirty="0"/>
              <a:t>Template for Partnership </a:t>
            </a:r>
            <a:r>
              <a:rPr lang="en-US" sz="2200" b="1" dirty="0" smtClean="0"/>
              <a:t>Agreement </a:t>
            </a:r>
            <a:r>
              <a:rPr lang="en-US" sz="2200" b="1" dirty="0"/>
              <a:t>(H2020): </a:t>
            </a:r>
          </a:p>
          <a:p>
            <a:r>
              <a:rPr lang="en-US" sz="2200" b="1" dirty="0">
                <a:hlinkClick r:id="rId3"/>
              </a:rPr>
              <a:t>https://ec.europa.eu/europeaid/tags/framework-partnership-agreements_en</a:t>
            </a:r>
            <a:endParaRPr lang="en-US" sz="2200" b="1" dirty="0"/>
          </a:p>
          <a:p>
            <a:endParaRPr lang="en-US" sz="2200" b="1" dirty="0"/>
          </a:p>
          <a:p>
            <a:r>
              <a:rPr lang="en-US" sz="2200" b="1" dirty="0"/>
              <a:t> </a:t>
            </a:r>
          </a:p>
        </p:txBody>
      </p:sp>
    </p:spTree>
    <p:extLst>
      <p:ext uri="{BB962C8B-B14F-4D97-AF65-F5344CB8AC3E}">
        <p14:creationId xmlns:p14="http://schemas.microsoft.com/office/powerpoint/2010/main" val="2659772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building a partnership image">
            <a:extLst>
              <a:ext uri="{FF2B5EF4-FFF2-40B4-BE49-F238E27FC236}">
                <a16:creationId xmlns:a16="http://schemas.microsoft.com/office/drawing/2014/main" id="{9CD22877-BEFA-40A9-ACBF-F413297FF6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82182" y="5751464"/>
            <a:ext cx="1214805" cy="74757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44582" y="261377"/>
            <a:ext cx="10515600" cy="535531"/>
          </a:xfrm>
        </p:spPr>
        <p:txBody>
          <a:bodyPr wrap="square">
            <a:spAutoFit/>
          </a:bodyPr>
          <a:lstStyle/>
          <a:p>
            <a:r>
              <a:rPr lang="en-GB" sz="3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Project partnership </a:t>
            </a:r>
            <a:r>
              <a:rPr lang="en-GB"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cs typeface="+mn-cs"/>
              </a:rPr>
              <a:t>agreement</a:t>
            </a:r>
          </a:p>
        </p:txBody>
      </p:sp>
      <p:sp>
        <p:nvSpPr>
          <p:cNvPr id="3" name="TextBox 2"/>
          <p:cNvSpPr txBox="1"/>
          <p:nvPr/>
        </p:nvSpPr>
        <p:spPr>
          <a:xfrm>
            <a:off x="344582" y="1056068"/>
            <a:ext cx="3686505" cy="461665"/>
          </a:xfrm>
          <a:prstGeom prst="rect">
            <a:avLst/>
          </a:prstGeom>
          <a:noFill/>
        </p:spPr>
        <p:txBody>
          <a:bodyPr wrap="square" rtlCol="0">
            <a:spAutoFit/>
          </a:bodyPr>
          <a:lstStyle/>
          <a:p>
            <a:r>
              <a:rPr lang="en-US" sz="2400" dirty="0" smtClean="0">
                <a:solidFill>
                  <a:srgbClr val="FF0000"/>
                </a:solidFill>
              </a:rPr>
              <a:t>Example</a:t>
            </a:r>
            <a:endParaRPr lang="en-US" sz="2400" dirty="0">
              <a:solidFill>
                <a:srgbClr val="FF0000"/>
              </a:solidFill>
            </a:endParaRPr>
          </a:p>
        </p:txBody>
      </p:sp>
      <p:sp>
        <p:nvSpPr>
          <p:cNvPr id="8" name="Text Box 3"/>
          <p:cNvSpPr txBox="1">
            <a:spLocks noChangeArrowheads="1"/>
          </p:cNvSpPr>
          <p:nvPr/>
        </p:nvSpPr>
        <p:spPr bwMode="auto">
          <a:xfrm>
            <a:off x="344581" y="1626563"/>
            <a:ext cx="984260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spAutoFit/>
          </a:bodyPr>
          <a:lstStyle>
            <a:lvl1pPr marL="363538" indent="-363538" algn="l" defTabSz="914400" rtl="0" eaLnBrk="0" latinLnBrk="0" hangingPunct="0">
              <a:spcBef>
                <a:spcPct val="20000"/>
              </a:spcBef>
              <a:buFont typeface="Arial" pitchFamily="34" charset="0"/>
              <a:buChar char="»"/>
              <a:tabLst>
                <a:tab pos="363538" algn="l"/>
                <a:tab pos="711200" algn="l"/>
              </a:tabLst>
              <a:defRPr sz="2400" kern="1200">
                <a:solidFill>
                  <a:schemeClr val="tx1"/>
                </a:solidFill>
                <a:latin typeface="Tahoma" pitchFamily="34" charset="0"/>
                <a:ea typeface="+mn-ea"/>
                <a:cs typeface="Arial" charset="0"/>
              </a:defRPr>
            </a:lvl1pPr>
            <a:lvl2pPr marL="1079500" indent="-536575" algn="l" defTabSz="914400" rtl="0" eaLnBrk="0" latinLnBrk="0" hangingPunct="0">
              <a:spcBef>
                <a:spcPct val="20000"/>
              </a:spcBef>
              <a:buFont typeface="Arial" pitchFamily="34" charset="0"/>
              <a:buChar char="˃"/>
              <a:tabLst>
                <a:tab pos="363538" algn="l"/>
                <a:tab pos="711200" algn="l"/>
              </a:tabLst>
              <a:defRPr sz="2400" kern="1200">
                <a:solidFill>
                  <a:schemeClr val="tx1"/>
                </a:solidFill>
                <a:latin typeface="Tahoma" pitchFamily="34" charset="0"/>
                <a:ea typeface="+mn-ea"/>
                <a:cs typeface="Arial" charset="0"/>
              </a:defRPr>
            </a:lvl2pPr>
            <a:lvl3pPr marL="1143000" indent="-228600" algn="l" defTabSz="914400" rtl="0" eaLnBrk="0" latinLnBrk="0" hangingPunct="0">
              <a:spcBef>
                <a:spcPct val="20000"/>
              </a:spcBef>
              <a:buFont typeface="Calibri" pitchFamily="34" charset="0"/>
              <a:buChar char="+"/>
              <a:tabLst>
                <a:tab pos="363538" algn="l"/>
                <a:tab pos="711200" algn="l"/>
              </a:tabLst>
              <a:defRPr sz="2400" kern="1200">
                <a:solidFill>
                  <a:schemeClr val="tx1"/>
                </a:solidFill>
                <a:latin typeface="Tahoma" pitchFamily="34" charset="0"/>
                <a:ea typeface="+mn-ea"/>
                <a:cs typeface="Arial" charset="0"/>
              </a:defRPr>
            </a:lvl3pPr>
            <a:lvl4pPr marL="1600200" indent="-228600" algn="l" defTabSz="914400" rtl="0" eaLnBrk="0" latinLnBrk="0" hangingPunct="0">
              <a:spcBef>
                <a:spcPct val="20000"/>
              </a:spcBef>
              <a:buFont typeface="Arial" pitchFamily="34" charset="0"/>
              <a:buChar char="–"/>
              <a:tabLst>
                <a:tab pos="363538" algn="l"/>
                <a:tab pos="711200" algn="l"/>
              </a:tabLst>
              <a:defRPr sz="2400" kern="1200">
                <a:solidFill>
                  <a:schemeClr val="tx1"/>
                </a:solidFill>
                <a:latin typeface="Tahoma" pitchFamily="34" charset="0"/>
                <a:ea typeface="+mn-ea"/>
                <a:cs typeface="Arial" charset="0"/>
              </a:defRPr>
            </a:lvl4pPr>
            <a:lvl5pPr marL="2057400" indent="-228600" algn="l" defTabSz="914400" rtl="0" eaLnBrk="0" latinLnBrk="0" hangingPunct="0">
              <a:spcBef>
                <a:spcPct val="20000"/>
              </a:spcBef>
              <a:buFont typeface="Arial" pitchFamily="34" charset="0"/>
              <a:buChar char="»"/>
              <a:tabLst>
                <a:tab pos="363538" algn="l"/>
                <a:tab pos="711200" algn="l"/>
              </a:tabLst>
              <a:defRPr sz="2400" kern="1200">
                <a:solidFill>
                  <a:schemeClr val="tx1"/>
                </a:solidFill>
                <a:latin typeface="Tahoma" pitchFamily="34" charset="0"/>
                <a:ea typeface="+mn-ea"/>
                <a:cs typeface="Arial" charset="0"/>
              </a:defRPr>
            </a:lvl5pPr>
            <a:lvl6pPr marL="2514600" indent="-228600" algn="ctr" defTabSz="914400" rtl="0" eaLnBrk="0" fontAlgn="base" latinLnBrk="0" hangingPunct="0">
              <a:spcBef>
                <a:spcPct val="0"/>
              </a:spcBef>
              <a:spcAft>
                <a:spcPct val="0"/>
              </a:spcAft>
              <a:buClr>
                <a:schemeClr val="tx1"/>
              </a:buClr>
              <a:buFont typeface="Calibri" pitchFamily="34" charset="0"/>
              <a:buChar char="&gt;"/>
              <a:tabLst>
                <a:tab pos="363538" algn="l"/>
                <a:tab pos="711200" algn="l"/>
              </a:tabLst>
              <a:defRPr sz="2400" kern="1200">
                <a:solidFill>
                  <a:schemeClr val="tx1"/>
                </a:solidFill>
                <a:latin typeface="Tahoma" pitchFamily="34" charset="0"/>
                <a:ea typeface="+mn-ea"/>
                <a:cs typeface="Arial" charset="0"/>
              </a:defRPr>
            </a:lvl6pPr>
            <a:lvl7pPr marL="2971800" indent="-228600" algn="ctr" defTabSz="914400" rtl="0" eaLnBrk="0" fontAlgn="base" latinLnBrk="0" hangingPunct="0">
              <a:spcBef>
                <a:spcPct val="0"/>
              </a:spcBef>
              <a:spcAft>
                <a:spcPct val="0"/>
              </a:spcAft>
              <a:buFont typeface="Calibri" pitchFamily="34" charset="0"/>
              <a:buChar char="+"/>
              <a:tabLst>
                <a:tab pos="363538" algn="l"/>
                <a:tab pos="711200" algn="l"/>
              </a:tabLst>
              <a:defRPr sz="2400" kern="1200">
                <a:solidFill>
                  <a:schemeClr val="tx1"/>
                </a:solidFill>
                <a:latin typeface="Tahoma" pitchFamily="34" charset="0"/>
                <a:ea typeface="+mn-ea"/>
                <a:cs typeface="Arial" charset="0"/>
              </a:defRPr>
            </a:lvl7pPr>
            <a:lvl8pPr marL="3429000" indent="-228600" algn="ctr" defTabSz="914400" rtl="0" eaLnBrk="0" fontAlgn="base" latinLnBrk="0" hangingPunct="0">
              <a:spcBef>
                <a:spcPct val="0"/>
              </a:spcBef>
              <a:spcAft>
                <a:spcPct val="0"/>
              </a:spcAft>
              <a:buClr>
                <a:schemeClr val="tx1"/>
              </a:buClr>
              <a:buFont typeface="Calibri" pitchFamily="34" charset="0"/>
              <a:buChar char="»"/>
              <a:tabLst>
                <a:tab pos="363538" algn="l"/>
                <a:tab pos="711200" algn="l"/>
              </a:tabLst>
              <a:defRPr sz="2400" kern="1200">
                <a:solidFill>
                  <a:schemeClr val="tx1"/>
                </a:solidFill>
                <a:latin typeface="Tahoma" pitchFamily="34" charset="0"/>
                <a:ea typeface="+mn-ea"/>
                <a:cs typeface="Arial" charset="0"/>
              </a:defRPr>
            </a:lvl8pPr>
            <a:lvl9pPr marL="3886200" indent="-228600" algn="ctr" defTabSz="914400" rtl="0" eaLnBrk="0" fontAlgn="base" latinLnBrk="0" hangingPunct="0">
              <a:spcBef>
                <a:spcPct val="0"/>
              </a:spcBef>
              <a:spcAft>
                <a:spcPct val="0"/>
              </a:spcAft>
              <a:buClr>
                <a:schemeClr val="tx1"/>
              </a:buClr>
              <a:buFont typeface="Calibri" pitchFamily="34" charset="0"/>
              <a:buChar char="−"/>
              <a:tabLst>
                <a:tab pos="363538" algn="l"/>
                <a:tab pos="711200" algn="l"/>
              </a:tabLst>
              <a:defRPr sz="2400" kern="1200">
                <a:solidFill>
                  <a:schemeClr val="tx1"/>
                </a:solidFill>
                <a:latin typeface="Tahoma" pitchFamily="34" charset="0"/>
                <a:ea typeface="+mn-ea"/>
                <a:cs typeface="Arial" charset="0"/>
              </a:defRPr>
            </a:lvl9pPr>
          </a:lstStyle>
          <a:p>
            <a:pPr marL="169863" indent="-342900" eaLnBrk="1" hangingPunct="1">
              <a:spcBef>
                <a:spcPts val="0"/>
              </a:spcBef>
              <a:spcAft>
                <a:spcPts val="600"/>
              </a:spcAft>
            </a:pPr>
            <a:r>
              <a:rPr lang="en-US" sz="2000" dirty="0">
                <a:solidFill>
                  <a:srgbClr val="002060"/>
                </a:solidFill>
                <a:latin typeface="+mn-lt"/>
              </a:rPr>
              <a:t>In case of </a:t>
            </a:r>
            <a:r>
              <a:rPr lang="en-US" sz="2000" b="1" dirty="0">
                <a:solidFill>
                  <a:srgbClr val="002060"/>
                </a:solidFill>
                <a:latin typeface="+mn-lt"/>
              </a:rPr>
              <a:t>inactivity of some partners or late delivery of project deliverables</a:t>
            </a:r>
            <a:r>
              <a:rPr lang="en-US" sz="2000" dirty="0">
                <a:solidFill>
                  <a:srgbClr val="002060"/>
                </a:solidFill>
                <a:latin typeface="+mn-lt"/>
              </a:rPr>
              <a:t>, activities </a:t>
            </a:r>
            <a:r>
              <a:rPr lang="en-US" sz="2000" dirty="0" smtClean="0">
                <a:solidFill>
                  <a:srgbClr val="002060"/>
                </a:solidFill>
                <a:latin typeface="+mn-lt"/>
              </a:rPr>
              <a:t>are re-</a:t>
            </a:r>
            <a:r>
              <a:rPr lang="en-US" sz="2000" dirty="0" err="1" smtClean="0">
                <a:solidFill>
                  <a:srgbClr val="002060"/>
                </a:solidFill>
                <a:latin typeface="+mn-lt"/>
              </a:rPr>
              <a:t>allocatied</a:t>
            </a:r>
            <a:r>
              <a:rPr lang="en-US" sz="2000" dirty="0" smtClean="0">
                <a:solidFill>
                  <a:srgbClr val="002060"/>
                </a:solidFill>
                <a:latin typeface="+mn-lt"/>
              </a:rPr>
              <a:t> </a:t>
            </a:r>
            <a:r>
              <a:rPr lang="en-US" sz="2000" dirty="0">
                <a:solidFill>
                  <a:srgbClr val="002060"/>
                </a:solidFill>
                <a:latin typeface="+mn-lt"/>
              </a:rPr>
              <a:t>to another partner</a:t>
            </a:r>
          </a:p>
          <a:p>
            <a:pPr marL="169863" indent="-342900" eaLnBrk="1" hangingPunct="1">
              <a:spcBef>
                <a:spcPts val="0"/>
              </a:spcBef>
              <a:spcAft>
                <a:spcPts val="600"/>
              </a:spcAft>
            </a:pPr>
            <a:r>
              <a:rPr lang="en-US" sz="2000" dirty="0">
                <a:solidFill>
                  <a:srgbClr val="002060"/>
                </a:solidFill>
                <a:latin typeface="+mn-lt"/>
              </a:rPr>
              <a:t>Reallocation of activities </a:t>
            </a:r>
            <a:r>
              <a:rPr lang="en-US" sz="2000" dirty="0" smtClean="0">
                <a:solidFill>
                  <a:srgbClr val="002060"/>
                </a:solidFill>
                <a:latin typeface="+mn-lt"/>
              </a:rPr>
              <a:t>are followed </a:t>
            </a:r>
            <a:r>
              <a:rPr lang="en-US" sz="2000" dirty="0">
                <a:solidFill>
                  <a:srgbClr val="002060"/>
                </a:solidFill>
                <a:latin typeface="+mn-lt"/>
              </a:rPr>
              <a:t>by corresponding </a:t>
            </a:r>
            <a:r>
              <a:rPr lang="en-US" sz="2000" b="1" dirty="0">
                <a:solidFill>
                  <a:srgbClr val="002060"/>
                </a:solidFill>
                <a:latin typeface="+mn-lt"/>
              </a:rPr>
              <a:t>reallocation of budget</a:t>
            </a:r>
          </a:p>
          <a:p>
            <a:pPr marL="169863" indent="-342900" eaLnBrk="1" hangingPunct="1">
              <a:spcBef>
                <a:spcPts val="0"/>
              </a:spcBef>
              <a:spcAft>
                <a:spcPts val="600"/>
              </a:spcAft>
            </a:pPr>
            <a:r>
              <a:rPr lang="en-US" sz="2000" dirty="0">
                <a:solidFill>
                  <a:srgbClr val="002060"/>
                </a:solidFill>
                <a:latin typeface="+mn-lt"/>
              </a:rPr>
              <a:t>These issues </a:t>
            </a:r>
            <a:r>
              <a:rPr lang="en-US" sz="2000" dirty="0" smtClean="0">
                <a:solidFill>
                  <a:srgbClr val="002060"/>
                </a:solidFill>
                <a:latin typeface="+mn-lt"/>
              </a:rPr>
              <a:t>should </a:t>
            </a:r>
            <a:r>
              <a:rPr lang="en-US" sz="2000" dirty="0">
                <a:solidFill>
                  <a:srgbClr val="002060"/>
                </a:solidFill>
                <a:latin typeface="+mn-lt"/>
              </a:rPr>
              <a:t>be </a:t>
            </a:r>
            <a:r>
              <a:rPr lang="en-US" sz="2000" b="1" dirty="0">
                <a:solidFill>
                  <a:srgbClr val="002060"/>
                </a:solidFill>
                <a:latin typeface="+mn-lt"/>
              </a:rPr>
              <a:t>discussed and adopted </a:t>
            </a:r>
            <a:r>
              <a:rPr lang="en-US" sz="2000" dirty="0">
                <a:solidFill>
                  <a:srgbClr val="002060"/>
                </a:solidFill>
                <a:latin typeface="+mn-lt"/>
              </a:rPr>
              <a:t>at the Steering Committee </a:t>
            </a:r>
            <a:r>
              <a:rPr lang="en-US" sz="2000" dirty="0" smtClean="0">
                <a:solidFill>
                  <a:srgbClr val="002060"/>
                </a:solidFill>
                <a:latin typeface="+mn-lt"/>
              </a:rPr>
              <a:t>meetings</a:t>
            </a:r>
          </a:p>
          <a:p>
            <a:pPr marL="169863" indent="-342900" eaLnBrk="1" hangingPunct="1">
              <a:spcBef>
                <a:spcPts val="0"/>
              </a:spcBef>
              <a:spcAft>
                <a:spcPts val="600"/>
              </a:spcAft>
            </a:pPr>
            <a:endParaRPr lang="en-US" sz="1800" i="1" u="sng" dirty="0" smtClean="0">
              <a:solidFill>
                <a:srgbClr val="002060"/>
              </a:solidFill>
              <a:latin typeface="+mn-lt"/>
            </a:endParaRPr>
          </a:p>
          <a:p>
            <a:pPr marL="169863" indent="-342900" eaLnBrk="1" hangingPunct="1">
              <a:spcBef>
                <a:spcPts val="0"/>
              </a:spcBef>
              <a:spcAft>
                <a:spcPts val="600"/>
              </a:spcAft>
            </a:pPr>
            <a:r>
              <a:rPr lang="en-US" sz="1800" i="1" u="sng" dirty="0" smtClean="0">
                <a:solidFill>
                  <a:srgbClr val="002060"/>
                </a:solidFill>
                <a:latin typeface="+mn-lt"/>
              </a:rPr>
              <a:t>From Partnership Agreement: </a:t>
            </a:r>
            <a:r>
              <a:rPr lang="en-US" sz="1800" i="1" dirty="0" smtClean="0">
                <a:solidFill>
                  <a:srgbClr val="002060"/>
                </a:solidFill>
                <a:latin typeface="+mn-lt"/>
              </a:rPr>
              <a:t>The </a:t>
            </a:r>
            <a:r>
              <a:rPr lang="en-US" sz="1800" i="1" dirty="0">
                <a:solidFill>
                  <a:srgbClr val="002060"/>
                </a:solidFill>
                <a:latin typeface="+mn-lt"/>
              </a:rPr>
              <a:t>beneficiaries:</a:t>
            </a:r>
          </a:p>
          <a:p>
            <a:pPr marL="169863" indent="-342900" eaLnBrk="1" hangingPunct="1">
              <a:spcBef>
                <a:spcPts val="0"/>
              </a:spcBef>
              <a:spcAft>
                <a:spcPts val="600"/>
              </a:spcAft>
            </a:pPr>
            <a:r>
              <a:rPr lang="en-US" sz="1800" i="1" dirty="0">
                <a:solidFill>
                  <a:srgbClr val="002060"/>
                </a:solidFill>
                <a:latin typeface="+mn-lt"/>
              </a:rPr>
              <a:t>(a)	are jointly responsible for carrying out the activities attributed to them, and shall conduct the work in accordance with the work </a:t>
            </a:r>
            <a:r>
              <a:rPr lang="en-US" sz="1800" i="1" dirty="0" err="1">
                <a:solidFill>
                  <a:srgbClr val="002060"/>
                </a:solidFill>
                <a:latin typeface="+mn-lt"/>
              </a:rPr>
              <a:t>programme</a:t>
            </a:r>
            <a:r>
              <a:rPr lang="en-US" sz="1800" i="1" dirty="0">
                <a:solidFill>
                  <a:srgbClr val="002060"/>
                </a:solidFill>
                <a:latin typeface="+mn-lt"/>
              </a:rPr>
              <a:t> and schedule set forth in the Grant Agreement and approved application, working to the best of their abilities to achieve the defined results and taking full responsibility for their work in accordance with accepted professional principles;</a:t>
            </a:r>
          </a:p>
          <a:p>
            <a:pPr marL="169863" indent="-342900" eaLnBrk="1" hangingPunct="1">
              <a:spcBef>
                <a:spcPts val="0"/>
              </a:spcBef>
              <a:spcAft>
                <a:spcPts val="600"/>
              </a:spcAft>
            </a:pPr>
            <a:r>
              <a:rPr lang="en-US" sz="1800" i="1" dirty="0">
                <a:solidFill>
                  <a:srgbClr val="002060"/>
                </a:solidFill>
                <a:latin typeface="+mn-lt"/>
              </a:rPr>
              <a:t>(b)	undertake to comply with all the provisions of the Grant Agreement and its annexes, with all the provisions of this Agreement, as well as with EU and national legislation;</a:t>
            </a:r>
          </a:p>
          <a:p>
            <a:pPr marL="169863" indent="-342900" eaLnBrk="1" hangingPunct="1">
              <a:spcBef>
                <a:spcPts val="0"/>
              </a:spcBef>
              <a:spcAft>
                <a:spcPts val="600"/>
              </a:spcAft>
            </a:pPr>
            <a:r>
              <a:rPr lang="en-US" sz="1800" i="1" dirty="0">
                <a:solidFill>
                  <a:srgbClr val="002060"/>
                </a:solidFill>
                <a:latin typeface="+mn-lt"/>
              </a:rPr>
              <a:t>(c)	are jointly responsible for complying with any legal obligations incumbent on them jointly or individually;</a:t>
            </a:r>
          </a:p>
          <a:p>
            <a:pPr marL="169863" indent="-342900" eaLnBrk="1" hangingPunct="1">
              <a:spcBef>
                <a:spcPts val="0"/>
              </a:spcBef>
              <a:spcAft>
                <a:spcPts val="600"/>
              </a:spcAft>
            </a:pPr>
            <a:r>
              <a:rPr lang="en-US" sz="1800" i="1" dirty="0">
                <a:solidFill>
                  <a:srgbClr val="002060"/>
                </a:solidFill>
                <a:latin typeface="+mn-lt"/>
              </a:rPr>
              <a:t>(d)	shall provide staff, facilities, equipment and material to the extent needed for executing the activities as specified in the work </a:t>
            </a:r>
            <a:r>
              <a:rPr lang="en-US" sz="1800" i="1" dirty="0" err="1">
                <a:solidFill>
                  <a:srgbClr val="002060"/>
                </a:solidFill>
                <a:latin typeface="+mn-lt"/>
              </a:rPr>
              <a:t>programme</a:t>
            </a:r>
            <a:r>
              <a:rPr lang="en-US" sz="1800" i="1" dirty="0" smtClean="0">
                <a:solidFill>
                  <a:srgbClr val="002060"/>
                </a:solidFill>
                <a:latin typeface="+mn-lt"/>
              </a:rPr>
              <a:t>;</a:t>
            </a:r>
            <a:endParaRPr lang="en-GB" sz="1800" dirty="0" smtClean="0">
              <a:solidFill>
                <a:srgbClr val="000099"/>
              </a:solidFill>
              <a:latin typeface="+mn-lt"/>
            </a:endParaRPr>
          </a:p>
        </p:txBody>
      </p:sp>
    </p:spTree>
    <p:extLst>
      <p:ext uri="{BB962C8B-B14F-4D97-AF65-F5344CB8AC3E}">
        <p14:creationId xmlns:p14="http://schemas.microsoft.com/office/powerpoint/2010/main" val="260986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72837" y="0"/>
            <a:ext cx="11765872" cy="6386364"/>
          </a:xfrm>
          <a:prstGeom prst="rect">
            <a:avLst/>
          </a:prstGeom>
        </p:spPr>
        <p:txBody>
          <a:bodyPr wrap="square">
            <a:spAutoFit/>
          </a:bodyPr>
          <a:lstStyle/>
          <a:p>
            <a:pPr algn="ctr"/>
            <a:r>
              <a:rPr lang="en-US" sz="2400" b="1" dirty="0"/>
              <a:t>Terminology applicable for the implementation stage when the grant is awarded to</a:t>
            </a:r>
          </a:p>
          <a:p>
            <a:pPr algn="ctr"/>
            <a:r>
              <a:rPr lang="en-US" sz="2400" b="1" dirty="0"/>
              <a:t>more than one entity</a:t>
            </a:r>
            <a:endParaRPr lang="tr-TR" sz="2400" b="1" dirty="0"/>
          </a:p>
          <a:p>
            <a:endParaRPr lang="en-US" sz="1900" b="1" dirty="0"/>
          </a:p>
          <a:p>
            <a:r>
              <a:rPr lang="en-US" b="1" dirty="0"/>
              <a:t>Coordinator: </a:t>
            </a:r>
            <a:r>
              <a:rPr lang="en-US" dirty="0"/>
              <a:t>When an application is submitted on behalf of more than one</a:t>
            </a:r>
            <a:r>
              <a:rPr lang="tr-TR" dirty="0"/>
              <a:t> </a:t>
            </a:r>
            <a:r>
              <a:rPr lang="en-US" dirty="0"/>
              <a:t>entity and the grant is awarded, the Applicant becomes the</a:t>
            </a:r>
            <a:r>
              <a:rPr lang="tr-TR" dirty="0"/>
              <a:t> </a:t>
            </a:r>
            <a:r>
              <a:rPr lang="en-US" dirty="0"/>
              <a:t>Coordinator (and is referred to as such in the relevant </a:t>
            </a:r>
            <a:r>
              <a:rPr lang="en-US" dirty="0" smtClean="0"/>
              <a:t>multi-beneficiaries </a:t>
            </a:r>
            <a:r>
              <a:rPr lang="en-US" dirty="0"/>
              <a:t>Grant Agreement and any project-related</a:t>
            </a:r>
            <a:r>
              <a:rPr lang="tr-TR" dirty="0"/>
              <a:t> </a:t>
            </a:r>
            <a:r>
              <a:rPr lang="en-US" dirty="0"/>
              <a:t>documentation). The Coordinator receives mandates from all</a:t>
            </a:r>
            <a:r>
              <a:rPr lang="tr-TR" dirty="0"/>
              <a:t> </a:t>
            </a:r>
            <a:r>
              <a:rPr lang="en-US" dirty="0"/>
              <a:t>Co-beneficiaries participating in the project to act on their</a:t>
            </a:r>
            <a:r>
              <a:rPr lang="tr-TR" dirty="0"/>
              <a:t> </a:t>
            </a:r>
            <a:r>
              <a:rPr lang="en-US" dirty="0"/>
              <a:t>behalf.</a:t>
            </a:r>
            <a:endParaRPr lang="tr-TR" dirty="0"/>
          </a:p>
          <a:p>
            <a:endParaRPr lang="en-US" dirty="0"/>
          </a:p>
          <a:p>
            <a:r>
              <a:rPr lang="en-US" b="1" dirty="0"/>
              <a:t>Co-beneficiary: </a:t>
            </a:r>
            <a:r>
              <a:rPr lang="en-US" dirty="0"/>
              <a:t>When an application is submitted on behalf of more than one</a:t>
            </a:r>
            <a:r>
              <a:rPr lang="tr-TR" dirty="0"/>
              <a:t> </a:t>
            </a:r>
            <a:r>
              <a:rPr lang="en-US" dirty="0"/>
              <a:t>entity and the grant is awarded, then all Partners become "Co</a:t>
            </a:r>
            <a:r>
              <a:rPr lang="tr-TR" dirty="0"/>
              <a:t>-</a:t>
            </a:r>
            <a:r>
              <a:rPr lang="en-US" dirty="0"/>
              <a:t>beneficiaries" (and are referred to as such in the relevant multi</a:t>
            </a:r>
            <a:r>
              <a:rPr lang="tr-TR" dirty="0"/>
              <a:t>-</a:t>
            </a:r>
            <a:r>
              <a:rPr lang="en-US" dirty="0"/>
              <a:t>beneficiaries Grant Agreement and any project-related</a:t>
            </a:r>
            <a:r>
              <a:rPr lang="tr-TR" dirty="0"/>
              <a:t> </a:t>
            </a:r>
            <a:r>
              <a:rPr lang="en-US" dirty="0"/>
              <a:t>documentation). The Co-beneficiary (unlike the Associate</a:t>
            </a:r>
            <a:r>
              <a:rPr lang="tr-TR" dirty="0"/>
              <a:t> </a:t>
            </a:r>
            <a:r>
              <a:rPr lang="en-US" dirty="0"/>
              <a:t>Partner) aims to receive Union co-financing for the costs it</a:t>
            </a:r>
            <a:r>
              <a:rPr lang="tr-TR" dirty="0"/>
              <a:t> </a:t>
            </a:r>
            <a:r>
              <a:rPr lang="en-US" dirty="0"/>
              <a:t>incurs during the implementation of the project.</a:t>
            </a:r>
            <a:r>
              <a:rPr lang="tr-TR" dirty="0"/>
              <a:t> </a:t>
            </a:r>
            <a:r>
              <a:rPr lang="en-US" dirty="0"/>
              <a:t>Each Co-beneficiary provides a mandate to the Coordinator</a:t>
            </a:r>
            <a:r>
              <a:rPr lang="tr-TR" dirty="0"/>
              <a:t> </a:t>
            </a:r>
            <a:r>
              <a:rPr lang="en-US" dirty="0"/>
              <a:t>authorizing him to act on its behalf and undertakes contractual</a:t>
            </a:r>
            <a:r>
              <a:rPr lang="tr-TR" dirty="0"/>
              <a:t> </a:t>
            </a:r>
            <a:r>
              <a:rPr lang="en-US" dirty="0"/>
              <a:t>and financial responsibility towards the Commission for the</a:t>
            </a:r>
            <a:r>
              <a:rPr lang="tr-TR" dirty="0"/>
              <a:t> </a:t>
            </a:r>
            <a:r>
              <a:rPr lang="en-US" dirty="0"/>
              <a:t>implementation of the project.</a:t>
            </a:r>
          </a:p>
          <a:p>
            <a:endParaRPr lang="tr-TR" b="1" dirty="0"/>
          </a:p>
          <a:p>
            <a:r>
              <a:rPr lang="en-US" b="1" dirty="0"/>
              <a:t>The Beneficiaries</a:t>
            </a:r>
            <a:r>
              <a:rPr lang="en-US" dirty="0"/>
              <a:t>: Beneficiary/Coordinator and Co-beneficiaries, individually or</a:t>
            </a:r>
            <a:r>
              <a:rPr lang="tr-TR" dirty="0"/>
              <a:t> </a:t>
            </a:r>
            <a:r>
              <a:rPr lang="en-US" dirty="0"/>
              <a:t>collectively.</a:t>
            </a:r>
            <a:endParaRPr lang="tr-TR" dirty="0"/>
          </a:p>
          <a:p>
            <a:endParaRPr lang="en-US" dirty="0"/>
          </a:p>
          <a:p>
            <a:r>
              <a:rPr lang="en-US" b="1" dirty="0"/>
              <a:t>Associate Partner: </a:t>
            </a:r>
            <a:r>
              <a:rPr lang="en-US" dirty="0"/>
              <a:t>The </a:t>
            </a:r>
            <a:r>
              <a:rPr lang="en-US" dirty="0" err="1"/>
              <a:t>organisation</a:t>
            </a:r>
            <a:r>
              <a:rPr lang="en-US" dirty="0"/>
              <a:t> which participates in or is associated to the</a:t>
            </a:r>
            <a:r>
              <a:rPr lang="tr-TR" dirty="0"/>
              <a:t> </a:t>
            </a:r>
            <a:r>
              <a:rPr lang="en-US" dirty="0"/>
              <a:t>project, but will not receive Union co-financing for the costs </a:t>
            </a:r>
            <a:r>
              <a:rPr lang="en-US" dirty="0" smtClean="0"/>
              <a:t>it incurs </a:t>
            </a:r>
            <a:r>
              <a:rPr lang="en-US" dirty="0"/>
              <a:t>during the implementation of the project. Associate</a:t>
            </a:r>
            <a:r>
              <a:rPr lang="tr-TR" dirty="0"/>
              <a:t> </a:t>
            </a:r>
            <a:r>
              <a:rPr lang="en-US" dirty="0"/>
              <a:t>partners are generally organisations which either do not comply</a:t>
            </a:r>
            <a:r>
              <a:rPr lang="tr-TR" dirty="0"/>
              <a:t> </a:t>
            </a:r>
            <a:r>
              <a:rPr lang="en-US" dirty="0"/>
              <a:t>with the criteria for being an Applicant or a Partner (see</a:t>
            </a:r>
            <a:r>
              <a:rPr lang="tr-TR" dirty="0"/>
              <a:t> </a:t>
            </a:r>
            <a:r>
              <a:rPr lang="en-US" dirty="0"/>
              <a:t>eligibility criteria in the relevant call) or do not wish or need to</a:t>
            </a:r>
            <a:r>
              <a:rPr lang="tr-TR" dirty="0"/>
              <a:t> </a:t>
            </a:r>
            <a:r>
              <a:rPr lang="en-US" dirty="0"/>
              <a:t>receive co-funding from the Union for their participation in the</a:t>
            </a:r>
            <a:r>
              <a:rPr lang="tr-TR" dirty="0"/>
              <a:t> </a:t>
            </a:r>
            <a:r>
              <a:rPr lang="en-US" dirty="0"/>
              <a:t>project.</a:t>
            </a:r>
            <a:r>
              <a:rPr lang="tr-TR" dirty="0"/>
              <a:t> </a:t>
            </a:r>
            <a:r>
              <a:rPr lang="en-US" dirty="0"/>
              <a:t>The Associate Partners have no contractual or financial</a:t>
            </a:r>
            <a:r>
              <a:rPr lang="tr-TR" dirty="0"/>
              <a:t> </a:t>
            </a:r>
            <a:r>
              <a:rPr lang="en-US" dirty="0"/>
              <a:t>obligation towards the Commission.</a:t>
            </a:r>
          </a:p>
        </p:txBody>
      </p:sp>
    </p:spTree>
    <p:extLst>
      <p:ext uri="{BB962C8B-B14F-4D97-AF65-F5344CB8AC3E}">
        <p14:creationId xmlns:p14="http://schemas.microsoft.com/office/powerpoint/2010/main" val="763135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4" name="Dikdörtgen 3">
            <a:extLst>
              <a:ext uri="{FF2B5EF4-FFF2-40B4-BE49-F238E27FC236}">
                <a16:creationId xmlns:a16="http://schemas.microsoft.com/office/drawing/2014/main" id="{A30F9147-3965-4857-ADD4-2AADD6BF9287}"/>
              </a:ext>
            </a:extLst>
          </p:cNvPr>
          <p:cNvSpPr/>
          <p:nvPr/>
        </p:nvSpPr>
        <p:spPr>
          <a:xfrm>
            <a:off x="523783" y="339194"/>
            <a:ext cx="11765872" cy="4832092"/>
          </a:xfrm>
          <a:prstGeom prst="rect">
            <a:avLst/>
          </a:prstGeom>
        </p:spPr>
        <p:txBody>
          <a:bodyPr wrap="square">
            <a:spAutoFit/>
          </a:bodyPr>
          <a:lstStyle/>
          <a:p>
            <a:pPr algn="ctr"/>
            <a:r>
              <a:rPr lang="en-US" sz="2400" b="1" dirty="0"/>
              <a:t>Terminology applicable in the implementation stage when the grant is awarded to a</a:t>
            </a:r>
          </a:p>
          <a:p>
            <a:pPr algn="ctr"/>
            <a:r>
              <a:rPr lang="en-US" sz="2400" b="1" dirty="0"/>
              <a:t>single entity</a:t>
            </a:r>
            <a:endParaRPr lang="tr-TR" sz="2400" b="1" dirty="0"/>
          </a:p>
          <a:p>
            <a:endParaRPr lang="en-US" sz="2000" b="1" dirty="0"/>
          </a:p>
          <a:p>
            <a:r>
              <a:rPr lang="en-US" sz="2000" b="1" dirty="0"/>
              <a:t>Mono-Beneficiary Grant</a:t>
            </a:r>
            <a:r>
              <a:rPr lang="tr-TR" sz="2000" b="1" dirty="0"/>
              <a:t> </a:t>
            </a:r>
            <a:r>
              <a:rPr lang="en-US" sz="2000" b="1" dirty="0"/>
              <a:t>Agreement: </a:t>
            </a:r>
            <a:r>
              <a:rPr lang="en-US" sz="2000" dirty="0"/>
              <a:t>Grant Agreement signed for projects where one single entity (the</a:t>
            </a:r>
          </a:p>
          <a:p>
            <a:r>
              <a:rPr lang="en-US" sz="2000" dirty="0"/>
              <a:t>Beneficiary) implements a project and enters in a contractual</a:t>
            </a:r>
            <a:r>
              <a:rPr lang="tr-TR" sz="2000" dirty="0"/>
              <a:t> </a:t>
            </a:r>
            <a:r>
              <a:rPr lang="en-US" sz="2000" dirty="0"/>
              <a:t>relationship with the Commission.</a:t>
            </a:r>
            <a:endParaRPr lang="tr-TR" sz="2000" dirty="0"/>
          </a:p>
          <a:p>
            <a:endParaRPr lang="en-US" sz="2000" dirty="0"/>
          </a:p>
          <a:p>
            <a:r>
              <a:rPr lang="en-US" sz="2000" b="1" dirty="0"/>
              <a:t>Beneficiary: </a:t>
            </a:r>
            <a:r>
              <a:rPr lang="en-US" sz="2000" dirty="0"/>
              <a:t>When the grant is awarded, the Applicant becomes the</a:t>
            </a:r>
            <a:r>
              <a:rPr lang="tr-TR" sz="2000" dirty="0"/>
              <a:t> </a:t>
            </a:r>
            <a:r>
              <a:rPr lang="en-US" sz="2000" dirty="0"/>
              <a:t>Beneficiary (and is referred to as such in the relevant mono</a:t>
            </a:r>
            <a:r>
              <a:rPr lang="tr-TR" sz="2000" dirty="0"/>
              <a:t>-</a:t>
            </a:r>
            <a:r>
              <a:rPr lang="en-US" sz="2000" dirty="0"/>
              <a:t>beneficiary Grant Agreement and any project-related</a:t>
            </a:r>
            <a:r>
              <a:rPr lang="tr-TR" sz="2000" dirty="0"/>
              <a:t> </a:t>
            </a:r>
            <a:r>
              <a:rPr lang="en-US" sz="2000" dirty="0"/>
              <a:t>documentation).</a:t>
            </a:r>
            <a:endParaRPr lang="tr-TR" sz="2000" dirty="0"/>
          </a:p>
          <a:p>
            <a:endParaRPr lang="en-US" sz="2000" dirty="0"/>
          </a:p>
          <a:p>
            <a:r>
              <a:rPr lang="en-US" sz="2000" b="1" dirty="0"/>
              <a:t>Associate Partner: </a:t>
            </a:r>
            <a:r>
              <a:rPr lang="en-US" sz="2000" dirty="0"/>
              <a:t>The </a:t>
            </a:r>
            <a:r>
              <a:rPr lang="en-US" sz="2000" dirty="0" err="1"/>
              <a:t>organisation</a:t>
            </a:r>
            <a:r>
              <a:rPr lang="en-US" sz="2000" dirty="0"/>
              <a:t> which participates in or is associated to the</a:t>
            </a:r>
            <a:r>
              <a:rPr lang="tr-TR" sz="2000" dirty="0"/>
              <a:t> </a:t>
            </a:r>
            <a:r>
              <a:rPr lang="en-US" sz="2000" dirty="0"/>
              <a:t>project, but will not receive Union co-financing for the costs it</a:t>
            </a:r>
            <a:r>
              <a:rPr lang="tr-TR" sz="2000" dirty="0"/>
              <a:t> </a:t>
            </a:r>
            <a:r>
              <a:rPr lang="en-US" sz="2000" dirty="0"/>
              <a:t>incurs during the implementation of the project. Associate</a:t>
            </a:r>
            <a:r>
              <a:rPr lang="tr-TR" sz="2000" dirty="0"/>
              <a:t> </a:t>
            </a:r>
            <a:r>
              <a:rPr lang="en-US" sz="2000" dirty="0"/>
              <a:t>partners are generally organisations which either do not comply</a:t>
            </a:r>
            <a:r>
              <a:rPr lang="tr-TR" sz="2000" dirty="0"/>
              <a:t> </a:t>
            </a:r>
            <a:r>
              <a:rPr lang="en-US" sz="2000" dirty="0"/>
              <a:t>with the criteria for being an Applicant (see eligibility criteria in</a:t>
            </a:r>
            <a:r>
              <a:rPr lang="tr-TR" sz="2000" dirty="0"/>
              <a:t> </a:t>
            </a:r>
            <a:r>
              <a:rPr lang="en-US" sz="2000" dirty="0"/>
              <a:t>the relevant call) or do not wish or need to receive co-funding</a:t>
            </a:r>
            <a:r>
              <a:rPr lang="tr-TR" sz="2000" dirty="0"/>
              <a:t> </a:t>
            </a:r>
            <a:r>
              <a:rPr lang="en-US" sz="2000" dirty="0"/>
              <a:t>from the Union for their participation in the project.</a:t>
            </a:r>
            <a:r>
              <a:rPr lang="tr-TR" sz="2000" dirty="0"/>
              <a:t> </a:t>
            </a:r>
            <a:r>
              <a:rPr lang="en-US" sz="2000" dirty="0"/>
              <a:t>The Associate Partners have no contractual or financial</a:t>
            </a:r>
            <a:r>
              <a:rPr lang="tr-TR" sz="2000" dirty="0"/>
              <a:t> </a:t>
            </a:r>
            <a:r>
              <a:rPr lang="en-US" sz="2000" dirty="0"/>
              <a:t>obligation towards the Commission. They are third parties to the </a:t>
            </a:r>
            <a:r>
              <a:rPr lang="tr-TR" sz="2000" dirty="0"/>
              <a:t>grant </a:t>
            </a:r>
            <a:r>
              <a:rPr lang="tr-TR" sz="2000" dirty="0" smtClean="0"/>
              <a:t>agrement</a:t>
            </a:r>
            <a:r>
              <a:rPr lang="tr-TR" sz="2000" dirty="0"/>
              <a:t>.</a:t>
            </a:r>
            <a:endParaRPr lang="en-US" sz="2000" dirty="0"/>
          </a:p>
        </p:txBody>
      </p:sp>
    </p:spTree>
    <p:extLst>
      <p:ext uri="{BB962C8B-B14F-4D97-AF65-F5344CB8AC3E}">
        <p14:creationId xmlns:p14="http://schemas.microsoft.com/office/powerpoint/2010/main" val="154415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350556" y="2202873"/>
            <a:ext cx="5925553" cy="291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zh-HK" sz="3600" b="1" dirty="0">
                <a:solidFill>
                  <a:schemeClr val="accent5">
                    <a:lumMod val="50000"/>
                  </a:schemeClr>
                </a:solidFill>
                <a:cs typeface="Calibri" panose="020F0502020204030204" pitchFamily="34" charset="0"/>
              </a:rPr>
              <a:t>7</a:t>
            </a:r>
            <a:r>
              <a:rPr lang="en-US" altLang="zh-HK" sz="3600" b="1" dirty="0" smtClean="0">
                <a:solidFill>
                  <a:schemeClr val="accent5">
                    <a:lumMod val="50000"/>
                  </a:schemeClr>
                </a:solidFill>
                <a:cs typeface="Calibri" panose="020F0502020204030204" pitchFamily="34" charset="0"/>
              </a:rPr>
              <a:t>. Lobbying</a:t>
            </a:r>
            <a:r>
              <a:rPr lang="en-US" altLang="zh-HK" sz="3600" b="1" dirty="0">
                <a:solidFill>
                  <a:schemeClr val="accent5">
                    <a:lumMod val="50000"/>
                  </a:schemeClr>
                </a:solidFill>
                <a:cs typeface="Calibri" panose="020F0502020204030204" pitchFamily="34" charset="0"/>
              </a:rPr>
              <a:t>, EU Structure, </a:t>
            </a:r>
            <a:r>
              <a:rPr lang="tr-TR" altLang="zh-HK" sz="3600" b="1" dirty="0">
                <a:solidFill>
                  <a:schemeClr val="accent5">
                    <a:lumMod val="50000"/>
                  </a:schemeClr>
                </a:solidFill>
                <a:cs typeface="Calibri" panose="020F0502020204030204" pitchFamily="34" charset="0"/>
              </a:rPr>
              <a:t>EU </a:t>
            </a:r>
            <a:r>
              <a:rPr lang="en-US" altLang="zh-HK" sz="3600" b="1" dirty="0">
                <a:solidFill>
                  <a:schemeClr val="accent5">
                    <a:lumMod val="50000"/>
                  </a:schemeClr>
                </a:solidFill>
                <a:cs typeface="Calibri" panose="020F0502020204030204" pitchFamily="34" charset="0"/>
              </a:rPr>
              <a:t>Budget for 2020 and </a:t>
            </a:r>
            <a:r>
              <a:rPr lang="en-US" altLang="zh-HK" sz="3600" b="1" dirty="0" smtClean="0">
                <a:solidFill>
                  <a:schemeClr val="accent5">
                    <a:lumMod val="50000"/>
                  </a:schemeClr>
                </a:solidFill>
                <a:cs typeface="Calibri" panose="020F0502020204030204" pitchFamily="34" charset="0"/>
              </a:rPr>
              <a:t>beyond</a:t>
            </a:r>
          </a:p>
          <a:p>
            <a:endParaRPr lang="en-US" altLang="zh-HK" sz="3600" b="1" dirty="0" smtClean="0">
              <a:solidFill>
                <a:schemeClr val="accent5">
                  <a:lumMod val="50000"/>
                </a:schemeClr>
              </a:solidFill>
              <a:cs typeface="Calibri" panose="020F0502020204030204" pitchFamily="34" charset="0"/>
            </a:endParaRPr>
          </a:p>
          <a:p>
            <a:r>
              <a:rPr lang="en-US" altLang="zh-HK" sz="2800" dirty="0" smtClean="0">
                <a:solidFill>
                  <a:schemeClr val="accent5">
                    <a:lumMod val="50000"/>
                  </a:schemeClr>
                </a:solidFill>
                <a:cs typeface="Calibri" panose="020F0502020204030204" pitchFamily="34" charset="0"/>
              </a:rPr>
              <a:t>16:15-16:30</a:t>
            </a:r>
          </a:p>
          <a:p>
            <a:r>
              <a:rPr lang="en-US" altLang="zh-HK" sz="2800" dirty="0" smtClean="0">
                <a:solidFill>
                  <a:schemeClr val="accent5">
                    <a:lumMod val="50000"/>
                  </a:schemeClr>
                </a:solidFill>
                <a:cs typeface="Calibri" panose="020F0502020204030204" pitchFamily="34" charset="0"/>
              </a:rPr>
              <a:t>Maximilian </a:t>
            </a:r>
            <a:r>
              <a:rPr lang="en-US" altLang="zh-HK" sz="2800" dirty="0" err="1" smtClean="0">
                <a:solidFill>
                  <a:schemeClr val="accent5">
                    <a:lumMod val="50000"/>
                  </a:schemeClr>
                </a:solidFill>
                <a:cs typeface="Calibri" panose="020F0502020204030204" pitchFamily="34" charset="0"/>
              </a:rPr>
              <a:t>Foedinger</a:t>
            </a:r>
            <a:endParaRPr lang="en-US" altLang="zh-HK" sz="2800" dirty="0" smtClean="0">
              <a:solidFill>
                <a:schemeClr val="accent5">
                  <a:lumMod val="50000"/>
                </a:schemeClr>
              </a:solidFill>
              <a:cs typeface="Calibri" panose="020F0502020204030204" pitchFamily="34" charset="0"/>
            </a:endParaRPr>
          </a:p>
          <a:p>
            <a:endParaRPr lang="en-US" altLang="zh-HK" sz="3600" b="1" dirty="0">
              <a:solidFill>
                <a:schemeClr val="accent5">
                  <a:lumMod val="50000"/>
                </a:schemeClr>
              </a:solidFill>
              <a:cs typeface="Calibri" panose="020F0502020204030204" pitchFamily="34" charset="0"/>
            </a:endParaRPr>
          </a:p>
        </p:txBody>
      </p:sp>
      <p:pic>
        <p:nvPicPr>
          <p:cNvPr id="3" name="Resim 2">
            <a:extLst>
              <a:ext uri="{FF2B5EF4-FFF2-40B4-BE49-F238E27FC236}">
                <a16:creationId xmlns:a16="http://schemas.microsoft.com/office/drawing/2014/main" id="{55A9729D-A2AA-4E42-918F-36EBD2C7A341}"/>
              </a:ext>
            </a:extLst>
          </p:cNvPr>
          <p:cNvPicPr>
            <a:picLocks noChangeAspect="1"/>
          </p:cNvPicPr>
          <p:nvPr/>
        </p:nvPicPr>
        <p:blipFill>
          <a:blip r:embed="rId4"/>
          <a:stretch>
            <a:fillRect/>
          </a:stretch>
        </p:blipFill>
        <p:spPr>
          <a:xfrm>
            <a:off x="6921511" y="2306781"/>
            <a:ext cx="4590912" cy="306060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7911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8BBDF4E1-9548-443A-B910-657C306932CF}"/>
              </a:ext>
            </a:extLst>
          </p:cNvPr>
          <p:cNvSpPr>
            <a:spLocks noGrp="1"/>
          </p:cNvSpPr>
          <p:nvPr>
            <p:ph type="title"/>
          </p:nvPr>
        </p:nvSpPr>
        <p:spPr>
          <a:xfrm>
            <a:off x="947968" y="683271"/>
            <a:ext cx="3899240" cy="1126330"/>
          </a:xfrm>
        </p:spPr>
        <p:txBody>
          <a:bodyPr>
            <a:noAutofit/>
          </a:bodyPr>
          <a:lstStyle/>
          <a:p>
            <a:pPr eaLnBrk="1" hangingPunct="1"/>
            <a:r>
              <a:rPr lang="en-GB" altLang="nl-BE" b="1" dirty="0">
                <a:solidFill>
                  <a:schemeClr val="accent5">
                    <a:lumMod val="50000"/>
                  </a:schemeClr>
                </a:solidFill>
                <a:latin typeface="Calibri" panose="020F0502020204030204" pitchFamily="34" charset="0"/>
                <a:ea typeface="Verdana" panose="020B0604030504040204" pitchFamily="34" charset="0"/>
                <a:cs typeface="Calibri" panose="020F0502020204030204" pitchFamily="34" charset="0"/>
              </a:rPr>
              <a:t>The EU institutions</a:t>
            </a:r>
            <a:endParaRPr lang="en-US" altLang="nl-BE" b="1" dirty="0">
              <a:solidFill>
                <a:schemeClr val="accent5">
                  <a:lumMod val="50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6" name="Rectangle 3">
            <a:extLst>
              <a:ext uri="{FF2B5EF4-FFF2-40B4-BE49-F238E27FC236}">
                <a16:creationId xmlns:a16="http://schemas.microsoft.com/office/drawing/2014/main" id="{9F3D33CF-7B93-442C-BBE8-CB521CBE409F}"/>
              </a:ext>
            </a:extLst>
          </p:cNvPr>
          <p:cNvSpPr txBox="1">
            <a:spLocks noChangeArrowheads="1"/>
          </p:cNvSpPr>
          <p:nvPr/>
        </p:nvSpPr>
        <p:spPr>
          <a:xfrm>
            <a:off x="2362199" y="23111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20000"/>
              </a:spcBef>
              <a:buNone/>
              <a:defRPr/>
            </a:pPr>
            <a:r>
              <a:rPr lang="en-GB" sz="1200" dirty="0">
                <a:solidFill>
                  <a:prstClr val="black">
                    <a:lumMod val="65000"/>
                    <a:lumOff val="35000"/>
                  </a:prstClr>
                </a:solidFill>
                <a:latin typeface="Verdana" panose="020B0604030504040204" pitchFamily="34" charset="0"/>
              </a:rPr>
              <a:t>European Parliament</a:t>
            </a:r>
          </a:p>
        </p:txBody>
      </p:sp>
      <p:sp>
        <p:nvSpPr>
          <p:cNvPr id="7" name="Rectangle 5">
            <a:extLst>
              <a:ext uri="{FF2B5EF4-FFF2-40B4-BE49-F238E27FC236}">
                <a16:creationId xmlns:a16="http://schemas.microsoft.com/office/drawing/2014/main" id="{22C52BA6-91A4-4659-B048-73121B9CF03D}"/>
              </a:ext>
            </a:extLst>
          </p:cNvPr>
          <p:cNvSpPr>
            <a:spLocks noChangeArrowheads="1"/>
          </p:cNvSpPr>
          <p:nvPr/>
        </p:nvSpPr>
        <p:spPr bwMode="auto">
          <a:xfrm>
            <a:off x="2362199" y="3225554"/>
            <a:ext cx="9906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lnSpc>
                <a:spcPct val="80000"/>
              </a:lnSpc>
              <a:spcBef>
                <a:spcPct val="20000"/>
              </a:spcBef>
              <a:defRPr/>
            </a:pPr>
            <a:r>
              <a:rPr lang="en-GB" sz="1200" dirty="0">
                <a:solidFill>
                  <a:prstClr val="black">
                    <a:lumMod val="65000"/>
                    <a:lumOff val="35000"/>
                  </a:prstClr>
                </a:solidFill>
                <a:latin typeface="Verdana" panose="020B0604030504040204" pitchFamily="34" charset="0"/>
              </a:rPr>
              <a:t>Court of Justice</a:t>
            </a:r>
          </a:p>
        </p:txBody>
      </p:sp>
      <p:sp>
        <p:nvSpPr>
          <p:cNvPr id="8" name="Rectangle 6">
            <a:extLst>
              <a:ext uri="{FF2B5EF4-FFF2-40B4-BE49-F238E27FC236}">
                <a16:creationId xmlns:a16="http://schemas.microsoft.com/office/drawing/2014/main" id="{1A8037F6-7616-4AC6-A26F-98C2C491E7E4}"/>
              </a:ext>
            </a:extLst>
          </p:cNvPr>
          <p:cNvSpPr>
            <a:spLocks noChangeArrowheads="1"/>
          </p:cNvSpPr>
          <p:nvPr/>
        </p:nvSpPr>
        <p:spPr bwMode="auto">
          <a:xfrm>
            <a:off x="3657599" y="3225554"/>
            <a:ext cx="9906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lnSpc>
                <a:spcPct val="80000"/>
              </a:lnSpc>
              <a:spcBef>
                <a:spcPct val="20000"/>
              </a:spcBef>
              <a:defRPr/>
            </a:pPr>
            <a:r>
              <a:rPr lang="en-GB" sz="1200" dirty="0">
                <a:solidFill>
                  <a:prstClr val="black">
                    <a:lumMod val="65000"/>
                    <a:lumOff val="35000"/>
                  </a:prstClr>
                </a:solidFill>
                <a:latin typeface="Verdana" panose="020B0604030504040204" pitchFamily="34" charset="0"/>
              </a:rPr>
              <a:t>Court of Auditors</a:t>
            </a:r>
          </a:p>
        </p:txBody>
      </p:sp>
      <p:sp>
        <p:nvSpPr>
          <p:cNvPr id="9" name="Rectangle 7">
            <a:extLst>
              <a:ext uri="{FF2B5EF4-FFF2-40B4-BE49-F238E27FC236}">
                <a16:creationId xmlns:a16="http://schemas.microsoft.com/office/drawing/2014/main" id="{5303F587-DD38-427C-B5EA-A3B0FA96397E}"/>
              </a:ext>
            </a:extLst>
          </p:cNvPr>
          <p:cNvSpPr>
            <a:spLocks noChangeArrowheads="1"/>
          </p:cNvSpPr>
          <p:nvPr/>
        </p:nvSpPr>
        <p:spPr bwMode="auto">
          <a:xfrm>
            <a:off x="4952999" y="32255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lnSpc>
                <a:spcPct val="80000"/>
              </a:lnSpc>
              <a:spcBef>
                <a:spcPct val="20000"/>
              </a:spcBef>
              <a:defRPr/>
            </a:pPr>
            <a:r>
              <a:rPr lang="en-GB" sz="1200" dirty="0">
                <a:solidFill>
                  <a:prstClr val="black">
                    <a:lumMod val="65000"/>
                    <a:lumOff val="35000"/>
                  </a:prstClr>
                </a:solidFill>
                <a:latin typeface="Verdana" panose="020B0604030504040204" pitchFamily="34" charset="0"/>
              </a:rPr>
              <a:t>Economic and Social Committee</a:t>
            </a:r>
          </a:p>
        </p:txBody>
      </p:sp>
      <p:sp>
        <p:nvSpPr>
          <p:cNvPr id="10" name="Rectangle 8">
            <a:extLst>
              <a:ext uri="{FF2B5EF4-FFF2-40B4-BE49-F238E27FC236}">
                <a16:creationId xmlns:a16="http://schemas.microsoft.com/office/drawing/2014/main" id="{F9EFB1F9-921C-473B-96F1-F835765759C9}"/>
              </a:ext>
            </a:extLst>
          </p:cNvPr>
          <p:cNvSpPr>
            <a:spLocks noChangeArrowheads="1"/>
          </p:cNvSpPr>
          <p:nvPr/>
        </p:nvSpPr>
        <p:spPr bwMode="auto">
          <a:xfrm>
            <a:off x="7543799" y="32255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en-GB" sz="1200" dirty="0">
                <a:solidFill>
                  <a:prstClr val="black">
                    <a:lumMod val="65000"/>
                    <a:lumOff val="35000"/>
                  </a:prstClr>
                </a:solidFill>
                <a:latin typeface="Verdana" panose="020B0604030504040204" pitchFamily="34" charset="0"/>
              </a:rPr>
              <a:t>Committee of the Regions</a:t>
            </a:r>
          </a:p>
        </p:txBody>
      </p:sp>
      <p:sp>
        <p:nvSpPr>
          <p:cNvPr id="11" name="Rectangle 9">
            <a:extLst>
              <a:ext uri="{FF2B5EF4-FFF2-40B4-BE49-F238E27FC236}">
                <a16:creationId xmlns:a16="http://schemas.microsoft.com/office/drawing/2014/main" id="{C8CB4343-F32D-4D65-AFF4-4B4D7A93F48F}"/>
              </a:ext>
            </a:extLst>
          </p:cNvPr>
          <p:cNvSpPr>
            <a:spLocks noChangeArrowheads="1"/>
          </p:cNvSpPr>
          <p:nvPr/>
        </p:nvSpPr>
        <p:spPr bwMode="auto">
          <a:xfrm>
            <a:off x="4952999" y="23111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lnSpc>
                <a:spcPct val="80000"/>
              </a:lnSpc>
              <a:spcBef>
                <a:spcPct val="20000"/>
              </a:spcBef>
              <a:defRPr/>
            </a:pPr>
            <a:r>
              <a:rPr lang="en-GB" sz="1200" dirty="0">
                <a:solidFill>
                  <a:prstClr val="black">
                    <a:lumMod val="65000"/>
                    <a:lumOff val="35000"/>
                  </a:prstClr>
                </a:solidFill>
                <a:latin typeface="Verdana" panose="020B0604030504040204" pitchFamily="34" charset="0"/>
              </a:rPr>
              <a:t>Council of Ministers</a:t>
            </a:r>
          </a:p>
          <a:p>
            <a:pPr algn="ctr" eaLnBrk="1" hangingPunct="1">
              <a:lnSpc>
                <a:spcPct val="80000"/>
              </a:lnSpc>
              <a:spcBef>
                <a:spcPct val="20000"/>
              </a:spcBef>
              <a:defRPr/>
            </a:pPr>
            <a:r>
              <a:rPr lang="en-GB" sz="1200" dirty="0">
                <a:solidFill>
                  <a:prstClr val="black">
                    <a:lumMod val="65000"/>
                    <a:lumOff val="35000"/>
                  </a:prstClr>
                </a:solidFill>
                <a:latin typeface="Verdana" panose="020B0604030504040204" pitchFamily="34" charset="0"/>
              </a:rPr>
              <a:t>(The Council)</a:t>
            </a:r>
          </a:p>
        </p:txBody>
      </p:sp>
      <p:sp>
        <p:nvSpPr>
          <p:cNvPr id="12" name="Rectangle 10">
            <a:extLst>
              <a:ext uri="{FF2B5EF4-FFF2-40B4-BE49-F238E27FC236}">
                <a16:creationId xmlns:a16="http://schemas.microsoft.com/office/drawing/2014/main" id="{7FAE56A4-875C-420C-916E-FFDC395D12DC}"/>
              </a:ext>
            </a:extLst>
          </p:cNvPr>
          <p:cNvSpPr>
            <a:spLocks noChangeArrowheads="1"/>
          </p:cNvSpPr>
          <p:nvPr/>
        </p:nvSpPr>
        <p:spPr bwMode="auto">
          <a:xfrm>
            <a:off x="7543799" y="23111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en-GB" sz="1200" dirty="0">
                <a:solidFill>
                  <a:prstClr val="black">
                    <a:lumMod val="65000"/>
                    <a:lumOff val="35000"/>
                  </a:prstClr>
                </a:solidFill>
                <a:latin typeface="Verdana" panose="020B0604030504040204" pitchFamily="34" charset="0"/>
              </a:rPr>
              <a:t>European Commission</a:t>
            </a:r>
          </a:p>
        </p:txBody>
      </p:sp>
      <p:sp>
        <p:nvSpPr>
          <p:cNvPr id="13" name="Rectangle 11">
            <a:extLst>
              <a:ext uri="{FF2B5EF4-FFF2-40B4-BE49-F238E27FC236}">
                <a16:creationId xmlns:a16="http://schemas.microsoft.com/office/drawing/2014/main" id="{562F2126-76DA-4BC2-B7DD-02982E76766C}"/>
              </a:ext>
            </a:extLst>
          </p:cNvPr>
          <p:cNvSpPr>
            <a:spLocks noChangeArrowheads="1"/>
          </p:cNvSpPr>
          <p:nvPr/>
        </p:nvSpPr>
        <p:spPr bwMode="auto">
          <a:xfrm>
            <a:off x="2362199" y="41399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en-GB" sz="1200" dirty="0">
                <a:solidFill>
                  <a:prstClr val="black">
                    <a:lumMod val="65000"/>
                    <a:lumOff val="35000"/>
                  </a:prstClr>
                </a:solidFill>
                <a:latin typeface="Verdana" panose="020B0604030504040204" pitchFamily="34" charset="0"/>
              </a:rPr>
              <a:t>European Investment Bank</a:t>
            </a:r>
          </a:p>
        </p:txBody>
      </p:sp>
      <p:sp>
        <p:nvSpPr>
          <p:cNvPr id="14" name="Rectangle 12">
            <a:extLst>
              <a:ext uri="{FF2B5EF4-FFF2-40B4-BE49-F238E27FC236}">
                <a16:creationId xmlns:a16="http://schemas.microsoft.com/office/drawing/2014/main" id="{444E14C8-3FE0-4A15-BB37-1157EEC57462}"/>
              </a:ext>
            </a:extLst>
          </p:cNvPr>
          <p:cNvSpPr>
            <a:spLocks noChangeArrowheads="1"/>
          </p:cNvSpPr>
          <p:nvPr/>
        </p:nvSpPr>
        <p:spPr bwMode="auto">
          <a:xfrm>
            <a:off x="7543799" y="41399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en-GB" sz="1200" dirty="0">
                <a:solidFill>
                  <a:prstClr val="black">
                    <a:lumMod val="65000"/>
                    <a:lumOff val="35000"/>
                  </a:prstClr>
                </a:solidFill>
                <a:latin typeface="Verdana" panose="020B0604030504040204" pitchFamily="34" charset="0"/>
              </a:rPr>
              <a:t>European Central Bank</a:t>
            </a:r>
          </a:p>
        </p:txBody>
      </p:sp>
      <p:sp>
        <p:nvSpPr>
          <p:cNvPr id="15" name="Oval 13">
            <a:extLst>
              <a:ext uri="{FF2B5EF4-FFF2-40B4-BE49-F238E27FC236}">
                <a16:creationId xmlns:a16="http://schemas.microsoft.com/office/drawing/2014/main" id="{D5A3040B-492B-4F9B-9B74-0305AFBD013A}"/>
              </a:ext>
            </a:extLst>
          </p:cNvPr>
          <p:cNvSpPr>
            <a:spLocks noChangeArrowheads="1"/>
          </p:cNvSpPr>
          <p:nvPr/>
        </p:nvSpPr>
        <p:spPr bwMode="auto">
          <a:xfrm>
            <a:off x="5257799" y="4063754"/>
            <a:ext cx="1752600" cy="685800"/>
          </a:xfrm>
          <a:prstGeom prst="ellipse">
            <a:avLst/>
          </a:prstGeom>
          <a:solidFill>
            <a:schemeClr val="bg1"/>
          </a:solidFill>
          <a:ln w="28575">
            <a:solidFill>
              <a:schemeClr val="accent2">
                <a:lumMod val="60000"/>
                <a:lumOff val="40000"/>
              </a:schemeClr>
            </a:solidFill>
            <a:round/>
            <a:headEnd/>
            <a:tailEnd/>
          </a:ln>
        </p:spPr>
        <p:txBody>
          <a:bodyPr wrap="none" anchor="ctr"/>
          <a:lstStyle>
            <a:lvl1pPr>
              <a:spcBef>
                <a:spcPct val="20000"/>
              </a:spcBef>
              <a:buChar char="•"/>
              <a:defRPr sz="1200" b="1">
                <a:solidFill>
                  <a:schemeClr val="tx1"/>
                </a:solidFill>
                <a:latin typeface="Verdana" panose="020B0604030504040204" pitchFamily="34" charset="0"/>
              </a:defRPr>
            </a:lvl1pPr>
            <a:lvl2pPr marL="742950" indent="-285750">
              <a:spcBef>
                <a:spcPct val="20000"/>
              </a:spcBef>
              <a:buChar char="–"/>
              <a:defRPr sz="11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None/>
              <a:defRPr/>
            </a:pPr>
            <a:endParaRPr lang="nl-BE" altLang="nl-BE" sz="1600" b="0">
              <a:solidFill>
                <a:prstClr val="black"/>
              </a:solidFill>
              <a:latin typeface="Arial" panose="020B0604020202020204" pitchFamily="34" charset="0"/>
            </a:endParaRPr>
          </a:p>
        </p:txBody>
      </p:sp>
      <p:sp>
        <p:nvSpPr>
          <p:cNvPr id="74765" name="Rectangle 14">
            <a:extLst>
              <a:ext uri="{FF2B5EF4-FFF2-40B4-BE49-F238E27FC236}">
                <a16:creationId xmlns:a16="http://schemas.microsoft.com/office/drawing/2014/main" id="{FE19FCC6-59DF-4890-B8EA-943A5509D6FE}"/>
              </a:ext>
            </a:extLst>
          </p:cNvPr>
          <p:cNvSpPr>
            <a:spLocks noChangeArrowheads="1"/>
          </p:cNvSpPr>
          <p:nvPr/>
        </p:nvSpPr>
        <p:spPr bwMode="auto">
          <a:xfrm>
            <a:off x="5105399" y="4192341"/>
            <a:ext cx="2057400" cy="381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Tx/>
              <a:buNone/>
            </a:pPr>
            <a:r>
              <a:rPr lang="en-GB" altLang="en-US" sz="1200">
                <a:solidFill>
                  <a:srgbClr val="595959"/>
                </a:solidFill>
                <a:latin typeface="Verdana" panose="020B0604030504040204" pitchFamily="34" charset="0"/>
              </a:rPr>
              <a:t>Agencies</a:t>
            </a:r>
          </a:p>
        </p:txBody>
      </p:sp>
      <p:sp>
        <p:nvSpPr>
          <p:cNvPr id="17" name="Rectangle 15">
            <a:extLst>
              <a:ext uri="{FF2B5EF4-FFF2-40B4-BE49-F238E27FC236}">
                <a16:creationId xmlns:a16="http://schemas.microsoft.com/office/drawing/2014/main" id="{A0378275-E467-45AF-A47E-CD680A111C90}"/>
              </a:ext>
            </a:extLst>
          </p:cNvPr>
          <p:cNvSpPr>
            <a:spLocks noChangeArrowheads="1"/>
          </p:cNvSpPr>
          <p:nvPr/>
        </p:nvSpPr>
        <p:spPr bwMode="auto">
          <a:xfrm>
            <a:off x="4952999" y="1396754"/>
            <a:ext cx="2286000" cy="533400"/>
          </a:xfrm>
          <a:prstGeom prst="rect">
            <a:avLst/>
          </a:prstGeom>
          <a:solidFill>
            <a:schemeClr val="bg1"/>
          </a:solidFill>
          <a:ln w="28575">
            <a:solidFill>
              <a:schemeClr val="accent2">
                <a:lumMod val="60000"/>
                <a:lumOff val="40000"/>
              </a:schemeClr>
            </a:solidFill>
            <a:miter lim="800000"/>
            <a:headEnd/>
            <a:tailEnd/>
          </a:ln>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r" eaLnBrk="0" fontAlgn="base" hangingPunct="0">
              <a:spcBef>
                <a:spcPct val="0"/>
              </a:spcBef>
              <a:spcAft>
                <a:spcPct val="0"/>
              </a:spcAft>
              <a:defRPr sz="1600">
                <a:solidFill>
                  <a:schemeClr val="tx1"/>
                </a:solidFill>
                <a:latin typeface="Arial" panose="020B0604020202020204" pitchFamily="34" charset="0"/>
              </a:defRPr>
            </a:lvl6pPr>
            <a:lvl7pPr marL="2971800" indent="-228600" algn="r" eaLnBrk="0" fontAlgn="base" hangingPunct="0">
              <a:spcBef>
                <a:spcPct val="0"/>
              </a:spcBef>
              <a:spcAft>
                <a:spcPct val="0"/>
              </a:spcAft>
              <a:defRPr sz="1600">
                <a:solidFill>
                  <a:schemeClr val="tx1"/>
                </a:solidFill>
                <a:latin typeface="Arial" panose="020B0604020202020204" pitchFamily="34" charset="0"/>
              </a:defRPr>
            </a:lvl7pPr>
            <a:lvl8pPr marL="3429000" indent="-228600" algn="r" eaLnBrk="0" fontAlgn="base" hangingPunct="0">
              <a:spcBef>
                <a:spcPct val="0"/>
              </a:spcBef>
              <a:spcAft>
                <a:spcPct val="0"/>
              </a:spcAft>
              <a:defRPr sz="1600">
                <a:solidFill>
                  <a:schemeClr val="tx1"/>
                </a:solidFill>
                <a:latin typeface="Arial" panose="020B0604020202020204" pitchFamily="34" charset="0"/>
              </a:defRPr>
            </a:lvl8pPr>
            <a:lvl9pPr marL="3886200" indent="-228600" algn="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spcBef>
                <a:spcPct val="20000"/>
              </a:spcBef>
              <a:defRPr/>
            </a:pPr>
            <a:r>
              <a:rPr lang="en-GB" sz="1200" dirty="0">
                <a:solidFill>
                  <a:prstClr val="black">
                    <a:lumMod val="65000"/>
                    <a:lumOff val="35000"/>
                  </a:prstClr>
                </a:solidFill>
                <a:latin typeface="Verdana" panose="020B0604030504040204" pitchFamily="34" charset="0"/>
              </a:rPr>
              <a:t>European Council (summit)</a:t>
            </a:r>
          </a:p>
        </p:txBody>
      </p:sp>
      <p:pic>
        <p:nvPicPr>
          <p:cNvPr id="16" name="Immagine 4" descr="Schermata 2016-10-28 alle 12.23.18.png">
            <a:extLst>
              <a:ext uri="{FF2B5EF4-FFF2-40B4-BE49-F238E27FC236}">
                <a16:creationId xmlns:a16="http://schemas.microsoft.com/office/drawing/2014/main" id="{F3E0B267-0D90-446F-AC60-968D67DC2F63}"/>
              </a:ext>
            </a:extLst>
          </p:cNvPr>
          <p:cNvPicPr>
            <a:picLocks noChangeAspect="1"/>
          </p:cNvPicPr>
          <p:nvPr/>
        </p:nvPicPr>
        <p:blipFill>
          <a:blip r:embed="rId2"/>
          <a:stretch>
            <a:fillRect/>
          </a:stretch>
        </p:blipFill>
        <p:spPr>
          <a:xfrm>
            <a:off x="4334891" y="4863462"/>
            <a:ext cx="3522217" cy="2042064"/>
          </a:xfrm>
          <a:prstGeom prst="flowChartDecision">
            <a:avLst/>
          </a:prstGeom>
        </p:spPr>
      </p:pic>
      <p:pic>
        <p:nvPicPr>
          <p:cNvPr id="18" name="Resim 17">
            <a:extLst>
              <a:ext uri="{FF2B5EF4-FFF2-40B4-BE49-F238E27FC236}">
                <a16:creationId xmlns:a16="http://schemas.microsoft.com/office/drawing/2014/main" id="{81D98880-F0F0-4D6D-9536-A4EF8F9C55D5}"/>
              </a:ext>
            </a:extLst>
          </p:cNvPr>
          <p:cNvPicPr>
            <a:picLocks noChangeAspect="1"/>
          </p:cNvPicPr>
          <p:nvPr/>
        </p:nvPicPr>
        <p:blipFill>
          <a:blip r:embed="rId3"/>
          <a:stretch>
            <a:fillRect/>
          </a:stretch>
        </p:blipFill>
        <p:spPr>
          <a:xfrm>
            <a:off x="10266592" y="5561890"/>
            <a:ext cx="1649444" cy="109962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554F1D7-A0D6-4F6C-B661-1E4C36D0790A}"/>
              </a:ext>
            </a:extLst>
          </p:cNvPr>
          <p:cNvPicPr>
            <a:picLocks noChangeAspect="1"/>
          </p:cNvPicPr>
          <p:nvPr/>
        </p:nvPicPr>
        <p:blipFill rotWithShape="1">
          <a:blip r:embed="rId3"/>
          <a:srcRect l="25486" t="26408" r="26019" b="27638"/>
          <a:stretch/>
        </p:blipFill>
        <p:spPr>
          <a:xfrm>
            <a:off x="162589" y="294933"/>
            <a:ext cx="9738450" cy="5190915"/>
          </a:xfrm>
          <a:prstGeom prst="rect">
            <a:avLst/>
          </a:prstGeom>
          <a:ln w="88900" cap="sq" cmpd="thickThin">
            <a:solidFill>
              <a:srgbClr val="000000"/>
            </a:solidFill>
            <a:prstDash val="solid"/>
            <a:miter lim="800000"/>
          </a:ln>
          <a:effectLst>
            <a:innerShdw blurRad="76200">
              <a:srgbClr val="000000"/>
            </a:innerShdw>
          </a:effectLst>
        </p:spPr>
      </p:pic>
      <p:sp>
        <p:nvSpPr>
          <p:cNvPr id="4" name="Dikdörtgen 3">
            <a:extLst>
              <a:ext uri="{FF2B5EF4-FFF2-40B4-BE49-F238E27FC236}">
                <a16:creationId xmlns:a16="http://schemas.microsoft.com/office/drawing/2014/main" id="{2C93E87F-F7DE-48D4-90BD-2350C1213E61}"/>
              </a:ext>
            </a:extLst>
          </p:cNvPr>
          <p:cNvSpPr/>
          <p:nvPr/>
        </p:nvSpPr>
        <p:spPr>
          <a:xfrm>
            <a:off x="10212803" y="169691"/>
            <a:ext cx="1950128" cy="1077218"/>
          </a:xfrm>
          <a:prstGeom prst="rect">
            <a:avLst/>
          </a:prstGeom>
        </p:spPr>
        <p:txBody>
          <a:bodyPr wrap="square">
            <a:spAutoFit/>
          </a:bodyPr>
          <a:lstStyle/>
          <a:p>
            <a:r>
              <a:rPr lang="en-GB" altLang="zh-HK" sz="3200" b="1" dirty="0">
                <a:solidFill>
                  <a:schemeClr val="accent5">
                    <a:lumMod val="50000"/>
                  </a:schemeClr>
                </a:solidFill>
                <a:cs typeface="Calibri" panose="020F0502020204030204" pitchFamily="34" charset="0"/>
              </a:rPr>
              <a:t>Priorities for 2020</a:t>
            </a:r>
          </a:p>
        </p:txBody>
      </p:sp>
      <p:pic>
        <p:nvPicPr>
          <p:cNvPr id="6" name="Resim 5">
            <a:extLst>
              <a:ext uri="{FF2B5EF4-FFF2-40B4-BE49-F238E27FC236}">
                <a16:creationId xmlns:a16="http://schemas.microsoft.com/office/drawing/2014/main" id="{E96B372B-BE21-443E-913D-BB8EBED917F9}"/>
              </a:ext>
            </a:extLst>
          </p:cNvPr>
          <p:cNvPicPr>
            <a:picLocks noChangeAspect="1"/>
          </p:cNvPicPr>
          <p:nvPr/>
        </p:nvPicPr>
        <p:blipFill>
          <a:blip r:embed="rId4"/>
          <a:stretch>
            <a:fillRect/>
          </a:stretch>
        </p:blipFill>
        <p:spPr>
          <a:xfrm>
            <a:off x="10497412" y="5784630"/>
            <a:ext cx="1380911" cy="92060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5447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6" name="Title 1">
            <a:extLst>
              <a:ext uri="{FF2B5EF4-FFF2-40B4-BE49-F238E27FC236}">
                <a16:creationId xmlns:a16="http://schemas.microsoft.com/office/drawing/2014/main" id="{1E9B019A-CD31-48CC-94C1-1F83E7480679}"/>
              </a:ext>
            </a:extLst>
          </p:cNvPr>
          <p:cNvSpPr txBox="1">
            <a:spLocks/>
          </p:cNvSpPr>
          <p:nvPr/>
        </p:nvSpPr>
        <p:spPr bwMode="auto">
          <a:xfrm>
            <a:off x="177083" y="1271727"/>
            <a:ext cx="42524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zh-HK" sz="2200" b="1" dirty="0">
                <a:solidFill>
                  <a:schemeClr val="accent5">
                    <a:lumMod val="50000"/>
                  </a:schemeClr>
                </a:solidFill>
                <a:cs typeface="Calibri" panose="020F0502020204030204" pitchFamily="34" charset="0"/>
              </a:rPr>
              <a:t>The new Multiannual Financial Framework </a:t>
            </a:r>
            <a:r>
              <a:rPr lang="en-US" altLang="zh-HK" sz="2200" b="1" dirty="0" smtClean="0">
                <a:solidFill>
                  <a:schemeClr val="accent5">
                    <a:lumMod val="50000"/>
                  </a:schemeClr>
                </a:solidFill>
                <a:cs typeface="Calibri" panose="020F0502020204030204" pitchFamily="34" charset="0"/>
              </a:rPr>
              <a:t>2021-2027</a:t>
            </a:r>
          </a:p>
        </p:txBody>
      </p:sp>
      <p:pic>
        <p:nvPicPr>
          <p:cNvPr id="3" name="Resim 2">
            <a:extLst>
              <a:ext uri="{FF2B5EF4-FFF2-40B4-BE49-F238E27FC236}">
                <a16:creationId xmlns:a16="http://schemas.microsoft.com/office/drawing/2014/main" id="{7F2E4757-5C2A-4F9C-9540-6338243FA727}"/>
              </a:ext>
            </a:extLst>
          </p:cNvPr>
          <p:cNvPicPr>
            <a:picLocks noChangeAspect="1"/>
          </p:cNvPicPr>
          <p:nvPr/>
        </p:nvPicPr>
        <p:blipFill rotWithShape="1">
          <a:blip r:embed="rId3"/>
          <a:srcRect l="20170" t="24855" r="20850" b="12491"/>
          <a:stretch/>
        </p:blipFill>
        <p:spPr>
          <a:xfrm>
            <a:off x="4000501" y="266330"/>
            <a:ext cx="7765372" cy="4640049"/>
          </a:xfrm>
          <a:prstGeom prst="rect">
            <a:avLst/>
          </a:prstGeom>
          <a:ln w="127000" cap="rnd">
            <a:solidFill>
              <a:schemeClr val="tx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Resim 3">
            <a:extLst>
              <a:ext uri="{FF2B5EF4-FFF2-40B4-BE49-F238E27FC236}">
                <a16:creationId xmlns:a16="http://schemas.microsoft.com/office/drawing/2014/main" id="{E350576D-88A7-4606-9E7B-1BE5E088CB39}"/>
              </a:ext>
            </a:extLst>
          </p:cNvPr>
          <p:cNvPicPr>
            <a:picLocks noChangeAspect="1"/>
          </p:cNvPicPr>
          <p:nvPr/>
        </p:nvPicPr>
        <p:blipFill rotWithShape="1">
          <a:blip r:embed="rId4"/>
          <a:srcRect l="19879" t="44402" r="22306" b="24712"/>
          <a:stretch/>
        </p:blipFill>
        <p:spPr>
          <a:xfrm>
            <a:off x="100076" y="5105883"/>
            <a:ext cx="5687660" cy="1709128"/>
          </a:xfrm>
          <a:prstGeom prst="rect">
            <a:avLst/>
          </a:prstGeom>
          <a:ln w="88900" cap="sq" cmpd="thickThin">
            <a:solidFill>
              <a:schemeClr val="tx2">
                <a:lumMod val="40000"/>
                <a:lumOff val="60000"/>
              </a:schemeClr>
            </a:solidFill>
            <a:prstDash val="solid"/>
            <a:miter lim="800000"/>
          </a:ln>
          <a:effectLst>
            <a:innerShdw blurRad="76200">
              <a:srgbClr val="000000"/>
            </a:innerShdw>
          </a:effectLst>
        </p:spPr>
      </p:pic>
      <p:pic>
        <p:nvPicPr>
          <p:cNvPr id="7" name="Resim 6">
            <a:extLst>
              <a:ext uri="{FF2B5EF4-FFF2-40B4-BE49-F238E27FC236}">
                <a16:creationId xmlns:a16="http://schemas.microsoft.com/office/drawing/2014/main" id="{53561749-C4A1-4DA2-BD6E-BA25AE08E89C}"/>
              </a:ext>
            </a:extLst>
          </p:cNvPr>
          <p:cNvPicPr>
            <a:picLocks noChangeAspect="1"/>
          </p:cNvPicPr>
          <p:nvPr/>
        </p:nvPicPr>
        <p:blipFill>
          <a:blip r:embed="rId5"/>
          <a:stretch>
            <a:fillRect/>
          </a:stretch>
        </p:blipFill>
        <p:spPr>
          <a:xfrm>
            <a:off x="10497412" y="5784630"/>
            <a:ext cx="1380911" cy="920607"/>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227116" y="6376560"/>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41951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id="{45842FAB-0399-432A-BC14-57A49AC340F0}"/>
              </a:ext>
            </a:extLst>
          </p:cNvPr>
          <p:cNvSpPr>
            <a:spLocks noGrp="1"/>
          </p:cNvSpPr>
          <p:nvPr>
            <p:ph idx="1"/>
          </p:nvPr>
        </p:nvSpPr>
        <p:spPr>
          <a:xfrm>
            <a:off x="4586797" y="1191826"/>
            <a:ext cx="5063231" cy="4762915"/>
          </a:xfrm>
        </p:spPr>
        <p:txBody>
          <a:bodyPr>
            <a:normAutofit/>
          </a:bodyPr>
          <a:lstStyle/>
          <a:p>
            <a:pPr marL="0" indent="0" algn="ctr">
              <a:buNone/>
            </a:pPr>
            <a:endParaRPr lang="en-GB" altLang="en-US" sz="2400" dirty="0">
              <a:latin typeface="Calibri" panose="020F0502020204030204" pitchFamily="34" charset="0"/>
              <a:cs typeface="Calibri" panose="020F0502020204030204" pitchFamily="34" charset="0"/>
            </a:endParaRPr>
          </a:p>
          <a:p>
            <a:pPr marL="0" indent="0" algn="ctr"/>
            <a:endParaRPr lang="en-GB" altLang="en-US" sz="2400" dirty="0">
              <a:latin typeface="Calibri" panose="020F0502020204030204" pitchFamily="34" charset="0"/>
              <a:cs typeface="Calibri" panose="020F0502020204030204" pitchFamily="34" charset="0"/>
            </a:endParaRPr>
          </a:p>
        </p:txBody>
      </p:sp>
      <p:pic>
        <p:nvPicPr>
          <p:cNvPr id="9" name="Picture 6" descr="Image result for EU FLAG TRANSPARENT">
            <a:extLst>
              <a:ext uri="{FF2B5EF4-FFF2-40B4-BE49-F238E27FC236}">
                <a16:creationId xmlns:a16="http://schemas.microsoft.com/office/drawing/2014/main" id="{0089944C-93E1-4C33-8164-DBD37B6DB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87" y="5561890"/>
            <a:ext cx="1135602" cy="113560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C890C252-6C02-43AB-89B8-7F12C49622F1}"/>
              </a:ext>
            </a:extLst>
          </p:cNvPr>
          <p:cNvSpPr txBox="1">
            <a:spLocks/>
          </p:cNvSpPr>
          <p:nvPr/>
        </p:nvSpPr>
        <p:spPr>
          <a:xfrm>
            <a:off x="280555" y="160508"/>
            <a:ext cx="11076578" cy="54013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gn="just"/>
            <a:endParaRPr lang="en-US" dirty="0"/>
          </a:p>
          <a:p>
            <a:pPr marL="0" indent="0" algn="just">
              <a:buNone/>
            </a:pPr>
            <a:r>
              <a:rPr lang="en-US" sz="2400" b="1" dirty="0" smtClean="0"/>
              <a:t>Definitions</a:t>
            </a:r>
            <a:endParaRPr lang="en-US" sz="2400" b="1" dirty="0"/>
          </a:p>
          <a:p>
            <a:pPr marL="0" indent="0" algn="just">
              <a:buNone/>
            </a:pPr>
            <a:r>
              <a:rPr lang="en-US" sz="2400" dirty="0"/>
              <a:t>1.</a:t>
            </a:r>
            <a:r>
              <a:rPr lang="tr-TR" sz="2400" dirty="0"/>
              <a:t> </a:t>
            </a:r>
            <a:r>
              <a:rPr lang="en-US" sz="2400" b="1" dirty="0"/>
              <a:t>‘Lobbying’ </a:t>
            </a:r>
            <a:r>
              <a:rPr lang="en-US" sz="2400" dirty="0"/>
              <a:t>– the term should cover any direct or indirect communication with a public official that is made, managed or directed with the purpose of influencing public decision-making.</a:t>
            </a:r>
          </a:p>
          <a:p>
            <a:pPr marL="0" indent="0" algn="just">
              <a:buNone/>
            </a:pPr>
            <a:r>
              <a:rPr lang="en-US" sz="2400" dirty="0"/>
              <a:t>2.</a:t>
            </a:r>
            <a:r>
              <a:rPr lang="tr-TR" sz="2400" dirty="0"/>
              <a:t> </a:t>
            </a:r>
            <a:r>
              <a:rPr lang="en-US" sz="2400" b="1" dirty="0"/>
              <a:t>‘Public Official’ </a:t>
            </a:r>
            <a:r>
              <a:rPr lang="en-US" sz="2400" dirty="0"/>
              <a:t>– shall include any individual with decision-making powers (and their advisors), who are elected, appointed or employed within the executive or legislative branches of power at national, sub-national, or supra-national levels; within private bodies performing public functions; and within public international organisations domiciled or operational in the country concerned.</a:t>
            </a:r>
          </a:p>
          <a:p>
            <a:pPr marL="0" indent="0" algn="just">
              <a:buNone/>
            </a:pPr>
            <a:r>
              <a:rPr lang="en-US" sz="2400" dirty="0"/>
              <a:t>3.</a:t>
            </a:r>
            <a:r>
              <a:rPr lang="tr-TR" sz="2400" dirty="0"/>
              <a:t> </a:t>
            </a:r>
            <a:r>
              <a:rPr lang="en-US" sz="2400" b="1" dirty="0"/>
              <a:t>‘Lobbyist’ </a:t>
            </a:r>
            <a:r>
              <a:rPr lang="en-US" sz="2400" dirty="0"/>
              <a:t>– should entail any natural or legal person who engages in lobbying activities, whether for private, public or collective ends, whether for compensation or without.</a:t>
            </a:r>
          </a:p>
          <a:p>
            <a:pPr marL="0" indent="0" algn="just">
              <a:buNone/>
            </a:pPr>
            <a:r>
              <a:rPr lang="en-US" sz="2400" dirty="0"/>
              <a:t>4.</a:t>
            </a:r>
            <a:r>
              <a:rPr lang="tr-TR" sz="2400" dirty="0"/>
              <a:t> </a:t>
            </a:r>
            <a:r>
              <a:rPr lang="en-US" sz="2400" b="1" dirty="0"/>
              <a:t>‘Public decision-making’ </a:t>
            </a:r>
            <a:r>
              <a:rPr lang="en-US" sz="2400" dirty="0"/>
              <a:t>– shall include the creation and amendment of legislation or any other regulatory measures; the development, modification and implementation of public policies, strategies and programmes; and the awarding of government contracts or grants, administrative decisions or any other public spending decisions.</a:t>
            </a:r>
            <a:endParaRPr lang="lv-LV" dirty="0"/>
          </a:p>
        </p:txBody>
      </p:sp>
      <p:pic>
        <p:nvPicPr>
          <p:cNvPr id="8" name="Resim 7">
            <a:extLst>
              <a:ext uri="{FF2B5EF4-FFF2-40B4-BE49-F238E27FC236}">
                <a16:creationId xmlns:a16="http://schemas.microsoft.com/office/drawing/2014/main" id="{5C561148-6BDD-4E74-9D39-AA473D83C0AD}"/>
              </a:ext>
            </a:extLst>
          </p:cNvPr>
          <p:cNvPicPr>
            <a:picLocks noChangeAspect="1"/>
          </p:cNvPicPr>
          <p:nvPr/>
        </p:nvPicPr>
        <p:blipFill>
          <a:blip r:embed="rId4"/>
          <a:stretch>
            <a:fillRect/>
          </a:stretch>
        </p:blipFill>
        <p:spPr>
          <a:xfrm>
            <a:off x="10497412" y="5784630"/>
            <a:ext cx="1380911" cy="92060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17163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id="{45842FAB-0399-432A-BC14-57A49AC340F0}"/>
              </a:ext>
            </a:extLst>
          </p:cNvPr>
          <p:cNvSpPr>
            <a:spLocks noGrp="1"/>
          </p:cNvSpPr>
          <p:nvPr>
            <p:ph idx="1"/>
          </p:nvPr>
        </p:nvSpPr>
        <p:spPr>
          <a:xfrm>
            <a:off x="4586797" y="1191826"/>
            <a:ext cx="5063231" cy="4762915"/>
          </a:xfrm>
        </p:spPr>
        <p:txBody>
          <a:bodyPr>
            <a:normAutofit/>
          </a:bodyPr>
          <a:lstStyle/>
          <a:p>
            <a:pPr marL="0" indent="0" algn="ctr">
              <a:buNone/>
            </a:pPr>
            <a:endParaRPr lang="en-GB" altLang="en-US" sz="2400" dirty="0">
              <a:latin typeface="Calibri" panose="020F0502020204030204" pitchFamily="34" charset="0"/>
              <a:cs typeface="Calibri" panose="020F0502020204030204" pitchFamily="34" charset="0"/>
            </a:endParaRPr>
          </a:p>
          <a:p>
            <a:pPr marL="0" indent="0" algn="ctr"/>
            <a:endParaRPr lang="en-GB" altLang="en-US" sz="2400" dirty="0">
              <a:latin typeface="Calibri" panose="020F0502020204030204" pitchFamily="34" charset="0"/>
              <a:cs typeface="Calibri" panose="020F0502020204030204" pitchFamily="34" charset="0"/>
            </a:endParaRPr>
          </a:p>
        </p:txBody>
      </p:sp>
      <p:pic>
        <p:nvPicPr>
          <p:cNvPr id="9" name="Picture 6" descr="Image result for EU FLAG TRANSPARENT">
            <a:extLst>
              <a:ext uri="{FF2B5EF4-FFF2-40B4-BE49-F238E27FC236}">
                <a16:creationId xmlns:a16="http://schemas.microsoft.com/office/drawing/2014/main" id="{0089944C-93E1-4C33-8164-DBD37B6DB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87" y="5561890"/>
            <a:ext cx="1135602" cy="113560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31B5BF3A-BB28-466F-A0DC-BB5CD0230BFA}"/>
              </a:ext>
            </a:extLst>
          </p:cNvPr>
          <p:cNvPicPr>
            <a:picLocks noChangeAspect="1"/>
          </p:cNvPicPr>
          <p:nvPr/>
        </p:nvPicPr>
        <p:blipFill>
          <a:blip r:embed="rId4"/>
          <a:stretch>
            <a:fillRect/>
          </a:stretch>
        </p:blipFill>
        <p:spPr>
          <a:xfrm>
            <a:off x="10470779" y="5776885"/>
            <a:ext cx="1380911" cy="920607"/>
          </a:xfrm>
          <a:prstGeom prst="rect">
            <a:avLst/>
          </a:prstGeom>
          <a:ln w="88900" cap="sq" cmpd="thickThin">
            <a:solidFill>
              <a:srgbClr val="000000"/>
            </a:solidFill>
            <a:prstDash val="solid"/>
            <a:miter lim="800000"/>
          </a:ln>
          <a:effectLst>
            <a:innerShdw blurRad="76200">
              <a:srgbClr val="000000"/>
            </a:innerShdw>
          </a:effectLst>
        </p:spPr>
      </p:pic>
      <p:sp>
        <p:nvSpPr>
          <p:cNvPr id="2" name="Dikdörtgen 1">
            <a:extLst>
              <a:ext uri="{FF2B5EF4-FFF2-40B4-BE49-F238E27FC236}">
                <a16:creationId xmlns:a16="http://schemas.microsoft.com/office/drawing/2014/main" id="{839589B4-8ABA-49F6-A6CF-821AB169A94E}"/>
              </a:ext>
            </a:extLst>
          </p:cNvPr>
          <p:cNvSpPr/>
          <p:nvPr/>
        </p:nvSpPr>
        <p:spPr>
          <a:xfrm>
            <a:off x="300789" y="1191826"/>
            <a:ext cx="11550901" cy="2977738"/>
          </a:xfrm>
          <a:prstGeom prst="rect">
            <a:avLst/>
          </a:prstGeom>
        </p:spPr>
        <p:txBody>
          <a:bodyPr wrap="square">
            <a:spAutoFit/>
          </a:bodyPr>
          <a:lstStyle/>
          <a:p>
            <a:pPr>
              <a:spcBef>
                <a:spcPct val="25000"/>
              </a:spcBef>
            </a:pPr>
            <a:r>
              <a:rPr lang="it-IT" altLang="en-US" sz="3000" dirty="0"/>
              <a:t>In the European context, lobbying enables anyone that is  working on EU affairs, to get involved with the EU Institutions, participate in the debate, contribute to the EU decision making, by influencing.</a:t>
            </a:r>
          </a:p>
          <a:p>
            <a:pPr>
              <a:spcBef>
                <a:spcPct val="25000"/>
              </a:spcBef>
            </a:pPr>
            <a:r>
              <a:rPr lang="it-IT" altLang="en-US" sz="3000" dirty="0"/>
              <a:t>Networking: provide the individuals the opportunity to enhance this influencing potential and maximise the impacts, by bringing together individual resources, skills and interests.</a:t>
            </a:r>
          </a:p>
        </p:txBody>
      </p:sp>
    </p:spTree>
    <p:extLst>
      <p:ext uri="{BB962C8B-B14F-4D97-AF65-F5344CB8AC3E}">
        <p14:creationId xmlns:p14="http://schemas.microsoft.com/office/powerpoint/2010/main" val="231851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992313" y="260351"/>
            <a:ext cx="8229600" cy="703263"/>
          </a:xfrm>
          <a:noFill/>
          <a:ln/>
        </p:spPr>
        <p:txBody>
          <a:bodyPr/>
          <a:lstStyle/>
          <a:p>
            <a:r>
              <a:rPr lang="en-GB" sz="3600" dirty="0" smtClean="0"/>
              <a:t>From </a:t>
            </a:r>
            <a:r>
              <a:rPr lang="en-GB" sz="3600" dirty="0"/>
              <a:t>idea to project proposal</a:t>
            </a:r>
            <a:endParaRPr lang="sr-Latn-CS" sz="3800" dirty="0"/>
          </a:p>
        </p:txBody>
      </p:sp>
      <p:pic>
        <p:nvPicPr>
          <p:cNvPr id="2467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18" y="963614"/>
            <a:ext cx="11288957" cy="561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416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2" name="Dikdörtgen 1">
            <a:extLst>
              <a:ext uri="{FF2B5EF4-FFF2-40B4-BE49-F238E27FC236}">
                <a16:creationId xmlns:a16="http://schemas.microsoft.com/office/drawing/2014/main" id="{C7E65B5D-99CF-4A9C-8AB8-501DD5AB4D46}"/>
              </a:ext>
            </a:extLst>
          </p:cNvPr>
          <p:cNvSpPr/>
          <p:nvPr/>
        </p:nvSpPr>
        <p:spPr>
          <a:xfrm>
            <a:off x="79899" y="852335"/>
            <a:ext cx="11623830" cy="523220"/>
          </a:xfrm>
          <a:prstGeom prst="rect">
            <a:avLst/>
          </a:prstGeom>
        </p:spPr>
        <p:txBody>
          <a:bodyPr wrap="square">
            <a:spAutoFit/>
          </a:bodyPr>
          <a:lstStyle/>
          <a:p>
            <a:r>
              <a:rPr lang="tr-TR" sz="2800" dirty="0"/>
              <a:t>	</a:t>
            </a:r>
            <a:endParaRPr lang="en-US" sz="2800" dirty="0"/>
          </a:p>
        </p:txBody>
      </p:sp>
      <p:sp>
        <p:nvSpPr>
          <p:cNvPr id="4" name="Content Placeholder 4">
            <a:extLst>
              <a:ext uri="{FF2B5EF4-FFF2-40B4-BE49-F238E27FC236}">
                <a16:creationId xmlns:a16="http://schemas.microsoft.com/office/drawing/2014/main" id="{4E0B52B2-A5C1-4DF6-9090-EDB8AA97AAB3}"/>
              </a:ext>
            </a:extLst>
          </p:cNvPr>
          <p:cNvSpPr>
            <a:spLocks noGrp="1"/>
          </p:cNvSpPr>
          <p:nvPr>
            <p:ph idx="1"/>
          </p:nvPr>
        </p:nvSpPr>
        <p:spPr>
          <a:xfrm>
            <a:off x="600167" y="1519016"/>
            <a:ext cx="3004351" cy="4525963"/>
          </a:xfrm>
        </p:spPr>
        <p:txBody>
          <a:bodyPr/>
          <a:lstStyle/>
          <a:p>
            <a:r>
              <a:rPr lang="et-EE" sz="2600" dirty="0"/>
              <a:t>Direct: targets are the actual decision-makers</a:t>
            </a:r>
          </a:p>
          <a:p>
            <a:r>
              <a:rPr lang="et-EE" sz="2600" dirty="0"/>
              <a:t>Intermediate: targets “transmit the message”</a:t>
            </a:r>
          </a:p>
          <a:p>
            <a:r>
              <a:rPr lang="et-EE" sz="2600" dirty="0"/>
              <a:t>Indirect: targets are individuals and organisations that can influence direct targets</a:t>
            </a:r>
            <a:endParaRPr lang="en-US" sz="2600" dirty="0"/>
          </a:p>
          <a:p>
            <a:endParaRPr lang="lv-LV" dirty="0"/>
          </a:p>
        </p:txBody>
      </p:sp>
      <p:sp>
        <p:nvSpPr>
          <p:cNvPr id="6" name="Title 3">
            <a:extLst>
              <a:ext uri="{FF2B5EF4-FFF2-40B4-BE49-F238E27FC236}">
                <a16:creationId xmlns:a16="http://schemas.microsoft.com/office/drawing/2014/main" id="{56805E52-C3B4-4F8E-AB81-0C707E778656}"/>
              </a:ext>
            </a:extLst>
          </p:cNvPr>
          <p:cNvSpPr>
            <a:spLocks noGrp="1"/>
          </p:cNvSpPr>
          <p:nvPr>
            <p:ph type="title"/>
          </p:nvPr>
        </p:nvSpPr>
        <p:spPr>
          <a:xfrm>
            <a:off x="1070869" y="522095"/>
            <a:ext cx="2062949" cy="1143000"/>
          </a:xfrm>
        </p:spPr>
        <p:txBody>
          <a:bodyPr>
            <a:normAutofit/>
          </a:bodyPr>
          <a:lstStyle/>
          <a:p>
            <a:r>
              <a:rPr lang="tr-TR" b="1" u="sng" dirty="0" err="1">
                <a:solidFill>
                  <a:schemeClr val="accent5">
                    <a:lumMod val="50000"/>
                  </a:schemeClr>
                </a:solidFill>
                <a:latin typeface="+mn-lt"/>
              </a:rPr>
              <a:t>Targets</a:t>
            </a:r>
            <a:endParaRPr lang="lv-LV" b="1" u="sng" dirty="0">
              <a:solidFill>
                <a:schemeClr val="accent5">
                  <a:lumMod val="50000"/>
                </a:schemeClr>
              </a:solidFill>
              <a:latin typeface="+mn-lt"/>
            </a:endParaRPr>
          </a:p>
        </p:txBody>
      </p:sp>
      <p:sp>
        <p:nvSpPr>
          <p:cNvPr id="7" name="Content Placeholder 4">
            <a:extLst>
              <a:ext uri="{FF2B5EF4-FFF2-40B4-BE49-F238E27FC236}">
                <a16:creationId xmlns:a16="http://schemas.microsoft.com/office/drawing/2014/main" id="{945C2704-56FC-402E-9114-9165D929F22B}"/>
              </a:ext>
            </a:extLst>
          </p:cNvPr>
          <p:cNvSpPr txBox="1">
            <a:spLocks/>
          </p:cNvSpPr>
          <p:nvPr/>
        </p:nvSpPr>
        <p:spPr>
          <a:xfrm>
            <a:off x="4249259" y="1618190"/>
            <a:ext cx="4512816" cy="45259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Policy brief</a:t>
            </a:r>
          </a:p>
          <a:p>
            <a:r>
              <a:rPr lang="et-EE" dirty="0"/>
              <a:t>Personal letters</a:t>
            </a:r>
          </a:p>
          <a:p>
            <a:r>
              <a:rPr lang="et-EE" dirty="0"/>
              <a:t>Personal meetings, exchanges</a:t>
            </a:r>
          </a:p>
          <a:p>
            <a:r>
              <a:rPr lang="et-EE" dirty="0"/>
              <a:t>Participation in consultation (experts)</a:t>
            </a:r>
          </a:p>
          <a:p>
            <a:r>
              <a:rPr lang="et-EE" dirty="0"/>
              <a:t>Strategic litigation</a:t>
            </a:r>
          </a:p>
          <a:p>
            <a:r>
              <a:rPr lang="et-EE" dirty="0"/>
              <a:t>Informal contacts</a:t>
            </a:r>
          </a:p>
          <a:p>
            <a:r>
              <a:rPr lang="et-EE" dirty="0"/>
              <a:t>Working visits with decision-makers</a:t>
            </a:r>
          </a:p>
          <a:p>
            <a:r>
              <a:rPr lang="et-EE" dirty="0"/>
              <a:t>Participation in public hearings</a:t>
            </a:r>
          </a:p>
          <a:p>
            <a:r>
              <a:rPr lang="et-EE" dirty="0"/>
              <a:t>Drafting joint strategies</a:t>
            </a:r>
            <a:endParaRPr lang="tr-TR" dirty="0"/>
          </a:p>
          <a:p>
            <a:r>
              <a:rPr lang="tr-TR" dirty="0"/>
              <a:t>Financial </a:t>
            </a:r>
            <a:r>
              <a:rPr lang="en-US" dirty="0"/>
              <a:t>Support Strategies</a:t>
            </a:r>
          </a:p>
          <a:p>
            <a:r>
              <a:rPr lang="et-EE" dirty="0"/>
              <a:t>Etc. </a:t>
            </a:r>
          </a:p>
          <a:p>
            <a:endParaRPr lang="lv-LV" dirty="0"/>
          </a:p>
        </p:txBody>
      </p:sp>
      <p:sp>
        <p:nvSpPr>
          <p:cNvPr id="9" name="Dikdörtgen 8">
            <a:extLst>
              <a:ext uri="{FF2B5EF4-FFF2-40B4-BE49-F238E27FC236}">
                <a16:creationId xmlns:a16="http://schemas.microsoft.com/office/drawing/2014/main" id="{1FCDA58D-C94E-49F5-AAEF-228543B1FAC5}"/>
              </a:ext>
            </a:extLst>
          </p:cNvPr>
          <p:cNvSpPr/>
          <p:nvPr/>
        </p:nvSpPr>
        <p:spPr>
          <a:xfrm>
            <a:off x="4507877" y="685422"/>
            <a:ext cx="2340705" cy="769441"/>
          </a:xfrm>
          <a:prstGeom prst="rect">
            <a:avLst/>
          </a:prstGeom>
        </p:spPr>
        <p:txBody>
          <a:bodyPr wrap="none">
            <a:spAutoFit/>
          </a:bodyPr>
          <a:lstStyle/>
          <a:p>
            <a:r>
              <a:rPr lang="tr-TR" sz="4400" b="1" u="sng" dirty="0" err="1">
                <a:solidFill>
                  <a:schemeClr val="accent5">
                    <a:lumMod val="50000"/>
                  </a:schemeClr>
                </a:solidFill>
              </a:rPr>
              <a:t>Methods</a:t>
            </a:r>
            <a:endParaRPr lang="en-US" sz="4400" u="sng" dirty="0"/>
          </a:p>
        </p:txBody>
      </p:sp>
      <p:sp>
        <p:nvSpPr>
          <p:cNvPr id="10" name="Dikdörtgen 9">
            <a:extLst>
              <a:ext uri="{FF2B5EF4-FFF2-40B4-BE49-F238E27FC236}">
                <a16:creationId xmlns:a16="http://schemas.microsoft.com/office/drawing/2014/main" id="{AC30381B-044B-41A4-9A2C-A20801A4F9DE}"/>
              </a:ext>
            </a:extLst>
          </p:cNvPr>
          <p:cNvSpPr/>
          <p:nvPr/>
        </p:nvSpPr>
        <p:spPr>
          <a:xfrm>
            <a:off x="3930828" y="24896"/>
            <a:ext cx="3291286" cy="769441"/>
          </a:xfrm>
          <a:prstGeom prst="rect">
            <a:avLst/>
          </a:prstGeom>
        </p:spPr>
        <p:txBody>
          <a:bodyPr wrap="none">
            <a:spAutoFit/>
          </a:bodyPr>
          <a:lstStyle/>
          <a:p>
            <a:r>
              <a:rPr lang="en-GB" sz="4400" b="1" dirty="0">
                <a:solidFill>
                  <a:schemeClr val="accent5">
                    <a:lumMod val="50000"/>
                  </a:schemeClr>
                </a:solidFill>
              </a:rPr>
              <a:t>L</a:t>
            </a:r>
            <a:r>
              <a:rPr lang="tr-TR" sz="4400" b="1" dirty="0">
                <a:solidFill>
                  <a:schemeClr val="accent5">
                    <a:lumMod val="50000"/>
                  </a:schemeClr>
                </a:solidFill>
              </a:rPr>
              <a:t> </a:t>
            </a:r>
            <a:r>
              <a:rPr lang="en-GB" sz="4400" b="1" dirty="0">
                <a:solidFill>
                  <a:schemeClr val="accent5">
                    <a:lumMod val="50000"/>
                  </a:schemeClr>
                </a:solidFill>
              </a:rPr>
              <a:t>o</a:t>
            </a:r>
            <a:r>
              <a:rPr lang="tr-TR" sz="4400" b="1" dirty="0">
                <a:solidFill>
                  <a:schemeClr val="accent5">
                    <a:lumMod val="50000"/>
                  </a:schemeClr>
                </a:solidFill>
              </a:rPr>
              <a:t> </a:t>
            </a:r>
            <a:r>
              <a:rPr lang="en-GB" sz="4400" b="1" dirty="0">
                <a:solidFill>
                  <a:schemeClr val="accent5">
                    <a:lumMod val="50000"/>
                  </a:schemeClr>
                </a:solidFill>
              </a:rPr>
              <a:t>b</a:t>
            </a:r>
            <a:r>
              <a:rPr lang="tr-TR" sz="4400" b="1" dirty="0">
                <a:solidFill>
                  <a:schemeClr val="accent5">
                    <a:lumMod val="50000"/>
                  </a:schemeClr>
                </a:solidFill>
              </a:rPr>
              <a:t> </a:t>
            </a:r>
            <a:r>
              <a:rPr lang="en-GB" sz="4400" b="1" dirty="0">
                <a:solidFill>
                  <a:schemeClr val="accent5">
                    <a:lumMod val="50000"/>
                  </a:schemeClr>
                </a:solidFill>
              </a:rPr>
              <a:t>b</a:t>
            </a:r>
            <a:r>
              <a:rPr lang="tr-TR" sz="4400" b="1" dirty="0">
                <a:solidFill>
                  <a:schemeClr val="accent5">
                    <a:lumMod val="50000"/>
                  </a:schemeClr>
                </a:solidFill>
              </a:rPr>
              <a:t> </a:t>
            </a:r>
            <a:r>
              <a:rPr lang="en-GB" sz="4400" b="1" dirty="0">
                <a:solidFill>
                  <a:schemeClr val="accent5">
                    <a:lumMod val="50000"/>
                  </a:schemeClr>
                </a:solidFill>
              </a:rPr>
              <a:t>y</a:t>
            </a:r>
            <a:r>
              <a:rPr lang="tr-TR" sz="4400" b="1" dirty="0">
                <a:solidFill>
                  <a:schemeClr val="accent5">
                    <a:lumMod val="50000"/>
                  </a:schemeClr>
                </a:solidFill>
              </a:rPr>
              <a:t> </a:t>
            </a:r>
            <a:r>
              <a:rPr lang="en-GB" sz="4400" b="1" dirty="0" err="1">
                <a:solidFill>
                  <a:schemeClr val="accent5">
                    <a:lumMod val="50000"/>
                  </a:schemeClr>
                </a:solidFill>
              </a:rPr>
              <a:t>i</a:t>
            </a:r>
            <a:r>
              <a:rPr lang="tr-TR" sz="4400" b="1" dirty="0">
                <a:solidFill>
                  <a:schemeClr val="accent5">
                    <a:lumMod val="50000"/>
                  </a:schemeClr>
                </a:solidFill>
              </a:rPr>
              <a:t> </a:t>
            </a:r>
            <a:r>
              <a:rPr lang="en-GB" sz="4400" b="1" dirty="0">
                <a:solidFill>
                  <a:schemeClr val="accent5">
                    <a:lumMod val="50000"/>
                  </a:schemeClr>
                </a:solidFill>
              </a:rPr>
              <a:t>n</a:t>
            </a:r>
            <a:r>
              <a:rPr lang="tr-TR" sz="4400" b="1" dirty="0">
                <a:solidFill>
                  <a:schemeClr val="accent5">
                    <a:lumMod val="50000"/>
                  </a:schemeClr>
                </a:solidFill>
              </a:rPr>
              <a:t> </a:t>
            </a:r>
            <a:r>
              <a:rPr lang="en-GB" sz="4400" b="1" dirty="0">
                <a:solidFill>
                  <a:schemeClr val="accent5">
                    <a:lumMod val="50000"/>
                  </a:schemeClr>
                </a:solidFill>
              </a:rPr>
              <a:t>g</a:t>
            </a:r>
            <a:endParaRPr lang="en-GB" sz="4400" dirty="0"/>
          </a:p>
        </p:txBody>
      </p:sp>
      <p:pic>
        <p:nvPicPr>
          <p:cNvPr id="11" name="Resim 10">
            <a:extLst>
              <a:ext uri="{FF2B5EF4-FFF2-40B4-BE49-F238E27FC236}">
                <a16:creationId xmlns:a16="http://schemas.microsoft.com/office/drawing/2014/main" id="{F5DB984B-F38B-4391-BDF3-F4B8A78EF7D3}"/>
              </a:ext>
            </a:extLst>
          </p:cNvPr>
          <p:cNvPicPr>
            <a:picLocks noChangeAspect="1"/>
          </p:cNvPicPr>
          <p:nvPr/>
        </p:nvPicPr>
        <p:blipFill>
          <a:blip r:embed="rId3"/>
          <a:stretch>
            <a:fillRect/>
          </a:stretch>
        </p:blipFill>
        <p:spPr>
          <a:xfrm>
            <a:off x="176505" y="5832307"/>
            <a:ext cx="1309395" cy="872930"/>
          </a:xfrm>
          <a:prstGeom prst="rect">
            <a:avLst/>
          </a:prstGeom>
          <a:ln w="88900" cap="sq" cmpd="thickThin">
            <a:solidFill>
              <a:srgbClr val="000000"/>
            </a:solidFill>
            <a:prstDash val="solid"/>
            <a:miter lim="800000"/>
          </a:ln>
          <a:effectLst>
            <a:innerShdw blurRad="76200">
              <a:srgbClr val="000000"/>
            </a:innerShdw>
          </a:effectLst>
        </p:spPr>
      </p:pic>
      <p:sp>
        <p:nvSpPr>
          <p:cNvPr id="12" name="Dikdörtgen 11">
            <a:extLst>
              <a:ext uri="{FF2B5EF4-FFF2-40B4-BE49-F238E27FC236}">
                <a16:creationId xmlns:a16="http://schemas.microsoft.com/office/drawing/2014/main" id="{01DD451D-ED27-41BE-ADDC-9D688EBA0051}"/>
              </a:ext>
            </a:extLst>
          </p:cNvPr>
          <p:cNvSpPr/>
          <p:nvPr/>
        </p:nvSpPr>
        <p:spPr>
          <a:xfrm>
            <a:off x="8345010" y="1502195"/>
            <a:ext cx="3670485" cy="5170646"/>
          </a:xfrm>
          <a:prstGeom prst="rect">
            <a:avLst/>
          </a:prstGeom>
        </p:spPr>
        <p:txBody>
          <a:bodyPr wrap="square">
            <a:spAutoFit/>
          </a:bodyPr>
          <a:lstStyle/>
          <a:p>
            <a:pPr marL="285750" indent="-285750">
              <a:buFont typeface="Arial" panose="020B0604020202020204" pitchFamily="34" charset="0"/>
              <a:buChar char="•"/>
            </a:pPr>
            <a:r>
              <a:rPr lang="en-US" sz="2200" dirty="0"/>
              <a:t>Internal meetings</a:t>
            </a:r>
          </a:p>
          <a:p>
            <a:pPr marL="285750" indent="-285750">
              <a:buFont typeface="Arial" panose="020B0604020202020204" pitchFamily="34" charset="0"/>
              <a:buChar char="•"/>
            </a:pPr>
            <a:r>
              <a:rPr lang="en-US" sz="2200" dirty="0"/>
              <a:t>National authorities’ documents</a:t>
            </a:r>
          </a:p>
          <a:p>
            <a:pPr marL="285750" indent="-285750">
              <a:buFont typeface="Arial" panose="020B0604020202020204" pitchFamily="34" charset="0"/>
              <a:buChar char="•"/>
            </a:pPr>
            <a:r>
              <a:rPr lang="en-US" sz="2200" dirty="0"/>
              <a:t>Meetings with industry</a:t>
            </a:r>
          </a:p>
          <a:p>
            <a:pPr marL="285750" indent="-285750">
              <a:buFont typeface="Arial" panose="020B0604020202020204" pitchFamily="34" charset="0"/>
              <a:buChar char="•"/>
            </a:pPr>
            <a:r>
              <a:rPr lang="en-US" sz="2200" dirty="0"/>
              <a:t>Written briefing material</a:t>
            </a:r>
          </a:p>
          <a:p>
            <a:pPr marL="285750" indent="-285750">
              <a:buFont typeface="Arial" panose="020B0604020202020204" pitchFamily="34" charset="0"/>
              <a:buChar char="•"/>
            </a:pPr>
            <a:r>
              <a:rPr lang="en-US" sz="2200" dirty="0"/>
              <a:t>Site visits</a:t>
            </a:r>
          </a:p>
          <a:p>
            <a:pPr marL="285750" indent="-285750">
              <a:buFont typeface="Arial" panose="020B0604020202020204" pitchFamily="34" charset="0"/>
              <a:buChar char="•"/>
            </a:pPr>
            <a:r>
              <a:rPr lang="en-US" sz="2200" dirty="0"/>
              <a:t>Meetings with NGOs</a:t>
            </a:r>
          </a:p>
          <a:p>
            <a:pPr marL="285750" indent="-285750">
              <a:buFont typeface="Arial" panose="020B0604020202020204" pitchFamily="34" charset="0"/>
              <a:buChar char="•"/>
            </a:pPr>
            <a:r>
              <a:rPr lang="en-US" sz="2200" dirty="0"/>
              <a:t>EU institutions</a:t>
            </a:r>
          </a:p>
          <a:p>
            <a:pPr marL="285750" indent="-285750">
              <a:buFont typeface="Arial" panose="020B0604020202020204" pitchFamily="34" charset="0"/>
              <a:buChar char="•"/>
            </a:pPr>
            <a:r>
              <a:rPr lang="en-US" sz="2200" dirty="0"/>
              <a:t>Public consultations</a:t>
            </a:r>
          </a:p>
          <a:p>
            <a:pPr marL="285750" indent="-285750">
              <a:buFont typeface="Arial" panose="020B0604020202020204" pitchFamily="34" charset="0"/>
              <a:buChar char="•"/>
            </a:pPr>
            <a:r>
              <a:rPr lang="en-US" sz="2200" dirty="0"/>
              <a:t>Web search</a:t>
            </a:r>
          </a:p>
          <a:p>
            <a:pPr marL="285750" indent="-285750">
              <a:buFont typeface="Arial" panose="020B0604020202020204" pitchFamily="34" charset="0"/>
              <a:buChar char="•"/>
            </a:pPr>
            <a:r>
              <a:rPr lang="en-US" sz="2200" dirty="0"/>
              <a:t>Conferences</a:t>
            </a:r>
          </a:p>
          <a:p>
            <a:pPr marL="285750" indent="-285750">
              <a:buFont typeface="Arial" panose="020B0604020202020204" pitchFamily="34" charset="0"/>
              <a:buChar char="•"/>
            </a:pPr>
            <a:r>
              <a:rPr lang="en-US" sz="2200" dirty="0"/>
              <a:t>Personal networks</a:t>
            </a:r>
          </a:p>
          <a:p>
            <a:pPr marL="285750" indent="-285750">
              <a:buFont typeface="Arial" panose="020B0604020202020204" pitchFamily="34" charset="0"/>
              <a:buChar char="•"/>
            </a:pPr>
            <a:r>
              <a:rPr lang="en-US" sz="2200" dirty="0"/>
              <a:t>Traditional media</a:t>
            </a:r>
          </a:p>
          <a:p>
            <a:pPr marL="285750" indent="-285750">
              <a:buFont typeface="Arial" panose="020B0604020202020204" pitchFamily="34" charset="0"/>
              <a:buChar char="•"/>
            </a:pPr>
            <a:r>
              <a:rPr lang="en-US" sz="2200" dirty="0"/>
              <a:t>Traditional media websites</a:t>
            </a:r>
          </a:p>
          <a:p>
            <a:pPr marL="285750" indent="-285750">
              <a:buFont typeface="Arial" panose="020B0604020202020204" pitchFamily="34" charset="0"/>
              <a:buChar char="•"/>
            </a:pPr>
            <a:r>
              <a:rPr lang="en-US" sz="2200" dirty="0"/>
              <a:t>Social media</a:t>
            </a:r>
          </a:p>
        </p:txBody>
      </p:sp>
      <p:sp>
        <p:nvSpPr>
          <p:cNvPr id="13" name="Dikdörtgen 12">
            <a:extLst>
              <a:ext uri="{FF2B5EF4-FFF2-40B4-BE49-F238E27FC236}">
                <a16:creationId xmlns:a16="http://schemas.microsoft.com/office/drawing/2014/main" id="{6ADD9B75-B193-418E-B5A4-9FE7634D8BE3}"/>
              </a:ext>
            </a:extLst>
          </p:cNvPr>
          <p:cNvSpPr/>
          <p:nvPr/>
        </p:nvSpPr>
        <p:spPr>
          <a:xfrm>
            <a:off x="8999898" y="708874"/>
            <a:ext cx="2523448" cy="769441"/>
          </a:xfrm>
          <a:prstGeom prst="rect">
            <a:avLst/>
          </a:prstGeom>
        </p:spPr>
        <p:txBody>
          <a:bodyPr wrap="none">
            <a:spAutoFit/>
          </a:bodyPr>
          <a:lstStyle/>
          <a:p>
            <a:r>
              <a:rPr lang="tr-TR" sz="4400" b="1" u="sng" dirty="0" err="1">
                <a:solidFill>
                  <a:schemeClr val="accent5">
                    <a:lumMod val="50000"/>
                  </a:schemeClr>
                </a:solidFill>
              </a:rPr>
              <a:t>Channells</a:t>
            </a:r>
            <a:endParaRPr lang="en-US" sz="4400" u="sng" dirty="0"/>
          </a:p>
        </p:txBody>
      </p:sp>
      <p:sp>
        <p:nvSpPr>
          <p:cNvPr id="15" name="TextBox 14"/>
          <p:cNvSpPr txBox="1"/>
          <p:nvPr/>
        </p:nvSpPr>
        <p:spPr>
          <a:xfrm>
            <a:off x="1706995" y="6376560"/>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154529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3292" y="577804"/>
            <a:ext cx="11525032" cy="5667129"/>
          </a:xfrm>
        </p:spPr>
        <p:txBody>
          <a:bodyPr>
            <a:normAutofit fontScale="92500"/>
          </a:bodyPr>
          <a:lstStyle/>
          <a:p>
            <a:pPr marL="0" indent="0" algn="just">
              <a:lnSpc>
                <a:spcPct val="100000"/>
              </a:lnSpc>
              <a:buNone/>
            </a:pPr>
            <a:r>
              <a:rPr lang="en-GB" b="1" dirty="0"/>
              <a:t>Euro </a:t>
            </a:r>
            <a:r>
              <a:rPr lang="en-GB" b="1" dirty="0" smtClean="0"/>
              <a:t>Groups: </a:t>
            </a:r>
            <a:r>
              <a:rPr lang="en-GB" dirty="0"/>
              <a:t>These organizations generally include industry, trade and sector organizations operating in the member states, different memberships formed by the merger of professional groups, various associations and unions. They are involved in the European legislative process on the issues they are interested</a:t>
            </a:r>
            <a:r>
              <a:rPr lang="tr-TR" dirty="0"/>
              <a:t>. </a:t>
            </a:r>
          </a:p>
          <a:p>
            <a:pPr marL="0" indent="0" algn="just">
              <a:lnSpc>
                <a:spcPct val="100000"/>
              </a:lnSpc>
              <a:buNone/>
            </a:pPr>
            <a:r>
              <a:rPr lang="tr-TR" b="1" dirty="0"/>
              <a:t>Direct </a:t>
            </a:r>
            <a:r>
              <a:rPr lang="tr-TR" b="1" dirty="0" smtClean="0"/>
              <a:t>Lobbyist</a:t>
            </a:r>
            <a:r>
              <a:rPr lang="en-GB" b="1" dirty="0"/>
              <a:t>:</a:t>
            </a:r>
            <a:r>
              <a:rPr lang="tr-TR" b="1" dirty="0" smtClean="0"/>
              <a:t> </a:t>
            </a:r>
            <a:r>
              <a:rPr lang="en-US" dirty="0"/>
              <a:t>In particular, national associations representing the private sector and some large companies themselves</a:t>
            </a:r>
            <a:r>
              <a:rPr lang="tr-TR" dirty="0"/>
              <a:t> </a:t>
            </a:r>
            <a:r>
              <a:rPr lang="en-US" dirty="0"/>
              <a:t>they prefer to open an office and lobby. This initiative is called direct lobbying.</a:t>
            </a:r>
            <a:r>
              <a:rPr lang="tr-TR" dirty="0"/>
              <a:t> </a:t>
            </a:r>
            <a:r>
              <a:rPr lang="en-US" dirty="0"/>
              <a:t>The task of the direct lobbyists is to work with European groups and to try to direct them in their own interests.</a:t>
            </a:r>
            <a:endParaRPr lang="tr-TR" dirty="0"/>
          </a:p>
          <a:p>
            <a:pPr marL="0" indent="0" algn="just">
              <a:lnSpc>
                <a:spcPct val="100000"/>
              </a:lnSpc>
              <a:buNone/>
            </a:pPr>
            <a:r>
              <a:rPr lang="en-US" b="1" dirty="0"/>
              <a:t>Professional </a:t>
            </a:r>
            <a:r>
              <a:rPr lang="en-US" b="1" dirty="0" smtClean="0"/>
              <a:t>Lobbyists:</a:t>
            </a:r>
            <a:r>
              <a:rPr lang="tr-TR" b="1" dirty="0" smtClean="0"/>
              <a:t> </a:t>
            </a:r>
            <a:r>
              <a:rPr lang="en-US" dirty="0"/>
              <a:t>There are two types of professional lobbyists operating in Brussels. The first is law, public</a:t>
            </a:r>
            <a:r>
              <a:rPr lang="tr-TR" dirty="0"/>
              <a:t> </a:t>
            </a:r>
            <a:r>
              <a:rPr lang="en-US" dirty="0"/>
              <a:t>large consultancy companies specializing in relations, media relations;</a:t>
            </a:r>
            <a:r>
              <a:rPr lang="tr-TR" dirty="0"/>
              <a:t> </a:t>
            </a:r>
            <a:r>
              <a:rPr lang="en-US" dirty="0"/>
              <a:t>the second is professional lobbyists who provide individual advice on the subject of specialization.</a:t>
            </a:r>
          </a:p>
          <a:p>
            <a:pPr marL="0" indent="0" algn="just">
              <a:lnSpc>
                <a:spcPct val="100000"/>
              </a:lnSpc>
              <a:buNone/>
            </a:pPr>
            <a:endParaRPr lang="en-US" dirty="0"/>
          </a:p>
        </p:txBody>
      </p:sp>
      <p:pic>
        <p:nvPicPr>
          <p:cNvPr id="6" name="Resim 5">
            <a:extLst>
              <a:ext uri="{FF2B5EF4-FFF2-40B4-BE49-F238E27FC236}">
                <a16:creationId xmlns:a16="http://schemas.microsoft.com/office/drawing/2014/main" id="{4BA26865-D99E-497B-B562-AE1EAD6E3AD1}"/>
              </a:ext>
            </a:extLst>
          </p:cNvPr>
          <p:cNvPicPr>
            <a:picLocks noChangeAspect="1"/>
          </p:cNvPicPr>
          <p:nvPr/>
        </p:nvPicPr>
        <p:blipFill>
          <a:blip r:embed="rId2"/>
          <a:stretch>
            <a:fillRect/>
          </a:stretch>
        </p:blipFill>
        <p:spPr>
          <a:xfrm>
            <a:off x="10497412" y="5784630"/>
            <a:ext cx="1380911" cy="92060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60539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13640B-A7FD-4BDC-8E66-A20362316F90}"/>
              </a:ext>
            </a:extLst>
          </p:cNvPr>
          <p:cNvSpPr/>
          <p:nvPr/>
        </p:nvSpPr>
        <p:spPr>
          <a:xfrm>
            <a:off x="3493726" y="2001206"/>
            <a:ext cx="4643438" cy="1862138"/>
          </a:xfrm>
          <a:prstGeom prst="rect">
            <a:avLst/>
          </a:prstGeom>
          <a:noFill/>
        </p:spPr>
        <p:txBody>
          <a:bodyPr>
            <a:spAutoFit/>
          </a:bodyPr>
          <a:lstStyle/>
          <a:p>
            <a:pPr algn="ctr" eaLnBrk="1" fontAlgn="auto" hangingPunct="1">
              <a:spcAft>
                <a:spcPct val="30000"/>
              </a:spcAft>
              <a:defRPr/>
            </a:pPr>
            <a:r>
              <a:rPr lang="en-GB" sz="11500" b="1" dirty="0">
                <a:solidFill>
                  <a:schemeClr val="accent5">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Q&amp;A</a:t>
            </a:r>
          </a:p>
        </p:txBody>
      </p:sp>
      <p:sp>
        <p:nvSpPr>
          <p:cNvPr id="2" name="TextBox 1"/>
          <p:cNvSpPr txBox="1"/>
          <p:nvPr/>
        </p:nvSpPr>
        <p:spPr>
          <a:xfrm>
            <a:off x="4844152" y="4707083"/>
            <a:ext cx="2316660" cy="646331"/>
          </a:xfrm>
          <a:prstGeom prst="rect">
            <a:avLst/>
          </a:prstGeom>
          <a:noFill/>
        </p:spPr>
        <p:txBody>
          <a:bodyPr wrap="none" rtlCol="0">
            <a:spAutoFit/>
          </a:bodyPr>
          <a:lstStyle/>
          <a:p>
            <a:r>
              <a:rPr lang="en-GB" sz="3600" dirty="0" smtClean="0"/>
              <a:t>16:30-17:00</a:t>
            </a:r>
            <a:endParaRPr lang="en-GB" sz="3600" dirty="0"/>
          </a:p>
        </p:txBody>
      </p:sp>
    </p:spTree>
    <p:extLst>
      <p:ext uri="{BB962C8B-B14F-4D97-AF65-F5344CB8AC3E}">
        <p14:creationId xmlns:p14="http://schemas.microsoft.com/office/powerpoint/2010/main" val="344414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C40C756-CE88-41D7-B94C-A82075CEFD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4511" y="1096134"/>
            <a:ext cx="4716710" cy="42014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0134ACF6-D1EA-4925-9269-EECA48FFF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902" y="1782423"/>
            <a:ext cx="3089614" cy="31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85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1992313" y="152401"/>
            <a:ext cx="8229600" cy="70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800" dirty="0">
                <a:ea typeface="ＭＳ Ｐゴシック" panose="020B0600070205080204" pitchFamily="34" charset="-128"/>
              </a:rPr>
              <a:t>The basic idea for a winning proposal</a:t>
            </a:r>
            <a:endParaRPr lang="sr-Latn-CS" sz="3800" dirty="0">
              <a:ea typeface="ＭＳ Ｐゴシック" panose="020B0600070205080204" pitchFamily="34" charset="-128"/>
            </a:endParaRPr>
          </a:p>
        </p:txBody>
      </p:sp>
      <p:pic>
        <p:nvPicPr>
          <p:cNvPr id="2" name="Picture 1"/>
          <p:cNvPicPr>
            <a:picLocks noChangeAspect="1"/>
          </p:cNvPicPr>
          <p:nvPr/>
        </p:nvPicPr>
        <p:blipFill>
          <a:blip r:embed="rId3"/>
          <a:stretch>
            <a:fillRect/>
          </a:stretch>
        </p:blipFill>
        <p:spPr>
          <a:xfrm>
            <a:off x="5115419" y="1995452"/>
            <a:ext cx="6503000" cy="3920674"/>
          </a:xfrm>
          <a:prstGeom prst="rect">
            <a:avLst/>
          </a:prstGeom>
        </p:spPr>
      </p:pic>
      <p:pic>
        <p:nvPicPr>
          <p:cNvPr id="3" name="Picture 2"/>
          <p:cNvPicPr>
            <a:picLocks noChangeAspect="1"/>
          </p:cNvPicPr>
          <p:nvPr/>
        </p:nvPicPr>
        <p:blipFill>
          <a:blip r:embed="rId4"/>
          <a:stretch>
            <a:fillRect/>
          </a:stretch>
        </p:blipFill>
        <p:spPr>
          <a:xfrm>
            <a:off x="398823" y="1200589"/>
            <a:ext cx="4017313" cy="4715537"/>
          </a:xfrm>
          <a:prstGeom prst="rect">
            <a:avLst/>
          </a:prstGeom>
        </p:spPr>
      </p:pic>
    </p:spTree>
    <p:extLst>
      <p:ext uri="{BB962C8B-B14F-4D97-AF65-F5344CB8AC3E}">
        <p14:creationId xmlns:p14="http://schemas.microsoft.com/office/powerpoint/2010/main" val="406686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160" y="0"/>
            <a:ext cx="5785680" cy="6858000"/>
          </a:xfrm>
          <a:prstGeom prst="rect">
            <a:avLst/>
          </a:prstGeom>
        </p:spPr>
      </p:pic>
    </p:spTree>
    <p:extLst>
      <p:ext uri="{BB962C8B-B14F-4D97-AF65-F5344CB8AC3E}">
        <p14:creationId xmlns:p14="http://schemas.microsoft.com/office/powerpoint/2010/main" val="3469906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1992313" y="152401"/>
            <a:ext cx="8229600" cy="703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800" dirty="0">
                <a:ea typeface="ＭＳ Ｐゴシック" panose="020B0600070205080204" pitchFamily="34" charset="-128"/>
              </a:rPr>
              <a:t>The basic idea for a winning proposal</a:t>
            </a:r>
            <a:endParaRPr lang="sr-Latn-CS" sz="3800" dirty="0">
              <a:ea typeface="ＭＳ Ｐゴシック" panose="020B0600070205080204" pitchFamily="34" charset="-128"/>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746333" y="855664"/>
            <a:ext cx="6481445" cy="2860675"/>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478213" y="3886200"/>
            <a:ext cx="5257800" cy="2895600"/>
          </a:xfrm>
          <a:prstGeom prst="rect">
            <a:avLst/>
          </a:prstGeom>
        </p:spPr>
      </p:pic>
    </p:spTree>
    <p:extLst>
      <p:ext uri="{BB962C8B-B14F-4D97-AF65-F5344CB8AC3E}">
        <p14:creationId xmlns:p14="http://schemas.microsoft.com/office/powerpoint/2010/main" val="139898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A2EECFD-5D74-4A75-B820-7DFF5B10156A}"/>
              </a:ext>
            </a:extLst>
          </p:cNvPr>
          <p:cNvSpPr txBox="1">
            <a:spLocks/>
          </p:cNvSpPr>
          <p:nvPr/>
        </p:nvSpPr>
        <p:spPr bwMode="auto">
          <a:xfrm>
            <a:off x="449365" y="816930"/>
            <a:ext cx="7231008" cy="114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tr-TR" altLang="zh-HK" sz="4400" b="1" dirty="0">
                <a:solidFill>
                  <a:schemeClr val="accent5">
                    <a:lumMod val="50000"/>
                  </a:schemeClr>
                </a:solidFill>
                <a:cs typeface="Calibri" panose="020F0502020204030204" pitchFamily="34" charset="0"/>
              </a:rPr>
              <a:t>From Idea to </a:t>
            </a:r>
            <a:r>
              <a:rPr lang="tr-TR" altLang="zh-HK" sz="4400" b="1" dirty="0" smtClean="0">
                <a:solidFill>
                  <a:schemeClr val="accent5">
                    <a:lumMod val="50000"/>
                  </a:schemeClr>
                </a:solidFill>
                <a:cs typeface="Calibri" panose="020F0502020204030204" pitchFamily="34" charset="0"/>
              </a:rPr>
              <a:t>Application</a:t>
            </a:r>
            <a:endParaRPr lang="en-US" altLang="zh-HK" sz="4400" b="1" dirty="0" smtClean="0">
              <a:solidFill>
                <a:schemeClr val="accent5">
                  <a:lumMod val="50000"/>
                </a:schemeClr>
              </a:solidFill>
              <a:cs typeface="Calibri" panose="020F0502020204030204" pitchFamily="34" charset="0"/>
            </a:endParaRPr>
          </a:p>
          <a:p>
            <a:endParaRPr lang="en-US" altLang="zh-HK" sz="4400" b="1" dirty="0" smtClean="0">
              <a:solidFill>
                <a:schemeClr val="accent5">
                  <a:lumMod val="75000"/>
                </a:schemeClr>
              </a:solidFill>
              <a:cs typeface="Calibri" panose="020F0502020204030204" pitchFamily="34" charset="0"/>
            </a:endParaRPr>
          </a:p>
          <a:p>
            <a:r>
              <a:rPr lang="en-US" altLang="zh-HK" sz="4400" b="1" dirty="0" smtClean="0">
                <a:solidFill>
                  <a:schemeClr val="accent5">
                    <a:lumMod val="75000"/>
                  </a:schemeClr>
                </a:solidFill>
                <a:cs typeface="Calibri" panose="020F0502020204030204" pitchFamily="34" charset="0"/>
              </a:rPr>
              <a:t>Key rules</a:t>
            </a:r>
            <a:endParaRPr lang="en-GB" altLang="zh-HK" sz="4400" b="1" dirty="0">
              <a:solidFill>
                <a:schemeClr val="accent5">
                  <a:lumMod val="75000"/>
                </a:schemeClr>
              </a:solidFill>
              <a:cs typeface="Calibri" panose="020F0502020204030204" pitchFamily="34" charset="0"/>
            </a:endParaRPr>
          </a:p>
        </p:txBody>
      </p:sp>
      <p:pic>
        <p:nvPicPr>
          <p:cNvPr id="4" name="Picture 2" descr="Related image">
            <a:extLst>
              <a:ext uri="{FF2B5EF4-FFF2-40B4-BE49-F238E27FC236}">
                <a16:creationId xmlns:a16="http://schemas.microsoft.com/office/drawing/2014/main" id="{3C97CFC9-62DB-496D-BB59-251099DD31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9619" y="5365411"/>
            <a:ext cx="1870229" cy="1168893"/>
          </a:xfrm>
          <a:prstGeom prst="rect">
            <a:avLst/>
          </a:prstGeom>
          <a:ln w="228600" cap="sq" cmpd="thickThin">
            <a:solidFill>
              <a:schemeClr val="accent5">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52AE6091-FBE6-4941-94FD-D8C94866E585}"/>
              </a:ext>
            </a:extLst>
          </p:cNvPr>
          <p:cNvSpPr/>
          <p:nvPr/>
        </p:nvSpPr>
        <p:spPr>
          <a:xfrm>
            <a:off x="310012" y="2867491"/>
            <a:ext cx="11239836" cy="3416320"/>
          </a:xfrm>
          <a:prstGeom prst="rect">
            <a:avLst/>
          </a:prstGeom>
        </p:spPr>
        <p:txBody>
          <a:bodyPr wrap="square">
            <a:spAutoFit/>
          </a:bodyPr>
          <a:lstStyle/>
          <a:p>
            <a:pPr marL="342900" indent="-342900">
              <a:lnSpc>
                <a:spcPct val="150000"/>
              </a:lnSpc>
              <a:buFont typeface="Arial" panose="020B0604020202020204" pitchFamily="34" charset="0"/>
              <a:buChar char="•"/>
            </a:pPr>
            <a:r>
              <a:rPr lang="en-GB" sz="2400" dirty="0" smtClean="0"/>
              <a:t>Project </a:t>
            </a:r>
            <a:r>
              <a:rPr lang="en-US" sz="2400" dirty="0" smtClean="0"/>
              <a:t>objectives (one general and 3-5 specific) should </a:t>
            </a:r>
            <a:r>
              <a:rPr lang="en-US" sz="2400" dirty="0"/>
              <a:t>be </a:t>
            </a:r>
            <a:r>
              <a:rPr lang="en-US" sz="2400" dirty="0" smtClean="0"/>
              <a:t>clear</a:t>
            </a:r>
            <a:r>
              <a:rPr lang="en-US" sz="2400" dirty="0"/>
              <a:t>, realistic, measurable and </a:t>
            </a:r>
            <a:r>
              <a:rPr lang="en-US" sz="2400" dirty="0" smtClean="0"/>
              <a:t>achievable</a:t>
            </a:r>
            <a:endParaRPr lang="en-US" sz="2400" dirty="0"/>
          </a:p>
          <a:p>
            <a:pPr marL="342900" indent="-342900">
              <a:lnSpc>
                <a:spcPct val="150000"/>
              </a:lnSpc>
              <a:buFont typeface="Arial" panose="020B0604020202020204" pitchFamily="34" charset="0"/>
              <a:buChar char="•"/>
            </a:pPr>
            <a:r>
              <a:rPr lang="en-US" sz="2400" dirty="0"/>
              <a:t>Activities should be </a:t>
            </a:r>
            <a:r>
              <a:rPr lang="en-US" sz="2400" dirty="0" smtClean="0"/>
              <a:t>credible</a:t>
            </a:r>
            <a:endParaRPr lang="en-US" sz="2400" dirty="0"/>
          </a:p>
          <a:p>
            <a:pPr marL="342900" indent="-342900">
              <a:lnSpc>
                <a:spcPct val="150000"/>
              </a:lnSpc>
              <a:buFont typeface="Arial" panose="020B0604020202020204" pitchFamily="34" charset="0"/>
              <a:buChar char="•"/>
            </a:pPr>
            <a:r>
              <a:rPr lang="en-US" sz="2400" dirty="0" smtClean="0"/>
              <a:t>Institutions </a:t>
            </a:r>
            <a:r>
              <a:rPr lang="en-US" sz="2400" dirty="0"/>
              <a:t>should have sufficient capacity (human resources,</a:t>
            </a:r>
            <a:r>
              <a:rPr lang="tr-TR" sz="2400" dirty="0"/>
              <a:t> </a:t>
            </a:r>
            <a:r>
              <a:rPr lang="en-US" sz="2400" dirty="0"/>
              <a:t>financial resources, infrastructure, etc.)</a:t>
            </a:r>
          </a:p>
          <a:p>
            <a:pPr marL="342900" indent="-342900">
              <a:lnSpc>
                <a:spcPct val="150000"/>
              </a:lnSpc>
              <a:buFont typeface="Arial" panose="020B0604020202020204" pitchFamily="34" charset="0"/>
              <a:buChar char="•"/>
            </a:pPr>
            <a:r>
              <a:rPr lang="en-US" sz="2400" dirty="0"/>
              <a:t>Activity and budget alignment is necessary</a:t>
            </a:r>
          </a:p>
        </p:txBody>
      </p:sp>
      <p:pic>
        <p:nvPicPr>
          <p:cNvPr id="81922" name="Picture 2" descr="Image result for application image">
            <a:extLst>
              <a:ext uri="{FF2B5EF4-FFF2-40B4-BE49-F238E27FC236}">
                <a16:creationId xmlns:a16="http://schemas.microsoft.com/office/drawing/2014/main" id="{7F152CA9-054E-4CB0-8514-A5E7F29C1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5452" y="237963"/>
            <a:ext cx="2748850" cy="2748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684" y="6340642"/>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61914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D6C491-F148-4F32-B521-13C746347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773" y="26127"/>
            <a:ext cx="9940277" cy="6801768"/>
          </a:xfrm>
          <a:prstGeom prst="rect">
            <a:avLst/>
          </a:prstGeom>
        </p:spPr>
      </p:pic>
      <p:sp>
        <p:nvSpPr>
          <p:cNvPr id="2" name="TextBox 1"/>
          <p:cNvSpPr txBox="1"/>
          <p:nvPr/>
        </p:nvSpPr>
        <p:spPr>
          <a:xfrm>
            <a:off x="1084773" y="6340642"/>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27023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84592" y="34223"/>
            <a:ext cx="4434227" cy="584775"/>
          </a:xfrm>
          <a:prstGeom prst="rect">
            <a:avLst/>
          </a:prstGeom>
        </p:spPr>
        <p:txBody>
          <a:bodyPr wrap="none">
            <a:spAutoFit/>
          </a:bodyPr>
          <a:lstStyle/>
          <a:p>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Project Idea Generation </a:t>
            </a:r>
          </a:p>
        </p:txBody>
      </p:sp>
      <p:sp>
        <p:nvSpPr>
          <p:cNvPr id="4" name="Dikdörtgen 3">
            <a:extLst>
              <a:ext uri="{FF2B5EF4-FFF2-40B4-BE49-F238E27FC236}">
                <a16:creationId xmlns:a16="http://schemas.microsoft.com/office/drawing/2014/main" id="{382C29DC-77C3-478A-9D61-A5EE262C49C2}"/>
              </a:ext>
            </a:extLst>
          </p:cNvPr>
          <p:cNvSpPr/>
          <p:nvPr/>
        </p:nvSpPr>
        <p:spPr>
          <a:xfrm>
            <a:off x="84592" y="630128"/>
            <a:ext cx="11908120" cy="2308324"/>
          </a:xfrm>
          <a:prstGeom prst="rect">
            <a:avLst/>
          </a:prstGeom>
        </p:spPr>
        <p:txBody>
          <a:bodyPr wrap="square">
            <a:spAutoFit/>
          </a:bodyPr>
          <a:lstStyle/>
          <a:p>
            <a:pPr algn="just"/>
            <a:r>
              <a:rPr lang="en-US" dirty="0"/>
              <a:t>This is the time when an idea is being</a:t>
            </a:r>
            <a:r>
              <a:rPr lang="tr-TR" dirty="0"/>
              <a:t> </a:t>
            </a:r>
            <a:r>
              <a:rPr lang="en-US" dirty="0"/>
              <a:t>shared among potential partners until</a:t>
            </a:r>
            <a:r>
              <a:rPr lang="tr-TR" dirty="0"/>
              <a:t> </a:t>
            </a:r>
            <a:r>
              <a:rPr lang="en-US" dirty="0"/>
              <a:t>the moment it becomes clear that the</a:t>
            </a:r>
            <a:r>
              <a:rPr lang="tr-TR" dirty="0"/>
              <a:t> </a:t>
            </a:r>
            <a:r>
              <a:rPr lang="en-US" dirty="0"/>
              <a:t>project is necessary and relevant to</a:t>
            </a:r>
            <a:r>
              <a:rPr lang="tr-TR" dirty="0"/>
              <a:t> </a:t>
            </a:r>
            <a:r>
              <a:rPr lang="en-US" dirty="0"/>
              <a:t>the</a:t>
            </a:r>
            <a:r>
              <a:rPr lang="tr-TR" dirty="0"/>
              <a:t> </a:t>
            </a:r>
            <a:r>
              <a:rPr lang="en-US" dirty="0"/>
              <a:t>improvement of a certain</a:t>
            </a:r>
            <a:r>
              <a:rPr lang="tr-TR" dirty="0"/>
              <a:t> </a:t>
            </a:r>
            <a:r>
              <a:rPr lang="en-US" dirty="0"/>
              <a:t>condition in the programme area</a:t>
            </a:r>
            <a:r>
              <a:rPr lang="en-US" dirty="0" smtClean="0"/>
              <a:t>.</a:t>
            </a:r>
          </a:p>
          <a:p>
            <a:pPr marL="342900" indent="-342900">
              <a:buFont typeface="Arial" panose="020B0604020202020204" pitchFamily="34" charset="0"/>
              <a:buChar char="•"/>
            </a:pPr>
            <a:r>
              <a:rPr lang="en-US" dirty="0"/>
              <a:t>To establish the need for a </a:t>
            </a:r>
            <a:r>
              <a:rPr lang="en-US" dirty="0" smtClean="0"/>
              <a:t>project</a:t>
            </a:r>
            <a:endParaRPr lang="tr-TR" dirty="0"/>
          </a:p>
          <a:p>
            <a:pPr marL="342900" indent="-342900">
              <a:buFont typeface="Arial" panose="020B0604020202020204" pitchFamily="34" charset="0"/>
              <a:buChar char="•"/>
            </a:pPr>
            <a:r>
              <a:rPr lang="en-US" dirty="0"/>
              <a:t>To establish the baseline; i.e., what has already been carried out and how we </a:t>
            </a:r>
            <a:r>
              <a:rPr lang="en-US" dirty="0" err="1"/>
              <a:t>capitalise</a:t>
            </a:r>
            <a:r>
              <a:rPr lang="en-US" dirty="0"/>
              <a:t> on </a:t>
            </a:r>
            <a:r>
              <a:rPr lang="en-US" dirty="0" smtClean="0"/>
              <a:t>this</a:t>
            </a:r>
            <a:endParaRPr lang="tr-TR" dirty="0"/>
          </a:p>
          <a:p>
            <a:pPr marL="342900" indent="-342900">
              <a:buFont typeface="Arial" panose="020B0604020202020204" pitchFamily="34" charset="0"/>
              <a:buChar char="•"/>
            </a:pPr>
            <a:r>
              <a:rPr lang="en-US" dirty="0"/>
              <a:t>To start the search and involvement of </a:t>
            </a:r>
            <a:r>
              <a:rPr lang="en-US" dirty="0" smtClean="0"/>
              <a:t>partners </a:t>
            </a:r>
            <a:endParaRPr lang="tr-TR" dirty="0"/>
          </a:p>
          <a:p>
            <a:pPr marL="342900" indent="-342900">
              <a:buFont typeface="Arial" panose="020B0604020202020204" pitchFamily="34" charset="0"/>
              <a:buChar char="•"/>
            </a:pPr>
            <a:r>
              <a:rPr lang="en-US" dirty="0"/>
              <a:t>To outline the scope and content of the </a:t>
            </a:r>
            <a:r>
              <a:rPr lang="en-US" dirty="0" smtClean="0"/>
              <a:t>project</a:t>
            </a:r>
            <a:endParaRPr lang="tr-TR" dirty="0"/>
          </a:p>
          <a:p>
            <a:pPr marL="342900" indent="-342900">
              <a:buFont typeface="Arial" panose="020B0604020202020204" pitchFamily="34" charset="0"/>
              <a:buChar char="•"/>
            </a:pPr>
            <a:r>
              <a:rPr lang="en-US" dirty="0"/>
              <a:t>To test the project idea relevance through research, possible pilot activities and the involvement of key stakeholders. </a:t>
            </a:r>
            <a:endParaRPr lang="tr-TR" dirty="0"/>
          </a:p>
          <a:p>
            <a:pPr marL="342900" indent="-342900">
              <a:buFont typeface="Arial" panose="020B0604020202020204" pitchFamily="34" charset="0"/>
              <a:buChar char="•"/>
            </a:pPr>
            <a:r>
              <a:rPr lang="en-US" dirty="0"/>
              <a:t>To contact the </a:t>
            </a:r>
            <a:r>
              <a:rPr lang="en-US" dirty="0" err="1"/>
              <a:t>programme</a:t>
            </a:r>
            <a:r>
              <a:rPr lang="en-US" dirty="0"/>
              <a:t> and check if the project idea fits the </a:t>
            </a:r>
            <a:r>
              <a:rPr lang="en-US" dirty="0" err="1"/>
              <a:t>programme</a:t>
            </a:r>
            <a:r>
              <a:rPr lang="en-US" dirty="0"/>
              <a:t> strategy and </a:t>
            </a:r>
            <a:r>
              <a:rPr lang="en-US" dirty="0" smtClean="0"/>
              <a:t>requirements </a:t>
            </a:r>
            <a:endParaRPr lang="tr-TR" dirty="0"/>
          </a:p>
        </p:txBody>
      </p:sp>
      <p:pic>
        <p:nvPicPr>
          <p:cNvPr id="5" name="Resim 4">
            <a:extLst>
              <a:ext uri="{FF2B5EF4-FFF2-40B4-BE49-F238E27FC236}">
                <a16:creationId xmlns:a16="http://schemas.microsoft.com/office/drawing/2014/main" id="{ECB69469-4140-40E2-AE50-3DDBB717DFA2}"/>
              </a:ext>
            </a:extLst>
          </p:cNvPr>
          <p:cNvPicPr>
            <a:picLocks noChangeAspect="1"/>
          </p:cNvPicPr>
          <p:nvPr/>
        </p:nvPicPr>
        <p:blipFill>
          <a:blip r:embed="rId3"/>
          <a:stretch>
            <a:fillRect/>
          </a:stretch>
        </p:blipFill>
        <p:spPr>
          <a:xfrm>
            <a:off x="10828617" y="2587336"/>
            <a:ext cx="1259474" cy="1268564"/>
          </a:xfrm>
          <a:prstGeom prst="rect">
            <a:avLst/>
          </a:prstGeom>
        </p:spPr>
      </p:pic>
      <p:sp>
        <p:nvSpPr>
          <p:cNvPr id="6" name="Dikdörtgen 2">
            <a:extLst>
              <a:ext uri="{FF2B5EF4-FFF2-40B4-BE49-F238E27FC236}">
                <a16:creationId xmlns:a16="http://schemas.microsoft.com/office/drawing/2014/main" id="{85B5DD7E-404F-4811-BB63-790139434B39}"/>
              </a:ext>
            </a:extLst>
          </p:cNvPr>
          <p:cNvSpPr/>
          <p:nvPr/>
        </p:nvSpPr>
        <p:spPr>
          <a:xfrm>
            <a:off x="167719" y="3097364"/>
            <a:ext cx="4104009" cy="584775"/>
          </a:xfrm>
          <a:prstGeom prst="rect">
            <a:avLst/>
          </a:prstGeom>
        </p:spPr>
        <p:txBody>
          <a:bodyPr wrap="none">
            <a:spAutoFit/>
          </a:bodyPr>
          <a:lstStyle/>
          <a:p>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Project Development</a:t>
            </a:r>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endPar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Dikdörtgen 3">
            <a:extLst>
              <a:ext uri="{FF2B5EF4-FFF2-40B4-BE49-F238E27FC236}">
                <a16:creationId xmlns:a16="http://schemas.microsoft.com/office/drawing/2014/main" id="{4353FDD6-A168-45C3-80F6-134BC7BFF55F}"/>
              </a:ext>
            </a:extLst>
          </p:cNvPr>
          <p:cNvSpPr/>
          <p:nvPr/>
        </p:nvSpPr>
        <p:spPr>
          <a:xfrm>
            <a:off x="84592" y="3782463"/>
            <a:ext cx="11636354" cy="2862322"/>
          </a:xfrm>
          <a:prstGeom prst="rect">
            <a:avLst/>
          </a:prstGeom>
        </p:spPr>
        <p:txBody>
          <a:bodyPr wrap="square">
            <a:spAutoFit/>
          </a:bodyPr>
          <a:lstStyle/>
          <a:p>
            <a:pPr algn="just"/>
            <a:r>
              <a:rPr lang="en-US" dirty="0"/>
              <a:t>During this stage partners consolidate</a:t>
            </a:r>
            <a:r>
              <a:rPr lang="tr-TR" dirty="0"/>
              <a:t> </a:t>
            </a:r>
            <a:r>
              <a:rPr lang="en-US" dirty="0"/>
              <a:t>the idea into a</a:t>
            </a:r>
            <a:r>
              <a:rPr lang="tr-TR" dirty="0"/>
              <a:t> </a:t>
            </a:r>
            <a:r>
              <a:rPr lang="en-US" dirty="0"/>
              <a:t>concrete Project</a:t>
            </a:r>
            <a:r>
              <a:rPr lang="tr-TR" dirty="0"/>
              <a:t> </a:t>
            </a:r>
            <a:r>
              <a:rPr lang="en-US" dirty="0"/>
              <a:t>proposal, by defining the strategic and</a:t>
            </a:r>
            <a:r>
              <a:rPr lang="tr-TR" dirty="0"/>
              <a:t> </a:t>
            </a:r>
            <a:r>
              <a:rPr lang="en-US" dirty="0"/>
              <a:t>operational details as well as the</a:t>
            </a:r>
            <a:r>
              <a:rPr lang="tr-TR" dirty="0"/>
              <a:t> </a:t>
            </a:r>
            <a:r>
              <a:rPr lang="en-US" dirty="0"/>
              <a:t>responsibilities among partners. At</a:t>
            </a:r>
            <a:r>
              <a:rPr lang="tr-TR" dirty="0"/>
              <a:t> </a:t>
            </a:r>
            <a:r>
              <a:rPr lang="en-US" dirty="0"/>
              <a:t>the end of this stage the application</a:t>
            </a:r>
            <a:r>
              <a:rPr lang="tr-TR" dirty="0"/>
              <a:t> </a:t>
            </a:r>
            <a:r>
              <a:rPr lang="en-US" dirty="0"/>
              <a:t>form is submitted to the </a:t>
            </a:r>
            <a:r>
              <a:rPr lang="en-US" dirty="0" err="1"/>
              <a:t>programme</a:t>
            </a:r>
            <a:r>
              <a:rPr lang="en-US" dirty="0" smtClean="0"/>
              <a:t>.</a:t>
            </a:r>
          </a:p>
          <a:p>
            <a:pPr marL="342900" indent="-342900" algn="just">
              <a:buFont typeface="Arial" panose="020B0604020202020204" pitchFamily="34" charset="0"/>
              <a:buChar char="•"/>
            </a:pPr>
            <a:r>
              <a:rPr lang="en-US" dirty="0"/>
              <a:t>To organize the responsibilities and accountabilities in</a:t>
            </a:r>
            <a:r>
              <a:rPr lang="tr-TR" dirty="0"/>
              <a:t> </a:t>
            </a:r>
            <a:r>
              <a:rPr lang="en-US" dirty="0"/>
              <a:t>the partnership and agree on who will take the role of</a:t>
            </a:r>
            <a:r>
              <a:rPr lang="tr-TR" dirty="0"/>
              <a:t> </a:t>
            </a:r>
            <a:r>
              <a:rPr lang="en-US" dirty="0"/>
              <a:t>lead partner</a:t>
            </a:r>
          </a:p>
          <a:p>
            <a:pPr marL="342900" indent="-342900" algn="just">
              <a:buFont typeface="Arial" panose="020B0604020202020204" pitchFamily="34" charset="0"/>
              <a:buChar char="•"/>
            </a:pPr>
            <a:r>
              <a:rPr lang="en-US" dirty="0"/>
              <a:t>To develop the project intervention logic; i.e., Project</a:t>
            </a:r>
            <a:r>
              <a:rPr lang="tr-TR" dirty="0"/>
              <a:t> </a:t>
            </a:r>
            <a:r>
              <a:rPr lang="en-US" dirty="0"/>
              <a:t>objectives, results and outputs</a:t>
            </a:r>
          </a:p>
          <a:p>
            <a:pPr marL="342900" indent="-342900" algn="just">
              <a:buFont typeface="Arial" panose="020B0604020202020204" pitchFamily="34" charset="0"/>
              <a:buChar char="•"/>
            </a:pPr>
            <a:r>
              <a:rPr lang="en-US" dirty="0"/>
              <a:t>To work in detail on the project proposal, its</a:t>
            </a:r>
            <a:r>
              <a:rPr lang="tr-TR" dirty="0"/>
              <a:t> </a:t>
            </a:r>
            <a:r>
              <a:rPr lang="en-US" dirty="0"/>
              <a:t>justification and expected contribution to the</a:t>
            </a:r>
            <a:r>
              <a:rPr lang="tr-TR" dirty="0"/>
              <a:t> </a:t>
            </a:r>
            <a:r>
              <a:rPr lang="en-US" dirty="0" err="1"/>
              <a:t>programme</a:t>
            </a:r>
            <a:r>
              <a:rPr lang="en-US" dirty="0"/>
              <a:t> strategy</a:t>
            </a:r>
          </a:p>
          <a:p>
            <a:pPr marL="342900" indent="-342900" algn="just">
              <a:buFont typeface="Arial" panose="020B0604020202020204" pitchFamily="34" charset="0"/>
              <a:buChar char="•"/>
            </a:pPr>
            <a:r>
              <a:rPr lang="en-US" dirty="0"/>
              <a:t>To prepare the project budget</a:t>
            </a:r>
          </a:p>
          <a:p>
            <a:pPr marL="342900" indent="-342900" algn="just">
              <a:buFont typeface="Arial" panose="020B0604020202020204" pitchFamily="34" charset="0"/>
              <a:buChar char="•"/>
            </a:pPr>
            <a:r>
              <a:rPr lang="en-US" dirty="0"/>
              <a:t>To keep regular contact with the </a:t>
            </a:r>
            <a:r>
              <a:rPr lang="en-US" dirty="0" err="1"/>
              <a:t>programme</a:t>
            </a:r>
            <a:r>
              <a:rPr lang="en-US" dirty="0"/>
              <a:t> to get</a:t>
            </a:r>
            <a:r>
              <a:rPr lang="tr-TR" dirty="0"/>
              <a:t> </a:t>
            </a:r>
            <a:r>
              <a:rPr lang="en-US" dirty="0"/>
              <a:t>support for the development of the project and the</a:t>
            </a:r>
            <a:r>
              <a:rPr lang="tr-TR" dirty="0"/>
              <a:t> </a:t>
            </a:r>
            <a:r>
              <a:rPr lang="en-US" dirty="0"/>
              <a:t>application</a:t>
            </a:r>
          </a:p>
          <a:p>
            <a:pPr marL="342900" indent="-342900" algn="just">
              <a:buFont typeface="Arial" panose="020B0604020202020204" pitchFamily="34" charset="0"/>
              <a:buChar char="•"/>
            </a:pPr>
            <a:r>
              <a:rPr lang="en-US" dirty="0"/>
              <a:t>To submit the application form to the </a:t>
            </a:r>
            <a:r>
              <a:rPr lang="en-US" dirty="0" err="1"/>
              <a:t>programme</a:t>
            </a:r>
            <a:r>
              <a:rPr lang="en-US" dirty="0"/>
              <a:t> </a:t>
            </a:r>
          </a:p>
        </p:txBody>
      </p:sp>
    </p:spTree>
    <p:extLst>
      <p:ext uri="{BB962C8B-B14F-4D97-AF65-F5344CB8AC3E}">
        <p14:creationId xmlns:p14="http://schemas.microsoft.com/office/powerpoint/2010/main" val="101432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0" y="0"/>
            <a:ext cx="3969356" cy="584775"/>
          </a:xfrm>
          <a:prstGeom prst="rect">
            <a:avLst/>
          </a:prstGeom>
        </p:spPr>
        <p:txBody>
          <a:bodyPr wrap="none">
            <a:spAutoFit/>
          </a:bodyPr>
          <a:lstStyle/>
          <a:p>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Contracting and </a:t>
            </a:r>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Start</a:t>
            </a:r>
          </a:p>
        </p:txBody>
      </p:sp>
      <p:sp>
        <p:nvSpPr>
          <p:cNvPr id="5" name="Dikdörtgen 4">
            <a:extLst>
              <a:ext uri="{FF2B5EF4-FFF2-40B4-BE49-F238E27FC236}">
                <a16:creationId xmlns:a16="http://schemas.microsoft.com/office/drawing/2014/main" id="{49E41EDC-AED7-4C9E-9BCA-5A10F0E22A38}"/>
              </a:ext>
            </a:extLst>
          </p:cNvPr>
          <p:cNvSpPr/>
          <p:nvPr/>
        </p:nvSpPr>
        <p:spPr>
          <a:xfrm>
            <a:off x="76200" y="801042"/>
            <a:ext cx="12063846" cy="1938992"/>
          </a:xfrm>
          <a:prstGeom prst="rect">
            <a:avLst/>
          </a:prstGeom>
        </p:spPr>
        <p:txBody>
          <a:bodyPr wrap="square">
            <a:spAutoFit/>
          </a:bodyPr>
          <a:lstStyle/>
          <a:p>
            <a:pPr algn="just"/>
            <a:r>
              <a:rPr lang="en-US" sz="2000" dirty="0"/>
              <a:t>At this stage the programme has taken a decision on the funding of the project, thus the contractual agreements are signed and the project can officially start </a:t>
            </a:r>
            <a:r>
              <a:rPr lang="en-US" sz="2000" dirty="0" smtClean="0"/>
              <a:t>off: </a:t>
            </a:r>
          </a:p>
          <a:p>
            <a:pPr marL="342900" indent="-342900">
              <a:buFont typeface="Arial" panose="020B0604020202020204" pitchFamily="34" charset="0"/>
              <a:buChar char="•"/>
            </a:pPr>
            <a:r>
              <a:rPr lang="en-US" sz="2000" dirty="0"/>
              <a:t>S</a:t>
            </a:r>
            <a:r>
              <a:rPr lang="en-US" sz="2000" dirty="0" smtClean="0"/>
              <a:t>ign </a:t>
            </a:r>
            <a:r>
              <a:rPr lang="en-US" sz="2000" dirty="0"/>
              <a:t>subsidy contract with </a:t>
            </a:r>
            <a:r>
              <a:rPr lang="en-US" sz="2000" dirty="0" err="1"/>
              <a:t>programme</a:t>
            </a:r>
            <a:r>
              <a:rPr lang="en-US" sz="2000" dirty="0"/>
              <a:t> authorities</a:t>
            </a:r>
          </a:p>
          <a:p>
            <a:pPr marL="342900" indent="-342900">
              <a:buFont typeface="Arial" panose="020B0604020202020204" pitchFamily="34" charset="0"/>
              <a:buChar char="•"/>
            </a:pPr>
            <a:r>
              <a:rPr lang="en-US" sz="2000" dirty="0"/>
              <a:t>F</a:t>
            </a:r>
            <a:r>
              <a:rPr lang="en-US" sz="2000" dirty="0" smtClean="0"/>
              <a:t>inalize </a:t>
            </a:r>
            <a:r>
              <a:rPr lang="en-US" sz="2000" dirty="0"/>
              <a:t>the project partnership agreement and to</a:t>
            </a:r>
            <a:r>
              <a:rPr lang="tr-TR" sz="2000" dirty="0"/>
              <a:t> </a:t>
            </a:r>
            <a:r>
              <a:rPr lang="en-US" sz="2000" dirty="0"/>
              <a:t>have it signed by all partners</a:t>
            </a:r>
          </a:p>
          <a:p>
            <a:pPr marL="342900" indent="-342900" algn="just">
              <a:buFont typeface="Arial" panose="020B0604020202020204" pitchFamily="34" charset="0"/>
              <a:buChar char="•"/>
            </a:pPr>
            <a:r>
              <a:rPr lang="en-US" sz="2000" dirty="0"/>
              <a:t>S</a:t>
            </a:r>
            <a:r>
              <a:rPr lang="en-US" sz="2000" dirty="0" smtClean="0"/>
              <a:t>et </a:t>
            </a:r>
            <a:r>
              <a:rPr lang="en-US" sz="2000" dirty="0"/>
              <a:t>up the project coordination and decision-making</a:t>
            </a:r>
            <a:r>
              <a:rPr lang="tr-TR" sz="2000" dirty="0"/>
              <a:t> </a:t>
            </a:r>
            <a:r>
              <a:rPr lang="en-US" sz="2000" dirty="0"/>
              <a:t>structures, milestones and project meetings</a:t>
            </a:r>
          </a:p>
          <a:p>
            <a:pPr marL="342900" indent="-342900">
              <a:buFont typeface="Arial" panose="020B0604020202020204" pitchFamily="34" charset="0"/>
              <a:buChar char="•"/>
            </a:pPr>
            <a:r>
              <a:rPr lang="en-US" sz="2000" dirty="0"/>
              <a:t>P</a:t>
            </a:r>
            <a:r>
              <a:rPr lang="en-US" sz="2000" dirty="0" smtClean="0"/>
              <a:t>lan </a:t>
            </a:r>
            <a:r>
              <a:rPr lang="en-US" sz="2000" dirty="0"/>
              <a:t>tasks and partner responsibilities in detail for</a:t>
            </a:r>
            <a:r>
              <a:rPr lang="tr-TR" sz="2000" dirty="0"/>
              <a:t> </a:t>
            </a:r>
            <a:r>
              <a:rPr lang="en-US" sz="2000" dirty="0"/>
              <a:t>the first part of the</a:t>
            </a:r>
            <a:r>
              <a:rPr lang="tr-TR" sz="2000" dirty="0"/>
              <a:t> </a:t>
            </a:r>
            <a:r>
              <a:rPr lang="en-US" sz="2000" dirty="0"/>
              <a:t>implementation </a:t>
            </a:r>
            <a:r>
              <a:rPr lang="en-US" sz="2000" dirty="0" smtClean="0"/>
              <a:t>period</a:t>
            </a:r>
            <a:endParaRPr lang="en-US" sz="2000" dirty="0"/>
          </a:p>
        </p:txBody>
      </p:sp>
      <p:pic>
        <p:nvPicPr>
          <p:cNvPr id="6" name="Resim 5">
            <a:extLst>
              <a:ext uri="{FF2B5EF4-FFF2-40B4-BE49-F238E27FC236}">
                <a16:creationId xmlns:a16="http://schemas.microsoft.com/office/drawing/2014/main" id="{577E9B82-7B6D-49AE-A473-D8CE2E119E14}"/>
              </a:ext>
            </a:extLst>
          </p:cNvPr>
          <p:cNvPicPr>
            <a:picLocks noChangeAspect="1"/>
          </p:cNvPicPr>
          <p:nvPr/>
        </p:nvPicPr>
        <p:blipFill>
          <a:blip r:embed="rId3"/>
          <a:stretch>
            <a:fillRect/>
          </a:stretch>
        </p:blipFill>
        <p:spPr>
          <a:xfrm>
            <a:off x="10595483" y="4499264"/>
            <a:ext cx="1409481" cy="1419654"/>
          </a:xfrm>
          <a:prstGeom prst="rect">
            <a:avLst/>
          </a:prstGeom>
        </p:spPr>
      </p:pic>
      <p:sp>
        <p:nvSpPr>
          <p:cNvPr id="7" name="Dikdörtgen 2">
            <a:extLst>
              <a:ext uri="{FF2B5EF4-FFF2-40B4-BE49-F238E27FC236}">
                <a16:creationId xmlns:a16="http://schemas.microsoft.com/office/drawing/2014/main" id="{85B5DD7E-404F-4811-BB63-790139434B39}"/>
              </a:ext>
            </a:extLst>
          </p:cNvPr>
          <p:cNvSpPr/>
          <p:nvPr/>
        </p:nvSpPr>
        <p:spPr>
          <a:xfrm>
            <a:off x="76200" y="2956302"/>
            <a:ext cx="4370107" cy="584775"/>
          </a:xfrm>
          <a:prstGeom prst="rect">
            <a:avLst/>
          </a:prstGeom>
        </p:spPr>
        <p:txBody>
          <a:bodyPr wrap="none">
            <a:spAutoFit/>
          </a:bodyPr>
          <a:lstStyle/>
          <a:p>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Project </a:t>
            </a:r>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Implementation</a:t>
            </a:r>
          </a:p>
        </p:txBody>
      </p:sp>
      <p:sp>
        <p:nvSpPr>
          <p:cNvPr id="8" name="Dikdörtgen 4">
            <a:extLst>
              <a:ext uri="{FF2B5EF4-FFF2-40B4-BE49-F238E27FC236}">
                <a16:creationId xmlns:a16="http://schemas.microsoft.com/office/drawing/2014/main" id="{A4B73B19-A9D2-475C-B200-486136736787}"/>
              </a:ext>
            </a:extLst>
          </p:cNvPr>
          <p:cNvSpPr/>
          <p:nvPr/>
        </p:nvSpPr>
        <p:spPr>
          <a:xfrm>
            <a:off x="76200" y="3732877"/>
            <a:ext cx="12115800" cy="2862322"/>
          </a:xfrm>
          <a:prstGeom prst="rect">
            <a:avLst/>
          </a:prstGeom>
        </p:spPr>
        <p:txBody>
          <a:bodyPr wrap="square">
            <a:spAutoFit/>
          </a:bodyPr>
          <a:lstStyle/>
          <a:p>
            <a:pPr algn="just"/>
            <a:r>
              <a:rPr lang="en-US" dirty="0"/>
              <a:t>During this stage the project partners</a:t>
            </a:r>
            <a:r>
              <a:rPr lang="tr-TR" dirty="0"/>
              <a:t> </a:t>
            </a:r>
            <a:r>
              <a:rPr lang="en-US" dirty="0"/>
              <a:t>carry out the work planned to produce</a:t>
            </a:r>
            <a:r>
              <a:rPr lang="tr-TR" dirty="0"/>
              <a:t> </a:t>
            </a:r>
            <a:r>
              <a:rPr lang="en-US" dirty="0"/>
              <a:t>the desired outputs. Regular</a:t>
            </a:r>
            <a:r>
              <a:rPr lang="tr-TR" dirty="0"/>
              <a:t> </a:t>
            </a:r>
            <a:r>
              <a:rPr lang="en-US" dirty="0"/>
              <a:t>administration, management,</a:t>
            </a:r>
            <a:r>
              <a:rPr lang="tr-TR" dirty="0"/>
              <a:t> </a:t>
            </a:r>
            <a:r>
              <a:rPr lang="en-US" dirty="0"/>
              <a:t>monitoring and reporting activities</a:t>
            </a:r>
            <a:r>
              <a:rPr lang="tr-TR" dirty="0"/>
              <a:t> </a:t>
            </a:r>
            <a:r>
              <a:rPr lang="en-US" dirty="0"/>
              <a:t>take place, along with communication</a:t>
            </a:r>
            <a:r>
              <a:rPr lang="tr-TR" dirty="0"/>
              <a:t> </a:t>
            </a:r>
            <a:r>
              <a:rPr lang="en-US" dirty="0"/>
              <a:t>and promotion tasks. Changes to the</a:t>
            </a:r>
            <a:r>
              <a:rPr lang="tr-TR" dirty="0"/>
              <a:t> </a:t>
            </a:r>
            <a:r>
              <a:rPr lang="en-US" dirty="0"/>
              <a:t>plan are managed by exception in</a:t>
            </a:r>
            <a:r>
              <a:rPr lang="tr-TR" dirty="0"/>
              <a:t> </a:t>
            </a:r>
            <a:r>
              <a:rPr lang="en-US" dirty="0"/>
              <a:t>agreement with the partners and the</a:t>
            </a:r>
            <a:r>
              <a:rPr lang="tr-TR" dirty="0"/>
              <a:t> </a:t>
            </a:r>
            <a:r>
              <a:rPr lang="en-US" dirty="0" err="1" smtClean="0"/>
              <a:t>programme</a:t>
            </a:r>
            <a:r>
              <a:rPr lang="en-US" dirty="0" smtClean="0"/>
              <a:t>:</a:t>
            </a:r>
          </a:p>
          <a:p>
            <a:pPr marL="342900" indent="-342900" algn="just">
              <a:buFont typeface="Arial" panose="020B0604020202020204" pitchFamily="34" charset="0"/>
              <a:buChar char="•"/>
            </a:pPr>
            <a:r>
              <a:rPr lang="en-US" dirty="0" smtClean="0"/>
              <a:t>Carry </a:t>
            </a:r>
            <a:r>
              <a:rPr lang="en-US" dirty="0"/>
              <a:t>out project activities and achieve </a:t>
            </a:r>
            <a:r>
              <a:rPr lang="en-US" dirty="0" smtClean="0"/>
              <a:t>objectives</a:t>
            </a:r>
            <a:endParaRPr lang="en-US" dirty="0"/>
          </a:p>
          <a:p>
            <a:pPr marL="342900" indent="-342900" algn="just">
              <a:buFont typeface="Arial" panose="020B0604020202020204" pitchFamily="34" charset="0"/>
              <a:buChar char="•"/>
            </a:pPr>
            <a:r>
              <a:rPr lang="en-US" dirty="0"/>
              <a:t>C</a:t>
            </a:r>
            <a:r>
              <a:rPr lang="en-US" dirty="0" smtClean="0"/>
              <a:t>arry </a:t>
            </a:r>
            <a:r>
              <a:rPr lang="en-US" dirty="0"/>
              <a:t>out quality control to produce the best</a:t>
            </a:r>
            <a:r>
              <a:rPr lang="tr-TR" dirty="0"/>
              <a:t> </a:t>
            </a:r>
            <a:r>
              <a:rPr lang="en-US" dirty="0"/>
              <a:t>possible </a:t>
            </a:r>
            <a:r>
              <a:rPr lang="en-US" dirty="0" smtClean="0"/>
              <a:t>outputs</a:t>
            </a:r>
            <a:endParaRPr lang="en-US" dirty="0"/>
          </a:p>
          <a:p>
            <a:pPr marL="342900" indent="-342900" algn="just">
              <a:buFont typeface="Arial" panose="020B0604020202020204" pitchFamily="34" charset="0"/>
              <a:buChar char="•"/>
            </a:pPr>
            <a:r>
              <a:rPr lang="en-US" dirty="0"/>
              <a:t>S</a:t>
            </a:r>
            <a:r>
              <a:rPr lang="en-US" dirty="0" smtClean="0"/>
              <a:t>et </a:t>
            </a:r>
            <a:r>
              <a:rPr lang="en-US" dirty="0"/>
              <a:t>up smooth monitoring and reporting procedures</a:t>
            </a:r>
            <a:r>
              <a:rPr lang="tr-TR" dirty="0"/>
              <a:t> </a:t>
            </a:r>
            <a:r>
              <a:rPr lang="en-US" dirty="0"/>
              <a:t>and report to the </a:t>
            </a:r>
            <a:r>
              <a:rPr lang="en-US" dirty="0" err="1"/>
              <a:t>programme</a:t>
            </a:r>
            <a:r>
              <a:rPr lang="en-US" dirty="0"/>
              <a:t> as </a:t>
            </a:r>
            <a:r>
              <a:rPr lang="en-US" dirty="0" smtClean="0"/>
              <a:t>required</a:t>
            </a:r>
            <a:endParaRPr lang="en-US" dirty="0"/>
          </a:p>
          <a:p>
            <a:pPr marL="342900" indent="-342900" algn="just">
              <a:buFont typeface="Arial" panose="020B0604020202020204" pitchFamily="34" charset="0"/>
              <a:buChar char="•"/>
            </a:pPr>
            <a:r>
              <a:rPr lang="en-US" dirty="0"/>
              <a:t>M</a:t>
            </a:r>
            <a:r>
              <a:rPr lang="en-US" dirty="0" smtClean="0"/>
              <a:t>anage </a:t>
            </a:r>
            <a:r>
              <a:rPr lang="en-US" dirty="0"/>
              <a:t>risks and project modifications in</a:t>
            </a:r>
            <a:r>
              <a:rPr lang="tr-TR" dirty="0"/>
              <a:t> </a:t>
            </a:r>
            <a:r>
              <a:rPr lang="en-US" dirty="0"/>
              <a:t>agreement with the partners and the </a:t>
            </a:r>
            <a:r>
              <a:rPr lang="en-US" dirty="0" err="1" smtClean="0"/>
              <a:t>programme</a:t>
            </a:r>
            <a:endParaRPr lang="en-US" dirty="0"/>
          </a:p>
          <a:p>
            <a:pPr marL="342900" indent="-342900" algn="just">
              <a:buFont typeface="Arial" panose="020B0604020202020204" pitchFamily="34" charset="0"/>
              <a:buChar char="•"/>
            </a:pPr>
            <a:r>
              <a:rPr lang="en-US" dirty="0"/>
              <a:t>M</a:t>
            </a:r>
            <a:r>
              <a:rPr lang="en-US" dirty="0" smtClean="0"/>
              <a:t>anage </a:t>
            </a:r>
            <a:r>
              <a:rPr lang="en-US" dirty="0"/>
              <a:t>the </a:t>
            </a:r>
            <a:r>
              <a:rPr lang="en-US" dirty="0" smtClean="0"/>
              <a:t>partnership</a:t>
            </a:r>
            <a:endParaRPr lang="en-US" dirty="0"/>
          </a:p>
          <a:p>
            <a:pPr marL="342900" indent="-342900" algn="just">
              <a:buFont typeface="Arial" panose="020B0604020202020204" pitchFamily="34" charset="0"/>
              <a:buChar char="•"/>
            </a:pPr>
            <a:r>
              <a:rPr lang="en-US" dirty="0"/>
              <a:t>C</a:t>
            </a:r>
            <a:r>
              <a:rPr lang="en-US" dirty="0" smtClean="0"/>
              <a:t>ommunicate </a:t>
            </a:r>
            <a:r>
              <a:rPr lang="en-US" dirty="0"/>
              <a:t>and promote project work and</a:t>
            </a:r>
            <a:r>
              <a:rPr lang="tr-TR" dirty="0"/>
              <a:t> </a:t>
            </a:r>
            <a:r>
              <a:rPr lang="en-US" dirty="0" smtClean="0"/>
              <a:t>achievements</a:t>
            </a:r>
            <a:endParaRPr lang="en-US" dirty="0"/>
          </a:p>
          <a:p>
            <a:pPr marL="342900" indent="-342900" algn="just">
              <a:buFont typeface="Arial" panose="020B0604020202020204" pitchFamily="34" charset="0"/>
              <a:buChar char="•"/>
            </a:pPr>
            <a:r>
              <a:rPr lang="en-US" dirty="0"/>
              <a:t>B</a:t>
            </a:r>
            <a:r>
              <a:rPr lang="en-US" dirty="0" smtClean="0"/>
              <a:t>uild </a:t>
            </a:r>
            <a:r>
              <a:rPr lang="en-US" dirty="0"/>
              <a:t>up a network of relevant contacts and initiate</a:t>
            </a:r>
            <a:r>
              <a:rPr lang="tr-TR" dirty="0"/>
              <a:t> </a:t>
            </a:r>
            <a:r>
              <a:rPr lang="en-US" dirty="0"/>
              <a:t>the uptake and use of project knowledge and outputs</a:t>
            </a:r>
            <a:r>
              <a:rPr lang="tr-TR" dirty="0"/>
              <a:t> </a:t>
            </a:r>
            <a:r>
              <a:rPr lang="en-US" dirty="0"/>
              <a:t>after </a:t>
            </a:r>
            <a:r>
              <a:rPr lang="en-US" dirty="0" smtClean="0"/>
              <a:t>closure</a:t>
            </a:r>
            <a:endParaRPr lang="en-US" dirty="0"/>
          </a:p>
        </p:txBody>
      </p:sp>
    </p:spTree>
    <p:extLst>
      <p:ext uri="{BB962C8B-B14F-4D97-AF65-F5344CB8AC3E}">
        <p14:creationId xmlns:p14="http://schemas.microsoft.com/office/powerpoint/2010/main" val="1205814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290947" y="2185335"/>
            <a:ext cx="7263246" cy="321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zh-HK" sz="3600" b="1" dirty="0" smtClean="0">
                <a:solidFill>
                  <a:schemeClr val="accent5">
                    <a:lumMod val="50000"/>
                  </a:schemeClr>
                </a:solidFill>
                <a:cs typeface="Calibri" panose="020F0502020204030204" pitchFamily="34" charset="0"/>
              </a:rPr>
              <a:t>1. Project idea development,</a:t>
            </a:r>
            <a:r>
              <a:rPr lang="tr-TR" altLang="zh-HK" sz="3600" b="1" dirty="0" smtClean="0">
                <a:solidFill>
                  <a:schemeClr val="accent5">
                    <a:lumMod val="50000"/>
                  </a:schemeClr>
                </a:solidFill>
                <a:cs typeface="Calibri" panose="020F0502020204030204" pitchFamily="34" charset="0"/>
              </a:rPr>
              <a:t> </a:t>
            </a:r>
            <a:endParaRPr lang="tr-TR" altLang="zh-HK" sz="3600" b="1" dirty="0">
              <a:solidFill>
                <a:schemeClr val="accent5">
                  <a:lumMod val="50000"/>
                </a:schemeClr>
              </a:solidFill>
              <a:cs typeface="Calibri" panose="020F0502020204030204" pitchFamily="34" charset="0"/>
            </a:endParaRPr>
          </a:p>
          <a:p>
            <a:r>
              <a:rPr lang="tr-TR" altLang="zh-HK" sz="3600" b="1" dirty="0">
                <a:solidFill>
                  <a:schemeClr val="accent5">
                    <a:lumMod val="50000"/>
                  </a:schemeClr>
                </a:solidFill>
                <a:cs typeface="Calibri" panose="020F0502020204030204" pitchFamily="34" charset="0"/>
              </a:rPr>
              <a:t>EC Project Life </a:t>
            </a:r>
            <a:r>
              <a:rPr lang="tr-TR" altLang="zh-HK" sz="3600" b="1" dirty="0" smtClean="0">
                <a:solidFill>
                  <a:schemeClr val="accent5">
                    <a:lumMod val="50000"/>
                  </a:schemeClr>
                </a:solidFill>
                <a:cs typeface="Calibri" panose="020F0502020204030204" pitchFamily="34" charset="0"/>
              </a:rPr>
              <a:t>Cycle</a:t>
            </a:r>
            <a:r>
              <a:rPr lang="en-GB" altLang="zh-HK" sz="3600" b="1" dirty="0">
                <a:solidFill>
                  <a:schemeClr val="accent5">
                    <a:lumMod val="50000"/>
                  </a:schemeClr>
                </a:solidFill>
                <a:cs typeface="Calibri" panose="020F0502020204030204" pitchFamily="34" charset="0"/>
              </a:rPr>
              <a:t> </a:t>
            </a:r>
            <a:r>
              <a:rPr lang="en-GB" altLang="zh-HK" sz="3600" b="1" dirty="0" smtClean="0">
                <a:solidFill>
                  <a:schemeClr val="accent5">
                    <a:lumMod val="50000"/>
                  </a:schemeClr>
                </a:solidFill>
                <a:cs typeface="Calibri" panose="020F0502020204030204" pitchFamily="34" charset="0"/>
              </a:rPr>
              <a:t>and call identification</a:t>
            </a:r>
          </a:p>
          <a:p>
            <a:endParaRPr lang="en-GB" altLang="zh-HK" sz="3600" b="1" dirty="0" smtClean="0">
              <a:solidFill>
                <a:schemeClr val="accent5">
                  <a:lumMod val="50000"/>
                </a:schemeClr>
              </a:solidFill>
              <a:cs typeface="Calibri" panose="020F0502020204030204" pitchFamily="34" charset="0"/>
            </a:endParaRPr>
          </a:p>
          <a:p>
            <a:r>
              <a:rPr lang="en-GB" altLang="zh-HK" sz="2400" dirty="0">
                <a:solidFill>
                  <a:schemeClr val="accent5">
                    <a:lumMod val="50000"/>
                  </a:schemeClr>
                </a:solidFill>
                <a:cs typeface="Calibri" panose="020F0502020204030204" pitchFamily="34" charset="0"/>
              </a:rPr>
              <a:t>09:30-10:45</a:t>
            </a:r>
            <a:endParaRPr lang="en-GB" sz="2400" dirty="0">
              <a:solidFill>
                <a:schemeClr val="accent5">
                  <a:lumMod val="50000"/>
                </a:schemeClr>
              </a:solidFill>
              <a:cs typeface="Calibri" panose="020F0502020204030204" pitchFamily="34" charset="0"/>
            </a:endParaRPr>
          </a:p>
          <a:p>
            <a:r>
              <a:rPr lang="en-GB" altLang="zh-HK" sz="1600" b="1" dirty="0" err="1" smtClean="0">
                <a:solidFill>
                  <a:schemeClr val="accent5">
                    <a:lumMod val="50000"/>
                  </a:schemeClr>
                </a:solidFill>
                <a:cs typeface="Calibri" panose="020F0502020204030204" pitchFamily="34" charset="0"/>
              </a:rPr>
              <a:t>Goran</a:t>
            </a:r>
            <a:r>
              <a:rPr lang="en-GB" altLang="zh-HK" sz="1600" b="1" dirty="0" smtClean="0">
                <a:solidFill>
                  <a:schemeClr val="accent5">
                    <a:lumMod val="50000"/>
                  </a:schemeClr>
                </a:solidFill>
                <a:cs typeface="Calibri" panose="020F0502020204030204" pitchFamily="34" charset="0"/>
              </a:rPr>
              <a:t> </a:t>
            </a:r>
            <a:r>
              <a:rPr lang="en-GB" altLang="zh-HK" sz="1600" b="1" dirty="0" err="1" smtClean="0">
                <a:solidFill>
                  <a:schemeClr val="accent5">
                    <a:lumMod val="50000"/>
                  </a:schemeClr>
                </a:solidFill>
                <a:cs typeface="Calibri" panose="020F0502020204030204" pitchFamily="34" charset="0"/>
              </a:rPr>
              <a:t>Stojanovic</a:t>
            </a:r>
            <a:endParaRPr lang="en-GB" altLang="zh-HK" sz="1600" b="1" dirty="0" smtClean="0">
              <a:solidFill>
                <a:schemeClr val="accent5">
                  <a:lumMod val="50000"/>
                </a:schemeClr>
              </a:solidFill>
              <a:cs typeface="Calibri" panose="020F0502020204030204" pitchFamily="34" charset="0"/>
            </a:endParaRPr>
          </a:p>
          <a:p>
            <a:r>
              <a:rPr lang="en-GB" altLang="zh-HK" sz="1600" b="1" dirty="0" smtClean="0">
                <a:solidFill>
                  <a:schemeClr val="accent5">
                    <a:lumMod val="50000"/>
                  </a:schemeClr>
                </a:solidFill>
                <a:cs typeface="Calibri" panose="020F0502020204030204" pitchFamily="34" charset="0"/>
              </a:rPr>
              <a:t>Mila Marinkovic</a:t>
            </a:r>
          </a:p>
          <a:p>
            <a:r>
              <a:rPr lang="en-GB" altLang="zh-HK" sz="1600" b="1" dirty="0" err="1" smtClean="0">
                <a:solidFill>
                  <a:schemeClr val="accent5">
                    <a:lumMod val="50000"/>
                  </a:schemeClr>
                </a:solidFill>
                <a:cs typeface="Calibri" panose="020F0502020204030204" pitchFamily="34" charset="0"/>
              </a:rPr>
              <a:t>Vesna</a:t>
            </a:r>
            <a:r>
              <a:rPr lang="en-GB" altLang="zh-HK" sz="1600" b="1" dirty="0" smtClean="0">
                <a:solidFill>
                  <a:schemeClr val="accent5">
                    <a:lumMod val="50000"/>
                  </a:schemeClr>
                </a:solidFill>
                <a:cs typeface="Calibri" panose="020F0502020204030204" pitchFamily="34" charset="0"/>
              </a:rPr>
              <a:t> </a:t>
            </a:r>
            <a:r>
              <a:rPr lang="en-GB" altLang="zh-HK" sz="1600" b="1" dirty="0" err="1" smtClean="0">
                <a:solidFill>
                  <a:schemeClr val="accent5">
                    <a:lumMod val="50000"/>
                  </a:schemeClr>
                </a:solidFill>
                <a:cs typeface="Calibri" panose="020F0502020204030204" pitchFamily="34" charset="0"/>
              </a:rPr>
              <a:t>Mandic</a:t>
            </a:r>
            <a:endParaRPr lang="en-GB" altLang="zh-HK" sz="1600" b="1" dirty="0" smtClean="0">
              <a:solidFill>
                <a:schemeClr val="accent5">
                  <a:lumMod val="50000"/>
                </a:schemeClr>
              </a:solidFill>
              <a:cs typeface="Calibri" panose="020F0502020204030204" pitchFamily="34" charset="0"/>
            </a:endParaRPr>
          </a:p>
        </p:txBody>
      </p:sp>
      <p:pic>
        <p:nvPicPr>
          <p:cNvPr id="8" name="Picture 2" descr="Image result for project idea generation">
            <a:extLst>
              <a:ext uri="{FF2B5EF4-FFF2-40B4-BE49-F238E27FC236}">
                <a16:creationId xmlns:a16="http://schemas.microsoft.com/office/drawing/2014/main" id="{23A81D04-B9CF-43DD-808A-258EC185F2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1020" y="2337955"/>
            <a:ext cx="2767894" cy="27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311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85B5DD7E-404F-4811-BB63-790139434B39}"/>
              </a:ext>
            </a:extLst>
          </p:cNvPr>
          <p:cNvSpPr/>
          <p:nvPr/>
        </p:nvSpPr>
        <p:spPr>
          <a:xfrm>
            <a:off x="559386" y="385724"/>
            <a:ext cx="2856872" cy="584775"/>
          </a:xfrm>
          <a:prstGeom prst="rect">
            <a:avLst/>
          </a:prstGeom>
        </p:spPr>
        <p:txBody>
          <a:bodyPr wrap="none">
            <a:spAutoFit/>
          </a:bodyPr>
          <a:lstStyle/>
          <a:p>
            <a:r>
              <a:rPr lang="tr-TR"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Project </a:t>
            </a:r>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Closure</a:t>
            </a:r>
          </a:p>
        </p:txBody>
      </p:sp>
      <p:sp>
        <p:nvSpPr>
          <p:cNvPr id="4" name="Dikdörtgen 3">
            <a:extLst>
              <a:ext uri="{FF2B5EF4-FFF2-40B4-BE49-F238E27FC236}">
                <a16:creationId xmlns:a16="http://schemas.microsoft.com/office/drawing/2014/main" id="{FBABAAFC-F32C-4648-BF8D-918077505F93}"/>
              </a:ext>
            </a:extLst>
          </p:cNvPr>
          <p:cNvSpPr/>
          <p:nvPr/>
        </p:nvSpPr>
        <p:spPr>
          <a:xfrm>
            <a:off x="675409" y="2358578"/>
            <a:ext cx="10661073" cy="1631216"/>
          </a:xfrm>
          <a:prstGeom prst="rect">
            <a:avLst/>
          </a:prstGeom>
        </p:spPr>
        <p:txBody>
          <a:bodyPr wrap="square">
            <a:spAutoFit/>
          </a:bodyPr>
          <a:lstStyle/>
          <a:p>
            <a:pPr marL="342900" indent="-342900" algn="just">
              <a:buFont typeface="Arial" panose="020B0604020202020204" pitchFamily="34" charset="0"/>
              <a:buChar char="•"/>
            </a:pPr>
            <a:r>
              <a:rPr lang="en-US" sz="2000" dirty="0" err="1" smtClean="0"/>
              <a:t>Finalise</a:t>
            </a:r>
            <a:r>
              <a:rPr lang="en-US" sz="2000" dirty="0" smtClean="0"/>
              <a:t> </a:t>
            </a:r>
            <a:r>
              <a:rPr lang="en-US" sz="2000" dirty="0"/>
              <a:t>the rules for the use of results after the end</a:t>
            </a:r>
            <a:r>
              <a:rPr lang="tr-TR" sz="2000" dirty="0"/>
              <a:t> </a:t>
            </a:r>
            <a:r>
              <a:rPr lang="en-US" sz="2000" dirty="0"/>
              <a:t>of the project with all involved </a:t>
            </a:r>
            <a:r>
              <a:rPr lang="en-US" sz="2000" dirty="0" smtClean="0"/>
              <a:t>parties</a:t>
            </a:r>
            <a:endParaRPr lang="en-US" sz="2000" dirty="0"/>
          </a:p>
          <a:p>
            <a:pPr marL="342900" indent="-342900" algn="just">
              <a:buFont typeface="Arial" panose="020B0604020202020204" pitchFamily="34" charset="0"/>
              <a:buChar char="•"/>
            </a:pPr>
            <a:r>
              <a:rPr lang="en-US" sz="2000" dirty="0"/>
              <a:t>E</a:t>
            </a:r>
            <a:r>
              <a:rPr lang="en-US" sz="2000" dirty="0" smtClean="0"/>
              <a:t>nsure </a:t>
            </a:r>
            <a:r>
              <a:rPr lang="en-US" sz="2000" dirty="0"/>
              <a:t>all partners are aware of what is expected</a:t>
            </a:r>
            <a:r>
              <a:rPr lang="tr-TR" sz="2000" dirty="0"/>
              <a:t> </a:t>
            </a:r>
            <a:r>
              <a:rPr lang="en-US" sz="2000" dirty="0"/>
              <a:t>by the end date of the project, also in terms of audit</a:t>
            </a:r>
            <a:r>
              <a:rPr lang="tr-TR" sz="2000" dirty="0"/>
              <a:t> </a:t>
            </a:r>
            <a:r>
              <a:rPr lang="en-US" sz="2000" dirty="0"/>
              <a:t>and responsibilities after the end of the </a:t>
            </a:r>
            <a:r>
              <a:rPr lang="en-US" sz="2000" dirty="0" smtClean="0"/>
              <a:t>project</a:t>
            </a:r>
            <a:endParaRPr lang="en-US" sz="2000" dirty="0"/>
          </a:p>
          <a:p>
            <a:pPr marL="342900" indent="-342900" algn="just">
              <a:buFont typeface="Arial" panose="020B0604020202020204" pitchFamily="34" charset="0"/>
              <a:buChar char="•"/>
            </a:pPr>
            <a:r>
              <a:rPr lang="en-US" sz="2000" dirty="0"/>
              <a:t>D</a:t>
            </a:r>
            <a:r>
              <a:rPr lang="en-US" sz="2000" dirty="0" smtClean="0"/>
              <a:t>raft </a:t>
            </a:r>
            <a:r>
              <a:rPr lang="en-US" sz="2000" dirty="0"/>
              <a:t>the final report and submit it to the</a:t>
            </a:r>
            <a:r>
              <a:rPr lang="tr-TR" sz="2000" dirty="0"/>
              <a:t> </a:t>
            </a:r>
            <a:r>
              <a:rPr lang="en-US" sz="2000" dirty="0" err="1" smtClean="0"/>
              <a:t>programme</a:t>
            </a:r>
            <a:endParaRPr lang="en-US" sz="2000" dirty="0"/>
          </a:p>
          <a:p>
            <a:pPr marL="342900" indent="-342900" algn="just">
              <a:buFont typeface="Arial" panose="020B0604020202020204" pitchFamily="34" charset="0"/>
              <a:buChar char="•"/>
            </a:pPr>
            <a:r>
              <a:rPr lang="en-US" sz="2000" dirty="0"/>
              <a:t>D</a:t>
            </a:r>
            <a:r>
              <a:rPr lang="en-US" sz="2000" dirty="0" smtClean="0"/>
              <a:t>evelop </a:t>
            </a:r>
            <a:r>
              <a:rPr lang="en-US" sz="2000" dirty="0"/>
              <a:t>follow-up activities, if </a:t>
            </a:r>
            <a:r>
              <a:rPr lang="en-US" sz="2000" dirty="0" smtClean="0"/>
              <a:t>relevant</a:t>
            </a:r>
            <a:endParaRPr lang="en-US" sz="2000" dirty="0"/>
          </a:p>
        </p:txBody>
      </p:sp>
      <p:sp>
        <p:nvSpPr>
          <p:cNvPr id="5" name="Dikdörtgen 4">
            <a:extLst>
              <a:ext uri="{FF2B5EF4-FFF2-40B4-BE49-F238E27FC236}">
                <a16:creationId xmlns:a16="http://schemas.microsoft.com/office/drawing/2014/main" id="{BBEC4650-D879-4D12-A06A-4F55C2B0A7BC}"/>
              </a:ext>
            </a:extLst>
          </p:cNvPr>
          <p:cNvSpPr/>
          <p:nvPr/>
        </p:nvSpPr>
        <p:spPr>
          <a:xfrm>
            <a:off x="675409" y="1156707"/>
            <a:ext cx="10084328" cy="1015663"/>
          </a:xfrm>
          <a:prstGeom prst="rect">
            <a:avLst/>
          </a:prstGeom>
        </p:spPr>
        <p:txBody>
          <a:bodyPr wrap="square">
            <a:spAutoFit/>
          </a:bodyPr>
          <a:lstStyle/>
          <a:p>
            <a:pPr algn="just"/>
            <a:r>
              <a:rPr lang="en-US" sz="2000" dirty="0"/>
              <a:t>At this stage the project content</a:t>
            </a:r>
            <a:r>
              <a:rPr lang="tr-TR" sz="2000" dirty="0"/>
              <a:t> </a:t>
            </a:r>
            <a:r>
              <a:rPr lang="en-US" sz="2000" dirty="0"/>
              <a:t>activities should be completed and all</a:t>
            </a:r>
            <a:r>
              <a:rPr lang="tr-TR" sz="2000" dirty="0"/>
              <a:t> </a:t>
            </a:r>
            <a:r>
              <a:rPr lang="en-US" sz="2000" dirty="0"/>
              <a:t>outputs delivered. The partnership</a:t>
            </a:r>
            <a:r>
              <a:rPr lang="tr-TR" sz="2000" dirty="0"/>
              <a:t> </a:t>
            </a:r>
            <a:r>
              <a:rPr lang="en-US" sz="2000" dirty="0"/>
              <a:t>takes care of the final administrative</a:t>
            </a:r>
            <a:r>
              <a:rPr lang="tr-TR" sz="2000" dirty="0"/>
              <a:t> </a:t>
            </a:r>
            <a:r>
              <a:rPr lang="en-US" sz="2000" dirty="0"/>
              <a:t>provisions before the funding is over.</a:t>
            </a:r>
            <a:r>
              <a:rPr lang="tr-TR" sz="2000" dirty="0"/>
              <a:t> </a:t>
            </a:r>
            <a:r>
              <a:rPr lang="en-US" sz="2000" dirty="0"/>
              <a:t>The project and the programme</a:t>
            </a:r>
            <a:r>
              <a:rPr lang="tr-TR" sz="2000" dirty="0"/>
              <a:t> </a:t>
            </a:r>
            <a:r>
              <a:rPr lang="en-US" sz="2000" dirty="0"/>
              <a:t>reflect together on the results and</a:t>
            </a:r>
            <a:r>
              <a:rPr lang="tr-TR" sz="2000" dirty="0"/>
              <a:t> </a:t>
            </a:r>
            <a:r>
              <a:rPr lang="en-US" sz="2000" dirty="0"/>
              <a:t>lessons learned.</a:t>
            </a:r>
          </a:p>
        </p:txBody>
      </p:sp>
      <p:pic>
        <p:nvPicPr>
          <p:cNvPr id="6" name="Resim 5">
            <a:extLst>
              <a:ext uri="{FF2B5EF4-FFF2-40B4-BE49-F238E27FC236}">
                <a16:creationId xmlns:a16="http://schemas.microsoft.com/office/drawing/2014/main" id="{0A71F2F1-87C3-4A12-AA7E-59A881FA32F4}"/>
              </a:ext>
            </a:extLst>
          </p:cNvPr>
          <p:cNvPicPr>
            <a:picLocks noChangeAspect="1"/>
          </p:cNvPicPr>
          <p:nvPr/>
        </p:nvPicPr>
        <p:blipFill>
          <a:blip r:embed="rId3"/>
          <a:stretch>
            <a:fillRect/>
          </a:stretch>
        </p:blipFill>
        <p:spPr>
          <a:xfrm>
            <a:off x="10559605" y="5213823"/>
            <a:ext cx="1632395" cy="1644177"/>
          </a:xfrm>
          <a:prstGeom prst="rect">
            <a:avLst/>
          </a:prstGeom>
        </p:spPr>
      </p:pic>
    </p:spTree>
    <p:extLst>
      <p:ext uri="{BB962C8B-B14F-4D97-AF65-F5344CB8AC3E}">
        <p14:creationId xmlns:p14="http://schemas.microsoft.com/office/powerpoint/2010/main" val="33476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18FEAD8-3BBD-4F25-881F-3693324A0F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61" y="115410"/>
            <a:ext cx="12140799" cy="6649374"/>
          </a:xfrm>
          <a:prstGeom prst="rect">
            <a:avLst/>
          </a:prstGeom>
        </p:spPr>
      </p:pic>
      <p:sp>
        <p:nvSpPr>
          <p:cNvPr id="3" name="TextBox 2"/>
          <p:cNvSpPr txBox="1"/>
          <p:nvPr/>
        </p:nvSpPr>
        <p:spPr>
          <a:xfrm>
            <a:off x="45861" y="6395452"/>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92268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0" y="1065820"/>
            <a:ext cx="10542234" cy="4829453"/>
          </a:xfrm>
        </p:spPr>
        <p:txBody>
          <a:bodyPr>
            <a:normAutofit/>
          </a:bodyPr>
          <a:lstStyle/>
          <a:p>
            <a:r>
              <a:rPr lang="tr-TR" altLang="en-US" dirty="0"/>
              <a:t>Project </a:t>
            </a:r>
            <a:r>
              <a:rPr lang="en-GB" altLang="en-US" dirty="0" err="1" smtClean="0"/>
              <a:t>i</a:t>
            </a:r>
            <a:r>
              <a:rPr lang="tr-TR" altLang="en-US" dirty="0" smtClean="0"/>
              <a:t>dea </a:t>
            </a:r>
            <a:r>
              <a:rPr lang="en-GB" altLang="en-US" dirty="0"/>
              <a:t>d</a:t>
            </a:r>
            <a:r>
              <a:rPr lang="tr-TR" altLang="en-US" dirty="0" smtClean="0"/>
              <a:t>evelopment</a:t>
            </a:r>
            <a:r>
              <a:rPr lang="en-GB" altLang="en-US" dirty="0" smtClean="0"/>
              <a:t> &amp; EC project life cycle (G.S.)</a:t>
            </a:r>
            <a:endParaRPr lang="tr-TR" altLang="en-US" dirty="0"/>
          </a:p>
          <a:p>
            <a:r>
              <a:rPr lang="en-US" altLang="en-US" b="1" dirty="0">
                <a:solidFill>
                  <a:srgbClr val="FF0000"/>
                </a:solidFill>
              </a:rPr>
              <a:t>Identification of call for proposals (</a:t>
            </a:r>
            <a:r>
              <a:rPr lang="en-US" altLang="en-US" b="1" dirty="0" smtClean="0">
                <a:solidFill>
                  <a:srgbClr val="FF0000"/>
                </a:solidFill>
              </a:rPr>
              <a:t>M.M</a:t>
            </a:r>
            <a:r>
              <a:rPr lang="en-US" altLang="en-US" b="1" dirty="0">
                <a:solidFill>
                  <a:srgbClr val="FF0000"/>
                </a:solidFill>
              </a:rPr>
              <a:t> </a:t>
            </a:r>
            <a:r>
              <a:rPr lang="en-US" altLang="en-US" b="1" dirty="0" smtClean="0">
                <a:solidFill>
                  <a:srgbClr val="FF0000"/>
                </a:solidFill>
              </a:rPr>
              <a:t>/ </a:t>
            </a:r>
            <a:r>
              <a:rPr lang="en-US" altLang="en-US" dirty="0" smtClean="0">
                <a:solidFill>
                  <a:srgbClr val="FF0000"/>
                </a:solidFill>
              </a:rPr>
              <a:t>10:15-10:25</a:t>
            </a:r>
            <a:r>
              <a:rPr lang="en-US" altLang="en-US" b="1" dirty="0" smtClean="0">
                <a:solidFill>
                  <a:srgbClr val="FF0000"/>
                </a:solidFill>
              </a:rPr>
              <a:t>)</a:t>
            </a:r>
            <a:endParaRPr lang="en-US" altLang="en-US" b="1" dirty="0">
              <a:solidFill>
                <a:srgbClr val="FF0000"/>
              </a:solidFill>
            </a:endParaRPr>
          </a:p>
          <a:p>
            <a:r>
              <a:rPr lang="en-US" altLang="en-US" dirty="0"/>
              <a:t>Application guide (V.M.)</a:t>
            </a:r>
          </a:p>
          <a:p>
            <a:r>
              <a:rPr lang="en-US" dirty="0"/>
              <a:t>Project documents preparation and submission of proposal (G.S.)</a:t>
            </a:r>
          </a:p>
          <a:p>
            <a:r>
              <a:rPr lang="en-US" altLang="zh-HK" dirty="0"/>
              <a:t>Planning the implementation phase of proposal (G.S.)</a:t>
            </a:r>
          </a:p>
          <a:p>
            <a:r>
              <a:rPr lang="en-US" altLang="zh-HK" dirty="0"/>
              <a:t>Budget planning (V.M.)</a:t>
            </a:r>
          </a:p>
          <a:p>
            <a:r>
              <a:rPr lang="en-US" altLang="en-US" dirty="0"/>
              <a:t>Evaluation &amp; contract signing (G.S)</a:t>
            </a:r>
          </a:p>
          <a:p>
            <a:r>
              <a:rPr lang="en-US" altLang="zh-HK" dirty="0">
                <a:solidFill>
                  <a:srgbClr val="000000"/>
                </a:solidFill>
              </a:rPr>
              <a:t>Developing effective partnership (V.M.)</a:t>
            </a:r>
          </a:p>
          <a:p>
            <a:r>
              <a:rPr lang="en-US" altLang="zh-HK" dirty="0">
                <a:solidFill>
                  <a:srgbClr val="000000"/>
                </a:solidFill>
              </a:rPr>
              <a:t>Lobbying, EU structure, EU budget for 2020 and beyond(M.F.)</a:t>
            </a:r>
          </a:p>
          <a:p>
            <a:endParaRPr lang="en-US" altLang="zh-HK" dirty="0">
              <a:solidFill>
                <a:srgbClr val="000000"/>
              </a:solidFill>
            </a:endParaRPr>
          </a:p>
          <a:p>
            <a:endParaRPr lang="en-GB" altLang="en-US" i="0" dirty="0">
              <a:solidFill>
                <a:srgbClr val="000000"/>
              </a:solidFill>
            </a:endParaRPr>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449628"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3420" y="4384964"/>
            <a:ext cx="2212860" cy="2212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61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1" y="257383"/>
            <a:ext cx="11861074" cy="5047536"/>
          </a:xfrm>
          <a:prstGeom prst="rect">
            <a:avLst/>
          </a:prstGeom>
        </p:spPr>
        <p:txBody>
          <a:bodyPr wrap="square">
            <a:spAutoFit/>
          </a:bodyPr>
          <a:lstStyle/>
          <a:p>
            <a:pPr marL="342900" indent="-342900" algn="just">
              <a:buFont typeface="Arial" panose="020B0604020202020204" pitchFamily="34" charset="0"/>
              <a:buChar char="•"/>
            </a:pPr>
            <a:r>
              <a:rPr lang="en-US" sz="2300" dirty="0">
                <a:solidFill>
                  <a:schemeClr val="tx1">
                    <a:lumMod val="95000"/>
                    <a:lumOff val="5000"/>
                  </a:schemeClr>
                </a:solidFill>
              </a:rPr>
              <a:t>A number of different contracts and grants are regularly made available under different programmes for individuals, companies, institutions or organisations to apply for funding.</a:t>
            </a:r>
            <a:endParaRPr lang="tr-TR" sz="2300" dirty="0">
              <a:solidFill>
                <a:schemeClr val="tx1">
                  <a:lumMod val="95000"/>
                  <a:lumOff val="5000"/>
                </a:schemeClr>
              </a:solidFill>
            </a:endParaRPr>
          </a:p>
          <a:p>
            <a:pPr marL="342900" indent="-342900" algn="just">
              <a:buFont typeface="Arial" panose="020B0604020202020204" pitchFamily="34" charset="0"/>
              <a:buChar char="•"/>
            </a:pPr>
            <a:endParaRPr lang="tr-TR" sz="2300" dirty="0">
              <a:solidFill>
                <a:schemeClr val="tx1">
                  <a:lumMod val="95000"/>
                  <a:lumOff val="5000"/>
                </a:schemeClr>
              </a:solidFill>
            </a:endParaRPr>
          </a:p>
          <a:p>
            <a:pPr marL="342900" indent="-342900" algn="just">
              <a:buFont typeface="Arial" panose="020B0604020202020204" pitchFamily="34" charset="0"/>
              <a:buChar char="•"/>
            </a:pPr>
            <a:r>
              <a:rPr lang="en-US" sz="2300" dirty="0">
                <a:solidFill>
                  <a:schemeClr val="tx1">
                    <a:lumMod val="95000"/>
                    <a:lumOff val="5000"/>
                  </a:schemeClr>
                </a:solidFill>
              </a:rPr>
              <a:t> A call for proposals is a public </a:t>
            </a:r>
            <a:r>
              <a:rPr lang="en-US" sz="2300" dirty="0" smtClean="0">
                <a:solidFill>
                  <a:schemeClr val="tx1">
                    <a:lumMod val="95000"/>
                    <a:lumOff val="5000"/>
                  </a:schemeClr>
                </a:solidFill>
              </a:rPr>
              <a:t>procedure</a:t>
            </a:r>
            <a:r>
              <a:rPr lang="tr-TR" sz="2300" dirty="0" smtClean="0">
                <a:solidFill>
                  <a:schemeClr val="tx1">
                    <a:lumMod val="95000"/>
                    <a:lumOff val="5000"/>
                  </a:schemeClr>
                </a:solidFill>
              </a:rPr>
              <a:t> </a:t>
            </a:r>
            <a:r>
              <a:rPr lang="en-US" sz="2300" dirty="0">
                <a:solidFill>
                  <a:schemeClr val="tx1">
                    <a:lumMod val="95000"/>
                    <a:lumOff val="5000"/>
                  </a:schemeClr>
                </a:solidFill>
              </a:rPr>
              <a:t>addressed to clearly identified categories of applicants, to promote actions falling within the framework of a specific EU programme.</a:t>
            </a:r>
          </a:p>
          <a:p>
            <a:pPr marL="342900" indent="-342900" algn="just">
              <a:buFont typeface="Arial" panose="020B0604020202020204" pitchFamily="34" charset="0"/>
              <a:buChar char="•"/>
            </a:pPr>
            <a:endParaRPr lang="en-US" sz="2300" dirty="0">
              <a:solidFill>
                <a:schemeClr val="tx1">
                  <a:lumMod val="95000"/>
                  <a:lumOff val="5000"/>
                </a:schemeClr>
              </a:solidFill>
            </a:endParaRPr>
          </a:p>
          <a:p>
            <a:pPr marL="342900" indent="-342900" algn="just">
              <a:buFont typeface="Arial" panose="020B0604020202020204" pitchFamily="34" charset="0"/>
              <a:buChar char="•"/>
            </a:pPr>
            <a:r>
              <a:rPr lang="en-US" sz="2300" dirty="0">
                <a:solidFill>
                  <a:schemeClr val="tx1">
                    <a:lumMod val="95000"/>
                    <a:lumOff val="5000"/>
                  </a:schemeClr>
                </a:solidFill>
              </a:rPr>
              <a:t>Every call for tender or for proposals sets out the </a:t>
            </a:r>
            <a:r>
              <a:rPr lang="en-US" sz="2300" b="1" dirty="0">
                <a:solidFill>
                  <a:schemeClr val="tx1">
                    <a:lumMod val="95000"/>
                    <a:lumOff val="5000"/>
                  </a:schemeClr>
                </a:solidFill>
              </a:rPr>
              <a:t>conditions</a:t>
            </a:r>
            <a:r>
              <a:rPr lang="en-US" sz="2300" dirty="0">
                <a:solidFill>
                  <a:schemeClr val="tx1">
                    <a:lumMod val="95000"/>
                    <a:lumOff val="5000"/>
                  </a:schemeClr>
                </a:solidFill>
              </a:rPr>
              <a:t> for taking part, including the </a:t>
            </a:r>
            <a:r>
              <a:rPr lang="en-US" sz="2300" b="1" dirty="0">
                <a:solidFill>
                  <a:schemeClr val="tx1">
                    <a:lumMod val="95000"/>
                    <a:lumOff val="5000"/>
                  </a:schemeClr>
                </a:solidFill>
              </a:rPr>
              <a:t>profile that applicants </a:t>
            </a:r>
            <a:r>
              <a:rPr lang="en-US" sz="2300" dirty="0">
                <a:solidFill>
                  <a:schemeClr val="tx1">
                    <a:lumMod val="95000"/>
                    <a:lumOff val="5000"/>
                  </a:schemeClr>
                </a:solidFill>
              </a:rPr>
              <a:t>need to match. The managing authorities assess the project proposals submitted and decide whether to grant funding.</a:t>
            </a:r>
          </a:p>
          <a:p>
            <a:pPr marL="342900" indent="-342900" algn="just">
              <a:buFont typeface="Arial" panose="020B0604020202020204" pitchFamily="34" charset="0"/>
              <a:buChar char="•"/>
            </a:pPr>
            <a:endParaRPr lang="en-US" sz="2300" dirty="0">
              <a:solidFill>
                <a:schemeClr val="tx1">
                  <a:lumMod val="95000"/>
                  <a:lumOff val="5000"/>
                </a:schemeClr>
              </a:solidFill>
            </a:endParaRPr>
          </a:p>
          <a:p>
            <a:pPr marL="342900" indent="-342900" algn="just">
              <a:buFont typeface="Arial" panose="020B0604020202020204" pitchFamily="34" charset="0"/>
              <a:buChar char="•"/>
            </a:pPr>
            <a:r>
              <a:rPr lang="en-US" sz="2300" b="1" dirty="0">
                <a:solidFill>
                  <a:schemeClr val="tx1">
                    <a:lumMod val="95000"/>
                    <a:lumOff val="5000"/>
                  </a:schemeClr>
                </a:solidFill>
              </a:rPr>
              <a:t>Direct funding grants</a:t>
            </a:r>
            <a:r>
              <a:rPr lang="en-US" sz="2300" dirty="0">
                <a:solidFill>
                  <a:schemeClr val="tx1">
                    <a:lumMod val="95000"/>
                    <a:lumOff val="5000"/>
                  </a:schemeClr>
                </a:solidFill>
              </a:rPr>
              <a:t>, including union programmes, may be made available by the European Commission or its executive agencies for projects with specific objectives (environment, research, training, etc.). For tenders and grants managed centrally by the Commission’s departments and agencies, it is advisable to visit the websites</a:t>
            </a:r>
            <a:r>
              <a:rPr lang="en-US" sz="2300" dirty="0" smtClean="0">
                <a:solidFill>
                  <a:schemeClr val="tx1">
                    <a:lumMod val="95000"/>
                    <a:lumOff val="5000"/>
                  </a:schemeClr>
                </a:solidFill>
              </a:rPr>
              <a:t>.</a:t>
            </a:r>
            <a:endParaRPr lang="en-US" sz="2300" dirty="0">
              <a:solidFill>
                <a:schemeClr val="tx1">
                  <a:lumMod val="95000"/>
                  <a:lumOff val="5000"/>
                </a:schemeClr>
              </a:solidFill>
            </a:endParaRPr>
          </a:p>
        </p:txBody>
      </p:sp>
      <p:pic>
        <p:nvPicPr>
          <p:cNvPr id="4" name="Picture 3" descr="Image result for call for proposal">
            <a:extLst>
              <a:ext uri="{FF2B5EF4-FFF2-40B4-BE49-F238E27FC236}">
                <a16:creationId xmlns:a16="http://schemas.microsoft.com/office/drawing/2014/main" id="{D57F46BA-28CD-40C1-A1AA-C881B6D1A3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2309" y="5603865"/>
            <a:ext cx="1698766" cy="114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9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138772" y="0"/>
            <a:ext cx="11832649" cy="4185761"/>
          </a:xfrm>
          <a:prstGeom prst="rect">
            <a:avLst/>
          </a:prstGeom>
        </p:spPr>
        <p:txBody>
          <a:bodyPr wrap="square">
            <a:spAutoFit/>
          </a:bodyPr>
          <a:lstStyle/>
          <a:p>
            <a:r>
              <a:rPr lang="en-US" sz="2600" b="1" dirty="0"/>
              <a:t>Find a suitable call for </a:t>
            </a:r>
            <a:r>
              <a:rPr lang="en-US" sz="2600" b="1" dirty="0" smtClean="0"/>
              <a:t>proposals</a:t>
            </a:r>
            <a:endParaRPr lang="tr-TR" sz="2600" b="1" dirty="0"/>
          </a:p>
          <a:p>
            <a:endParaRPr lang="en-US" sz="2000" b="1" dirty="0"/>
          </a:p>
          <a:p>
            <a:pPr marL="342900" indent="-342900">
              <a:buFont typeface="Arial" panose="020B0604020202020204" pitchFamily="34" charset="0"/>
              <a:buChar char="•"/>
            </a:pPr>
            <a:r>
              <a:rPr lang="en-US" sz="2200" dirty="0"/>
              <a:t>The </a:t>
            </a:r>
            <a:r>
              <a:rPr lang="en-US" sz="2200" dirty="0" smtClean="0"/>
              <a:t>EC </a:t>
            </a:r>
            <a:r>
              <a:rPr lang="en-US" sz="2200" dirty="0"/>
              <a:t>and its funding bodies publish calls for proposals on the </a:t>
            </a:r>
            <a:r>
              <a:rPr lang="en-US" sz="2200" b="1" dirty="0"/>
              <a:t>Funding &amp; Tenders </a:t>
            </a:r>
            <a:r>
              <a:rPr lang="en-US" sz="2200" b="1" dirty="0" smtClean="0"/>
              <a:t>Portal</a:t>
            </a:r>
            <a:r>
              <a:rPr lang="en-US" sz="2200" b="1" dirty="0"/>
              <a:t> </a:t>
            </a:r>
            <a:r>
              <a:rPr lang="en-US" sz="2200" b="1" dirty="0" smtClean="0"/>
              <a:t>- </a:t>
            </a:r>
            <a:endParaRPr lang="en-US" sz="2200" dirty="0"/>
          </a:p>
          <a:p>
            <a:r>
              <a:rPr lang="en-US" sz="2200" dirty="0" smtClean="0"/>
              <a:t>You </a:t>
            </a:r>
            <a:r>
              <a:rPr lang="en-US" sz="2200" dirty="0"/>
              <a:t>may start your search </a:t>
            </a:r>
            <a:r>
              <a:rPr lang="en-US" sz="2200" b="1" dirty="0"/>
              <a:t>from the home page</a:t>
            </a:r>
            <a:r>
              <a:rPr lang="en-US" sz="2200" dirty="0"/>
              <a:t> by entering different keywords that </a:t>
            </a:r>
            <a:r>
              <a:rPr lang="en-US" sz="2200" dirty="0" smtClean="0"/>
              <a:t>characterize </a:t>
            </a:r>
            <a:r>
              <a:rPr lang="en-US" sz="2200" dirty="0"/>
              <a:t>best your field of interest, and then refine the results with the help of further </a:t>
            </a:r>
            <a:r>
              <a:rPr lang="en-US" sz="2200" dirty="0" smtClean="0"/>
              <a:t>	</a:t>
            </a:r>
            <a:r>
              <a:rPr lang="en-US" sz="2200" b="1" dirty="0" smtClean="0"/>
              <a:t>filters</a:t>
            </a:r>
            <a:endParaRPr lang="tr-TR" sz="2200" b="1"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You may start your search by selecting one of the EU funding programmes listed on the home page, and then navigate </a:t>
            </a:r>
            <a:r>
              <a:rPr lang="en-US" sz="2200" b="1" dirty="0"/>
              <a:t>via the quick links to the calls for proposals of a specific </a:t>
            </a:r>
            <a:r>
              <a:rPr lang="en-US" sz="2200" b="1" dirty="0" err="1" smtClean="0"/>
              <a:t>programme</a:t>
            </a:r>
            <a:endParaRPr lang="tr-TR" sz="2200" b="1" dirty="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b="1" dirty="0"/>
              <a:t>Calls are divided into topics</a:t>
            </a:r>
            <a:r>
              <a:rPr lang="en-US" sz="2200" dirty="0"/>
              <a:t>, implemented by different type of actions. Select a topic to read more about the identified opportunity: the topic-related documents, guidance and other instructions are available on a topic </a:t>
            </a:r>
            <a:r>
              <a:rPr lang="en-US" sz="2200" dirty="0" smtClean="0"/>
              <a:t>page</a:t>
            </a:r>
            <a:endParaRPr lang="tr-TR" sz="2200" dirty="0"/>
          </a:p>
        </p:txBody>
      </p:sp>
      <p:pic>
        <p:nvPicPr>
          <p:cNvPr id="4" name="Picture 3" descr="Image result for call for proposal">
            <a:extLst>
              <a:ext uri="{FF2B5EF4-FFF2-40B4-BE49-F238E27FC236}">
                <a16:creationId xmlns:a16="http://schemas.microsoft.com/office/drawing/2014/main" id="{D57F46BA-28CD-40C1-A1AA-C881B6D1A3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4612" y="5531128"/>
            <a:ext cx="1698766" cy="11420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8772" y="6303823"/>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155363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0" y="279772"/>
            <a:ext cx="11959936" cy="5447645"/>
          </a:xfrm>
          <a:prstGeom prst="rect">
            <a:avLst/>
          </a:prstGeom>
        </p:spPr>
        <p:txBody>
          <a:bodyPr wrap="square">
            <a:spAutoFit/>
          </a:bodyPr>
          <a:lstStyle/>
          <a:p>
            <a:pPr lvl="1" algn="just"/>
            <a:r>
              <a:rPr lang="en-US" sz="2300" dirty="0">
                <a:solidFill>
                  <a:schemeClr val="tx1">
                    <a:lumMod val="95000"/>
                    <a:lumOff val="5000"/>
                  </a:schemeClr>
                </a:solidFill>
              </a:rPr>
              <a:t>The Commission’s calls are published on the websites of its various directorates-general on the EU’s web portal, Europa. They are also published in the Supplement to the Official Journal of the European Union and its online format, the TED database.</a:t>
            </a:r>
          </a:p>
          <a:p>
            <a:pPr lvl="1" algn="just"/>
            <a:endParaRPr lang="en-US" sz="2300" dirty="0">
              <a:solidFill>
                <a:schemeClr val="tx1">
                  <a:lumMod val="95000"/>
                  <a:lumOff val="5000"/>
                </a:schemeClr>
              </a:solidFill>
            </a:endParaRPr>
          </a:p>
          <a:p>
            <a:pPr lvl="1" algn="ctr"/>
            <a:r>
              <a:rPr lang="en-US" sz="2300" dirty="0">
                <a:solidFill>
                  <a:schemeClr val="tx1">
                    <a:lumMod val="95000"/>
                    <a:lumOff val="5000"/>
                  </a:schemeClr>
                </a:solidFill>
              </a:rPr>
              <a:t>Calls for Proposals and Calls for Tenders </a:t>
            </a:r>
            <a:r>
              <a:rPr lang="en-US" sz="2300" dirty="0" smtClean="0">
                <a:solidFill>
                  <a:schemeClr val="tx1">
                    <a:lumMod val="95000"/>
                    <a:lumOff val="5000"/>
                  </a:schemeClr>
                </a:solidFill>
              </a:rPr>
              <a:t> </a:t>
            </a:r>
            <a:endParaRPr lang="en-US" sz="2300" dirty="0">
              <a:solidFill>
                <a:schemeClr val="tx1">
                  <a:lumMod val="95000"/>
                  <a:lumOff val="5000"/>
                </a:schemeClr>
              </a:solidFill>
            </a:endParaRPr>
          </a:p>
          <a:p>
            <a:pPr lvl="1" algn="ctr"/>
            <a:r>
              <a:rPr lang="en-US" sz="2300" dirty="0">
                <a:solidFill>
                  <a:srgbClr val="000000">
                    <a:lumMod val="75000"/>
                    <a:lumOff val="25000"/>
                  </a:srgbClr>
                </a:solidFill>
                <a:hlinkClick r:id="rId3"/>
              </a:rPr>
              <a:t>https://</a:t>
            </a:r>
            <a:r>
              <a:rPr lang="en-US" sz="2300" dirty="0" err="1">
                <a:solidFill>
                  <a:srgbClr val="000000">
                    <a:lumMod val="75000"/>
                    <a:lumOff val="25000"/>
                  </a:srgbClr>
                </a:solidFill>
                <a:hlinkClick r:id="rId3"/>
              </a:rPr>
              <a:t>ec.europa.eu</a:t>
            </a:r>
            <a:r>
              <a:rPr lang="en-US" sz="2300" dirty="0">
                <a:solidFill>
                  <a:srgbClr val="000000">
                    <a:lumMod val="75000"/>
                    <a:lumOff val="25000"/>
                  </a:srgbClr>
                </a:solidFill>
                <a:hlinkClick r:id="rId3"/>
              </a:rPr>
              <a:t>/info/funding-</a:t>
            </a:r>
            <a:r>
              <a:rPr lang="en-US" sz="2300" dirty="0" err="1">
                <a:solidFill>
                  <a:srgbClr val="000000">
                    <a:lumMod val="75000"/>
                    <a:lumOff val="25000"/>
                  </a:srgbClr>
                </a:solidFill>
                <a:hlinkClick r:id="rId3"/>
              </a:rPr>
              <a:t>tenders_en</a:t>
            </a:r>
            <a:endParaRPr lang="tr-TR" sz="2300" dirty="0">
              <a:solidFill>
                <a:srgbClr val="000000">
                  <a:lumMod val="75000"/>
                  <a:lumOff val="25000"/>
                </a:srgbClr>
              </a:solidFill>
            </a:endParaRPr>
          </a:p>
          <a:p>
            <a:pPr lvl="1" algn="ctr"/>
            <a:endParaRPr lang="en-US" sz="2300" dirty="0">
              <a:solidFill>
                <a:schemeClr val="tx1">
                  <a:lumMod val="95000"/>
                  <a:lumOff val="5000"/>
                </a:schemeClr>
              </a:solidFill>
            </a:endParaRPr>
          </a:p>
          <a:p>
            <a:pPr lvl="1" algn="ctr"/>
            <a:r>
              <a:rPr lang="en-US" sz="2300" dirty="0">
                <a:solidFill>
                  <a:schemeClr val="tx1">
                    <a:lumMod val="95000"/>
                    <a:lumOff val="5000"/>
                  </a:schemeClr>
                </a:solidFill>
              </a:rPr>
              <a:t>Calls for Proposals and Calls for Tenders</a:t>
            </a:r>
          </a:p>
          <a:p>
            <a:pPr lvl="1" algn="ctr"/>
            <a:r>
              <a:rPr lang="en-US" sz="2300" dirty="0">
                <a:solidFill>
                  <a:srgbClr val="000000">
                    <a:lumMod val="75000"/>
                    <a:lumOff val="25000"/>
                  </a:srgbClr>
                </a:solidFill>
                <a:hlinkClick r:id="rId4"/>
              </a:rPr>
              <a:t>https://</a:t>
            </a:r>
            <a:r>
              <a:rPr lang="en-US" sz="2300" dirty="0" err="1">
                <a:solidFill>
                  <a:srgbClr val="000000">
                    <a:lumMod val="75000"/>
                    <a:lumOff val="25000"/>
                  </a:srgbClr>
                </a:solidFill>
                <a:hlinkClick r:id="rId4"/>
              </a:rPr>
              <a:t>ted.europa.eu</a:t>
            </a:r>
            <a:r>
              <a:rPr lang="en-US" sz="2300" dirty="0">
                <a:solidFill>
                  <a:srgbClr val="000000">
                    <a:lumMod val="75000"/>
                    <a:lumOff val="25000"/>
                  </a:srgbClr>
                </a:solidFill>
                <a:hlinkClick r:id="rId4"/>
              </a:rPr>
              <a:t>/TED/main/</a:t>
            </a:r>
            <a:r>
              <a:rPr lang="en-US" sz="2300" dirty="0" err="1">
                <a:solidFill>
                  <a:srgbClr val="000000">
                    <a:lumMod val="75000"/>
                    <a:lumOff val="25000"/>
                  </a:srgbClr>
                </a:solidFill>
                <a:hlinkClick r:id="rId4"/>
              </a:rPr>
              <a:t>HomePage.do</a:t>
            </a:r>
            <a:endParaRPr lang="tr-TR" sz="2300" dirty="0">
              <a:solidFill>
                <a:srgbClr val="000000">
                  <a:lumMod val="75000"/>
                  <a:lumOff val="25000"/>
                </a:srgbClr>
              </a:solidFill>
            </a:endParaRPr>
          </a:p>
          <a:p>
            <a:pPr lvl="1" algn="ctr"/>
            <a:endParaRPr lang="tr-TR" sz="2300" dirty="0">
              <a:solidFill>
                <a:schemeClr val="tx1">
                  <a:lumMod val="95000"/>
                  <a:lumOff val="5000"/>
                </a:schemeClr>
              </a:solidFill>
            </a:endParaRPr>
          </a:p>
          <a:p>
            <a:pPr lvl="1" algn="ctr"/>
            <a:r>
              <a:rPr lang="en-US" sz="2300" dirty="0">
                <a:solidFill>
                  <a:schemeClr val="tx1">
                    <a:lumMod val="95000"/>
                    <a:lumOff val="5000"/>
                  </a:schemeClr>
                </a:solidFill>
              </a:rPr>
              <a:t>Publication of calls &amp; topics</a:t>
            </a:r>
          </a:p>
          <a:p>
            <a:pPr lvl="1" algn="ctr"/>
            <a:r>
              <a:rPr lang="en-US" sz="2300" dirty="0">
                <a:solidFill>
                  <a:schemeClr val="tx1">
                    <a:lumMod val="95000"/>
                    <a:lumOff val="5000"/>
                  </a:schemeClr>
                </a:solidFill>
              </a:rPr>
              <a:t>Related key documents &amp; guidance</a:t>
            </a:r>
          </a:p>
          <a:p>
            <a:pPr lvl="1" algn="ctr"/>
            <a:r>
              <a:rPr lang="en-US" sz="2300" dirty="0">
                <a:solidFill>
                  <a:schemeClr val="tx1">
                    <a:lumMod val="95000"/>
                    <a:lumOff val="5000"/>
                  </a:schemeClr>
                </a:solidFill>
              </a:rPr>
              <a:t>News about upcoming calls/topics</a:t>
            </a:r>
          </a:p>
          <a:p>
            <a:pPr lvl="1" algn="ctr"/>
            <a:r>
              <a:rPr lang="en-US" sz="2300" dirty="0">
                <a:solidFill>
                  <a:schemeClr val="tx1">
                    <a:lumMod val="95000"/>
                    <a:lumOff val="5000"/>
                  </a:schemeClr>
                </a:solidFill>
              </a:rPr>
              <a:t>Page for each topic where you can start submitting your proposal</a:t>
            </a:r>
            <a:endParaRPr lang="tr-TR" sz="2300" dirty="0">
              <a:solidFill>
                <a:schemeClr val="tx1">
                  <a:lumMod val="95000"/>
                  <a:lumOff val="5000"/>
                </a:schemeClr>
              </a:solidFill>
            </a:endParaRPr>
          </a:p>
          <a:p>
            <a:pPr lvl="1" algn="just"/>
            <a:endParaRPr lang="en-US" sz="2600" dirty="0">
              <a:solidFill>
                <a:srgbClr val="000000">
                  <a:lumMod val="75000"/>
                  <a:lumOff val="25000"/>
                </a:srgbClr>
              </a:solidFill>
            </a:endParaRPr>
          </a:p>
        </p:txBody>
      </p:sp>
      <p:pic>
        <p:nvPicPr>
          <p:cNvPr id="5" name="Picture 4" descr="Image result for call for proposal">
            <a:extLst>
              <a:ext uri="{FF2B5EF4-FFF2-40B4-BE49-F238E27FC236}">
                <a16:creationId xmlns:a16="http://schemas.microsoft.com/office/drawing/2014/main" id="{D57F46BA-28CD-40C1-A1AA-C881B6D1A3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80518" y="5510347"/>
            <a:ext cx="1698766" cy="11420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246" y="6431612"/>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34066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BB5C1BE6-B4C8-4928-920C-248D7FB22BC7}"/>
              </a:ext>
            </a:extLst>
          </p:cNvPr>
          <p:cNvSpPr>
            <a:spLocks noGrp="1"/>
          </p:cNvSpPr>
          <p:nvPr>
            <p:ph idx="1"/>
          </p:nvPr>
        </p:nvSpPr>
        <p:spPr>
          <a:xfrm>
            <a:off x="731520" y="483326"/>
            <a:ext cx="9812192" cy="904138"/>
          </a:xfrm>
        </p:spPr>
        <p:txBody>
          <a:bodyPr vert="horz" lIns="91440" tIns="45720" rIns="91440" bIns="45720" rtlCol="0" anchor="ctr">
            <a:normAutofit/>
          </a:bodyPr>
          <a:lstStyle/>
          <a:p>
            <a:pPr marL="0" indent="0">
              <a:spcBef>
                <a:spcPct val="0"/>
              </a:spcBef>
              <a:buNone/>
            </a:pPr>
            <a:r>
              <a:rPr lang="en-US" sz="4400" b="1" dirty="0">
                <a:latin typeface="+mj-lt"/>
                <a:ea typeface="+mj-ea"/>
                <a:cs typeface="+mj-cs"/>
              </a:rPr>
              <a:t>Find a suitable call for proposals</a:t>
            </a:r>
            <a:endParaRPr lang="tr-TR" sz="4400" b="1" dirty="0">
              <a:latin typeface="+mj-lt"/>
              <a:ea typeface="+mj-ea"/>
              <a:cs typeface="+mj-cs"/>
            </a:endParaRPr>
          </a:p>
        </p:txBody>
      </p:sp>
      <p:sp>
        <p:nvSpPr>
          <p:cNvPr id="47108" name="Content Placeholder 2">
            <a:extLst>
              <a:ext uri="{FF2B5EF4-FFF2-40B4-BE49-F238E27FC236}">
                <a16:creationId xmlns:a16="http://schemas.microsoft.com/office/drawing/2014/main" id="{9ABC0B43-ED12-4AFC-A9A2-F8C8E7E5EF5F}"/>
              </a:ext>
            </a:extLst>
          </p:cNvPr>
          <p:cNvSpPr txBox="1">
            <a:spLocks/>
          </p:cNvSpPr>
          <p:nvPr/>
        </p:nvSpPr>
        <p:spPr bwMode="auto">
          <a:xfrm>
            <a:off x="1875631" y="2356327"/>
            <a:ext cx="8440737" cy="2811463"/>
          </a:xfrm>
          <a:prstGeom prst="rect">
            <a:avLst/>
          </a:prstGeom>
          <a:noFill/>
          <a:ln>
            <a:noFill/>
          </a:ln>
          <a:scene3d>
            <a:camera prst="obliqueTop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None/>
            </a:pPr>
            <a:endParaRPr lang="en-GB" altLang="en-US" dirty="0"/>
          </a:p>
        </p:txBody>
      </p:sp>
      <p:pic>
        <p:nvPicPr>
          <p:cNvPr id="8" name="Image 2">
            <a:extLst>
              <a:ext uri="{FF2B5EF4-FFF2-40B4-BE49-F238E27FC236}">
                <a16:creationId xmlns:a16="http://schemas.microsoft.com/office/drawing/2014/main" id="{D61E30C2-1867-4800-82BC-6E5AEFC0A3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98" y="4965799"/>
            <a:ext cx="3272702" cy="15866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9" name="Image 1">
            <a:extLst>
              <a:ext uri="{FF2B5EF4-FFF2-40B4-BE49-F238E27FC236}">
                <a16:creationId xmlns:a16="http://schemas.microsoft.com/office/drawing/2014/main" id="{08DC3F2A-92C6-45CD-9FEC-DCADA14B9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8445" y="2059007"/>
            <a:ext cx="3972969" cy="11353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0" name="Resim 9" descr="Image result for cosme eu ec">
            <a:extLst>
              <a:ext uri="{FF2B5EF4-FFF2-40B4-BE49-F238E27FC236}">
                <a16:creationId xmlns:a16="http://schemas.microsoft.com/office/drawing/2014/main" id="{38A452BD-0170-4712-B82C-358F440E87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730" y="2756965"/>
            <a:ext cx="2262703" cy="9721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1" name="Resim 10" descr="Image result for creative europe ec eu">
            <a:extLst>
              <a:ext uri="{FF2B5EF4-FFF2-40B4-BE49-F238E27FC236}">
                <a16:creationId xmlns:a16="http://schemas.microsoft.com/office/drawing/2014/main" id="{F045428C-791A-4BFF-B05F-88B9F32ED9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5617" y="3929859"/>
            <a:ext cx="1931109" cy="1241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2" name="Resim 11" descr="Image result for Connecting Europe Facility - CEF ec eu">
            <a:extLst>
              <a:ext uri="{FF2B5EF4-FFF2-40B4-BE49-F238E27FC236}">
                <a16:creationId xmlns:a16="http://schemas.microsoft.com/office/drawing/2014/main" id="{DF9D9E72-1F6B-4686-A71E-9B6D459C1B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4495" y="5291137"/>
            <a:ext cx="2247932" cy="12636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3" name="Resim 12" descr="Image result for Employment and Social Innovation Programme - EASI ec eu">
            <a:extLst>
              <a:ext uri="{FF2B5EF4-FFF2-40B4-BE49-F238E27FC236}">
                <a16:creationId xmlns:a16="http://schemas.microsoft.com/office/drawing/2014/main" id="{FD3D9314-5EF1-4BE9-AF26-62AA9BA06A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4514" y="2378993"/>
            <a:ext cx="1669366" cy="13563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4" name="Resim 13"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0671" y="4047589"/>
            <a:ext cx="1757622" cy="18364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5" name="Resim 14" descr="Image result for Rights, Equality and Citizenship Programme (REC) ec eu">
            <a:extLst>
              <a:ext uri="{FF2B5EF4-FFF2-40B4-BE49-F238E27FC236}">
                <a16:creationId xmlns:a16="http://schemas.microsoft.com/office/drawing/2014/main" id="{CC0DD87A-6F77-48ED-AFCD-771C51AF53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8766" y="3644983"/>
            <a:ext cx="1257468" cy="10648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6" name="Resim 15" descr="Image result for justice programme ec eu">
            <a:extLst>
              <a:ext uri="{FF2B5EF4-FFF2-40B4-BE49-F238E27FC236}">
                <a16:creationId xmlns:a16="http://schemas.microsoft.com/office/drawing/2014/main" id="{DB2D3142-2466-4A59-8E3F-04D7E476BE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6400" y="3259138"/>
            <a:ext cx="1032630" cy="1005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7" name="Resim 16"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20985" y="5337370"/>
            <a:ext cx="1066800" cy="1066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8" name="Resim 17" descr="Image result for European Instrument for Democracy and Human Rights (EIDHR)  eu ec image">
            <a:extLst>
              <a:ext uri="{FF2B5EF4-FFF2-40B4-BE49-F238E27FC236}">
                <a16:creationId xmlns:a16="http://schemas.microsoft.com/office/drawing/2014/main" id="{7E3A138B-E0B7-4880-9A61-E3299B868B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40849" y="2116941"/>
            <a:ext cx="1398181" cy="6949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73862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a:hlinkClick r:id="rId2"/>
              </a:rPr>
              <a:t>https://</a:t>
            </a:r>
            <a:r>
              <a:rPr lang="en-GB" dirty="0" smtClean="0">
                <a:hlinkClick r:id="rId2"/>
              </a:rPr>
              <a:t>eacea.ec.europa.eu/europe-for-citizens_en</a:t>
            </a:r>
            <a:endParaRPr lang="en-GB" dirty="0" smtClean="0"/>
          </a:p>
          <a:p>
            <a:pPr marL="0" indent="0">
              <a:buNone/>
            </a:pPr>
            <a:r>
              <a:rPr lang="en-GB" dirty="0" smtClean="0"/>
              <a:t>What are you looking for?  ….. “Funding”</a:t>
            </a:r>
          </a:p>
          <a:p>
            <a:pPr marL="0" indent="0">
              <a:buNone/>
            </a:pPr>
            <a:r>
              <a:rPr lang="en-GB" dirty="0" smtClean="0"/>
              <a:t>Filter: </a:t>
            </a:r>
          </a:p>
          <a:p>
            <a:pPr lvl="1"/>
            <a:r>
              <a:rPr lang="en-GB" dirty="0" smtClean="0"/>
              <a:t>“status” (opened / closed) </a:t>
            </a:r>
            <a:r>
              <a:rPr lang="en-GB" dirty="0"/>
              <a:t>(tip: you may check which organisation won the projects in previous calls, also the way to find a partner</a:t>
            </a:r>
            <a:r>
              <a:rPr lang="en-GB" dirty="0" smtClean="0"/>
              <a:t>)</a:t>
            </a:r>
          </a:p>
          <a:p>
            <a:pPr lvl="1"/>
            <a:r>
              <a:rPr lang="en-GB" dirty="0" smtClean="0"/>
              <a:t>“call reference”</a:t>
            </a:r>
            <a:endParaRPr lang="en-GB" dirty="0"/>
          </a:p>
        </p:txBody>
      </p:sp>
      <p:sp>
        <p:nvSpPr>
          <p:cNvPr id="4" name="Content Placeholder 2">
            <a:extLst>
              <a:ext uri="{FF2B5EF4-FFF2-40B4-BE49-F238E27FC236}">
                <a16:creationId xmlns:a16="http://schemas.microsoft.com/office/drawing/2014/main" id="{BB5C1BE6-B4C8-4928-920C-248D7FB22BC7}"/>
              </a:ext>
            </a:extLst>
          </p:cNvPr>
          <p:cNvSpPr>
            <a:spLocks noGrp="1"/>
          </p:cNvSpPr>
          <p:nvPr>
            <p:ph type="title"/>
          </p:nvPr>
        </p:nvSpPr>
        <p:spPr/>
        <p:txBody>
          <a:bodyPr>
            <a:normAutofit/>
          </a:bodyPr>
          <a:lstStyle/>
          <a:p>
            <a:pPr marL="0" indent="0">
              <a:buNone/>
            </a:pPr>
            <a:r>
              <a:rPr lang="en-US" b="1" dirty="0"/>
              <a:t>Find a suitable call for </a:t>
            </a:r>
            <a:r>
              <a:rPr lang="en-US" b="1" dirty="0" smtClean="0"/>
              <a:t>proposals</a:t>
            </a:r>
            <a:endParaRPr lang="tr-TR" b="1" dirty="0"/>
          </a:p>
        </p:txBody>
      </p:sp>
    </p:spTree>
    <p:extLst>
      <p:ext uri="{BB962C8B-B14F-4D97-AF65-F5344CB8AC3E}">
        <p14:creationId xmlns:p14="http://schemas.microsoft.com/office/powerpoint/2010/main" val="1632084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28848658"/>
              </p:ext>
            </p:extLst>
          </p:nvPr>
        </p:nvGraphicFramePr>
        <p:xfrm>
          <a:off x="400661" y="829138"/>
          <a:ext cx="11238345" cy="5894940"/>
        </p:xfrm>
        <a:graphic>
          <a:graphicData uri="http://schemas.openxmlformats.org/drawingml/2006/table">
            <a:tbl>
              <a:tblPr/>
              <a:tblGrid>
                <a:gridCol w="2247669">
                  <a:extLst>
                    <a:ext uri="{9D8B030D-6E8A-4147-A177-3AD203B41FA5}">
                      <a16:colId xmlns:a16="http://schemas.microsoft.com/office/drawing/2014/main" val="2288386812"/>
                    </a:ext>
                  </a:extLst>
                </a:gridCol>
                <a:gridCol w="2247669">
                  <a:extLst>
                    <a:ext uri="{9D8B030D-6E8A-4147-A177-3AD203B41FA5}">
                      <a16:colId xmlns:a16="http://schemas.microsoft.com/office/drawing/2014/main" val="2915080851"/>
                    </a:ext>
                  </a:extLst>
                </a:gridCol>
                <a:gridCol w="2247669">
                  <a:extLst>
                    <a:ext uri="{9D8B030D-6E8A-4147-A177-3AD203B41FA5}">
                      <a16:colId xmlns:a16="http://schemas.microsoft.com/office/drawing/2014/main" val="2321174672"/>
                    </a:ext>
                  </a:extLst>
                </a:gridCol>
                <a:gridCol w="2247669">
                  <a:extLst>
                    <a:ext uri="{9D8B030D-6E8A-4147-A177-3AD203B41FA5}">
                      <a16:colId xmlns:a16="http://schemas.microsoft.com/office/drawing/2014/main" val="126689072"/>
                    </a:ext>
                  </a:extLst>
                </a:gridCol>
                <a:gridCol w="2247669">
                  <a:extLst>
                    <a:ext uri="{9D8B030D-6E8A-4147-A177-3AD203B41FA5}">
                      <a16:colId xmlns:a16="http://schemas.microsoft.com/office/drawing/2014/main" val="2030348167"/>
                    </a:ext>
                  </a:extLst>
                </a:gridCol>
              </a:tblGrid>
              <a:tr h="696837">
                <a:tc>
                  <a:txBody>
                    <a:bodyPr/>
                    <a:lstStyle/>
                    <a:p>
                      <a:pPr algn="l" fontAlgn="ctr"/>
                      <a:r>
                        <a:rPr lang="en-US" sz="2000" dirty="0" smtClean="0">
                          <a:effectLst/>
                        </a:rPr>
                        <a:t>Calls </a:t>
                      </a:r>
                      <a:r>
                        <a:rPr lang="en-US" sz="2000" dirty="0">
                          <a:effectLst/>
                        </a:rPr>
                        <a:t>for proposals </a:t>
                      </a:r>
                    </a:p>
                  </a:txBody>
                  <a:tcPr marL="59445" marR="59445" marT="59445" marB="59445" anchor="ctr">
                    <a:lnL>
                      <a:noFill/>
                    </a:lnL>
                    <a:lnR>
                      <a:noFill/>
                    </a:lnR>
                    <a:lnT>
                      <a:noFill/>
                    </a:lnT>
                    <a:lnB w="9525" cap="flat" cmpd="sng" algn="ctr">
                      <a:solidFill>
                        <a:srgbClr val="DDDDDD"/>
                      </a:solidFill>
                      <a:prstDash val="solid"/>
                      <a:round/>
                      <a:headEnd type="none" w="med" len="med"/>
                      <a:tailEnd type="none" w="med" len="med"/>
                    </a:lnB>
                  </a:tcPr>
                </a:tc>
                <a:tc>
                  <a:txBody>
                    <a:bodyPr/>
                    <a:lstStyle/>
                    <a:p>
                      <a:pPr algn="l" fontAlgn="ctr"/>
                      <a:r>
                        <a:rPr lang="en-US" sz="2000">
                          <a:effectLst/>
                        </a:rPr>
                        <a:t>Strands </a:t>
                      </a:r>
                    </a:p>
                  </a:txBody>
                  <a:tcPr marL="59445" marR="59445" marT="59445" marB="59445" anchor="ctr">
                    <a:lnL>
                      <a:noFill/>
                    </a:lnL>
                    <a:lnR>
                      <a:noFill/>
                    </a:lnR>
                    <a:lnT>
                      <a:noFill/>
                    </a:lnT>
                    <a:lnB w="9525" cap="flat" cmpd="sng" algn="ctr">
                      <a:solidFill>
                        <a:srgbClr val="DDDDDD"/>
                      </a:solidFill>
                      <a:prstDash val="solid"/>
                      <a:round/>
                      <a:headEnd type="none" w="med" len="med"/>
                      <a:tailEnd type="none" w="med" len="med"/>
                    </a:lnB>
                  </a:tcPr>
                </a:tc>
                <a:tc>
                  <a:txBody>
                    <a:bodyPr/>
                    <a:lstStyle/>
                    <a:p>
                      <a:pPr algn="l" fontAlgn="ctr"/>
                      <a:r>
                        <a:rPr lang="en-US" sz="2000">
                          <a:effectLst/>
                        </a:rPr>
                        <a:t>Status </a:t>
                      </a:r>
                    </a:p>
                  </a:txBody>
                  <a:tcPr marL="59445" marR="59445" marT="59445" marB="59445" anchor="ctr">
                    <a:lnL>
                      <a:noFill/>
                    </a:lnL>
                    <a:lnR>
                      <a:noFill/>
                    </a:lnR>
                    <a:lnT>
                      <a:noFill/>
                    </a:lnT>
                    <a:lnB w="9525" cap="flat" cmpd="sng" algn="ctr">
                      <a:solidFill>
                        <a:srgbClr val="DDDDDD"/>
                      </a:solidFill>
                      <a:prstDash val="solid"/>
                      <a:round/>
                      <a:headEnd type="none" w="med" len="med"/>
                      <a:tailEnd type="none" w="med" len="med"/>
                    </a:lnB>
                  </a:tcPr>
                </a:tc>
                <a:tc>
                  <a:txBody>
                    <a:bodyPr/>
                    <a:lstStyle/>
                    <a:p>
                      <a:pPr algn="l" fontAlgn="ctr"/>
                      <a:r>
                        <a:rPr lang="en-US" sz="2000">
                          <a:effectLst/>
                        </a:rPr>
                        <a:t>Deadline for application </a:t>
                      </a:r>
                    </a:p>
                  </a:txBody>
                  <a:tcPr marL="59445" marR="59445" marT="59445" marB="59445" anchor="ctr">
                    <a:lnL>
                      <a:noFill/>
                    </a:lnL>
                    <a:lnR>
                      <a:noFill/>
                    </a:lnR>
                    <a:lnT>
                      <a:noFill/>
                    </a:lnT>
                    <a:lnB w="9525" cap="flat" cmpd="sng" algn="ctr">
                      <a:solidFill>
                        <a:srgbClr val="DDDDDD"/>
                      </a:solidFill>
                      <a:prstDash val="solid"/>
                      <a:round/>
                      <a:headEnd type="none" w="med" len="med"/>
                      <a:tailEnd type="none" w="med" len="med"/>
                    </a:lnB>
                  </a:tcPr>
                </a:tc>
                <a:tc>
                  <a:txBody>
                    <a:bodyPr/>
                    <a:lstStyle/>
                    <a:p>
                      <a:pPr algn="l" fontAlgn="ctr"/>
                      <a:r>
                        <a:rPr lang="en-US" sz="2000">
                          <a:effectLst/>
                        </a:rPr>
                        <a:t>Call reference </a:t>
                      </a:r>
                    </a:p>
                  </a:txBody>
                  <a:tcPr marL="59445" marR="59445" marT="59445" marB="59445" anchor="ctr">
                    <a:lnL>
                      <a:noFill/>
                    </a:lnL>
                    <a:lnR>
                      <a:noFill/>
                    </a:lnR>
                    <a:lnT>
                      <a:noFill/>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217233959"/>
                  </a:ext>
                </a:extLst>
              </a:tr>
              <a:tr h="1014154">
                <a:tc>
                  <a:txBody>
                    <a:bodyPr/>
                    <a:lstStyle/>
                    <a:p>
                      <a:pPr fontAlgn="t"/>
                      <a:r>
                        <a:rPr lang="en-US" sz="2000" u="none" strike="noStrike" dirty="0">
                          <a:solidFill>
                            <a:srgbClr val="0065A2"/>
                          </a:solidFill>
                          <a:effectLst/>
                          <a:hlinkClick r:id="rId2"/>
                        </a:rPr>
                        <a:t>Civil Society Projects 2020 </a:t>
                      </a:r>
                      <a:endParaRPr lang="en-US" sz="2000" dirty="0">
                        <a:effectLst/>
                      </a:endParaRP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buFont typeface="Arial" panose="020B0604020202020204" pitchFamily="34" charset="0"/>
                        <a:buChar char="•"/>
                      </a:pPr>
                      <a:r>
                        <a:rPr lang="en-US" sz="2000" dirty="0">
                          <a:solidFill>
                            <a:srgbClr val="333333"/>
                          </a:solidFill>
                          <a:effectLst/>
                        </a:rPr>
                        <a:t>Civil society projects</a:t>
                      </a:r>
                    </a:p>
                    <a:p>
                      <a:pPr fontAlgn="t">
                        <a:buFont typeface="Arial" panose="020B0604020202020204" pitchFamily="34" charset="0"/>
                        <a:buChar char="•"/>
                      </a:pPr>
                      <a:r>
                        <a:rPr lang="en-US" sz="2000" dirty="0">
                          <a:solidFill>
                            <a:srgbClr val="333333"/>
                          </a:solidFill>
                          <a:effectLst/>
                        </a:rPr>
                        <a:t>Europe for Citizens</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r>
                        <a:rPr lang="en-US" sz="2000" b="0" cap="all">
                          <a:solidFill>
                            <a:srgbClr val="008000"/>
                          </a:solidFill>
                          <a:effectLst/>
                        </a:rPr>
                        <a:t>Open</a:t>
                      </a:r>
                      <a:r>
                        <a:rPr lang="en-US" sz="200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r>
                        <a:rPr lang="fr-FR" sz="2000">
                          <a:effectLst/>
                        </a:rPr>
                        <a:t>01/09/2020 - 17:00 (CET/CEST, Brussels time)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r>
                        <a:rPr lang="en-US" sz="2000">
                          <a:effectLst/>
                        </a:rPr>
                        <a:t>EACEA/52/2019</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754901820"/>
                  </a:ext>
                </a:extLst>
              </a:tr>
              <a:tr h="1014154">
                <a:tc>
                  <a:txBody>
                    <a:bodyPr/>
                    <a:lstStyle/>
                    <a:p>
                      <a:pPr fontAlgn="t"/>
                      <a:r>
                        <a:rPr lang="en-US" sz="2000" u="none" strike="noStrike">
                          <a:solidFill>
                            <a:srgbClr val="0065A2"/>
                          </a:solidFill>
                          <a:effectLst/>
                          <a:hlinkClick r:id="rId3"/>
                        </a:rPr>
                        <a:t>Networks of Towns 2020 – Round 1</a:t>
                      </a:r>
                      <a:r>
                        <a:rPr lang="en-US" sz="200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buFont typeface="Arial" panose="020B0604020202020204" pitchFamily="34" charset="0"/>
                        <a:buChar char="•"/>
                      </a:pPr>
                      <a:r>
                        <a:rPr lang="en-US" sz="2000">
                          <a:solidFill>
                            <a:srgbClr val="333333"/>
                          </a:solidFill>
                          <a:effectLst/>
                        </a:rPr>
                        <a:t>Networks of towns</a:t>
                      </a:r>
                    </a:p>
                    <a:p>
                      <a:pPr fontAlgn="t">
                        <a:buFont typeface="Arial" panose="020B0604020202020204" pitchFamily="34" charset="0"/>
                        <a:buChar char="•"/>
                      </a:pPr>
                      <a:r>
                        <a:rPr lang="en-US" sz="2000">
                          <a:solidFill>
                            <a:srgbClr val="333333"/>
                          </a:solidFill>
                          <a:effectLst/>
                        </a:rPr>
                        <a:t>Europe for Citizens</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000" b="0" cap="all">
                          <a:solidFill>
                            <a:srgbClr val="008000"/>
                          </a:solidFill>
                          <a:effectLst/>
                        </a:rPr>
                        <a:t>Open</a:t>
                      </a:r>
                      <a:r>
                        <a:rPr lang="en-US" sz="200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fr-FR" sz="2000" dirty="0">
                          <a:effectLst/>
                        </a:rPr>
                        <a:t>03/03/2020 - 17:00 (CET/CEST, Brussels time)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000">
                          <a:effectLst/>
                        </a:rPr>
                        <a:t>EACEA/52/2019</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74417715"/>
                  </a:ext>
                </a:extLst>
              </a:tr>
              <a:tr h="1014154">
                <a:tc>
                  <a:txBody>
                    <a:bodyPr/>
                    <a:lstStyle/>
                    <a:p>
                      <a:pPr fontAlgn="t"/>
                      <a:r>
                        <a:rPr lang="en-US" sz="2000" u="none" strike="noStrike">
                          <a:solidFill>
                            <a:srgbClr val="0065A2"/>
                          </a:solidFill>
                          <a:effectLst/>
                          <a:hlinkClick r:id="rId4"/>
                        </a:rPr>
                        <a:t>European Remembrance 2020</a:t>
                      </a:r>
                      <a:r>
                        <a:rPr lang="en-US" sz="200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buFont typeface="Arial" panose="020B0604020202020204" pitchFamily="34" charset="0"/>
                        <a:buChar char="•"/>
                      </a:pPr>
                      <a:r>
                        <a:rPr lang="en-US" sz="2000">
                          <a:solidFill>
                            <a:srgbClr val="333333"/>
                          </a:solidFill>
                          <a:effectLst/>
                        </a:rPr>
                        <a:t>European remembrance</a:t>
                      </a:r>
                    </a:p>
                    <a:p>
                      <a:pPr fontAlgn="t">
                        <a:buFont typeface="Arial" panose="020B0604020202020204" pitchFamily="34" charset="0"/>
                        <a:buChar char="•"/>
                      </a:pPr>
                      <a:r>
                        <a:rPr lang="en-US" sz="2000">
                          <a:solidFill>
                            <a:srgbClr val="333333"/>
                          </a:solidFill>
                          <a:effectLst/>
                        </a:rPr>
                        <a:t>Europe for Citizens</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r>
                        <a:rPr lang="en-US" sz="2000" b="0" cap="all">
                          <a:solidFill>
                            <a:srgbClr val="008000"/>
                          </a:solidFill>
                          <a:effectLst/>
                        </a:rPr>
                        <a:t>Open</a:t>
                      </a:r>
                      <a:r>
                        <a:rPr lang="en-US" sz="200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r>
                        <a:rPr lang="fr-FR" sz="2000" dirty="0">
                          <a:effectLst/>
                        </a:rPr>
                        <a:t>04/02/2020 - 17:00 (CET/CEST, Brussels time)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fontAlgn="t"/>
                      <a:r>
                        <a:rPr lang="en-US" sz="2000" dirty="0">
                          <a:effectLst/>
                        </a:rPr>
                        <a:t>EACEA/52/2019</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3630702683"/>
                  </a:ext>
                </a:extLst>
              </a:tr>
              <a:tr h="1014154">
                <a:tc>
                  <a:txBody>
                    <a:bodyPr/>
                    <a:lstStyle/>
                    <a:p>
                      <a:pPr fontAlgn="t"/>
                      <a:r>
                        <a:rPr lang="en-US" sz="2000" u="none" strike="noStrike">
                          <a:solidFill>
                            <a:srgbClr val="0065A2"/>
                          </a:solidFill>
                          <a:effectLst/>
                          <a:hlinkClick r:id="rId5"/>
                        </a:rPr>
                        <a:t>Town Twinning 2020 – Round 1</a:t>
                      </a:r>
                      <a:r>
                        <a:rPr lang="en-US" sz="200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buFont typeface="Arial" panose="020B0604020202020204" pitchFamily="34" charset="0"/>
                        <a:buChar char="•"/>
                      </a:pPr>
                      <a:r>
                        <a:rPr lang="en-US" sz="2000">
                          <a:solidFill>
                            <a:srgbClr val="333333"/>
                          </a:solidFill>
                          <a:effectLst/>
                        </a:rPr>
                        <a:t>Town twinning</a:t>
                      </a:r>
                    </a:p>
                    <a:p>
                      <a:pPr fontAlgn="t">
                        <a:buFont typeface="Arial" panose="020B0604020202020204" pitchFamily="34" charset="0"/>
                        <a:buChar char="•"/>
                      </a:pPr>
                      <a:r>
                        <a:rPr lang="en-US" sz="2000">
                          <a:solidFill>
                            <a:srgbClr val="333333"/>
                          </a:solidFill>
                          <a:effectLst/>
                        </a:rPr>
                        <a:t>Europe for Citizens</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000" b="0" cap="all" dirty="0">
                          <a:solidFill>
                            <a:srgbClr val="008000"/>
                          </a:solidFill>
                          <a:effectLst/>
                        </a:rPr>
                        <a:t>Open</a:t>
                      </a:r>
                      <a:r>
                        <a:rPr lang="en-US" sz="2000" dirty="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fr-FR" sz="2000">
                          <a:effectLst/>
                        </a:rPr>
                        <a:t>04/02/2020 - 17:00 (CET/CEST, Brussels time) </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2000" dirty="0">
                          <a:effectLst/>
                        </a:rPr>
                        <a:t>EACEA/52/2019</a:t>
                      </a:r>
                    </a:p>
                  </a:txBody>
                  <a:tcPr marL="59445" marR="59445" marT="59445" marB="59445">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94819221"/>
                  </a:ext>
                </a:extLst>
              </a:tr>
              <a:tr h="1014154">
                <a:tc>
                  <a:txBody>
                    <a:bodyPr/>
                    <a:lstStyle/>
                    <a:p>
                      <a:pPr fontAlgn="t"/>
                      <a:r>
                        <a:rPr lang="en-US" sz="2000" u="none" strike="noStrike" dirty="0">
                          <a:solidFill>
                            <a:srgbClr val="0065A2"/>
                          </a:solidFill>
                          <a:effectLst/>
                          <a:hlinkClick r:id="rId6"/>
                        </a:rPr>
                        <a:t>Networks of Towns 2019 – Round 2</a:t>
                      </a:r>
                      <a:r>
                        <a:rPr lang="en-US" sz="2000" dirty="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a:noFill/>
                    </a:lnB>
                    <a:solidFill>
                      <a:srgbClr val="E9F2FA"/>
                    </a:solidFill>
                  </a:tcPr>
                </a:tc>
                <a:tc>
                  <a:txBody>
                    <a:bodyPr/>
                    <a:lstStyle/>
                    <a:p>
                      <a:pPr fontAlgn="t">
                        <a:buFont typeface="Arial" panose="020B0604020202020204" pitchFamily="34" charset="0"/>
                        <a:buChar char="•"/>
                      </a:pPr>
                      <a:r>
                        <a:rPr lang="en-US" sz="2000">
                          <a:solidFill>
                            <a:srgbClr val="333333"/>
                          </a:solidFill>
                          <a:effectLst/>
                        </a:rPr>
                        <a:t>Networks of towns</a:t>
                      </a:r>
                    </a:p>
                    <a:p>
                      <a:pPr fontAlgn="t">
                        <a:buFont typeface="Arial" panose="020B0604020202020204" pitchFamily="34" charset="0"/>
                        <a:buChar char="•"/>
                      </a:pPr>
                      <a:r>
                        <a:rPr lang="en-US" sz="2000">
                          <a:solidFill>
                            <a:srgbClr val="333333"/>
                          </a:solidFill>
                          <a:effectLst/>
                        </a:rPr>
                        <a:t>Europe for Citizens</a:t>
                      </a:r>
                    </a:p>
                  </a:txBody>
                  <a:tcPr marL="59445" marR="59445" marT="59445" marB="59445">
                    <a:lnL>
                      <a:noFill/>
                    </a:lnL>
                    <a:lnR>
                      <a:noFill/>
                    </a:lnR>
                    <a:lnT w="9525" cap="flat" cmpd="sng" algn="ctr">
                      <a:solidFill>
                        <a:srgbClr val="DDDDDD"/>
                      </a:solidFill>
                      <a:prstDash val="solid"/>
                      <a:round/>
                      <a:headEnd type="none" w="med" len="med"/>
                      <a:tailEnd type="none" w="med" len="med"/>
                    </a:lnT>
                    <a:lnB>
                      <a:noFill/>
                    </a:lnB>
                    <a:solidFill>
                      <a:srgbClr val="E9F2FA"/>
                    </a:solidFill>
                  </a:tcPr>
                </a:tc>
                <a:tc>
                  <a:txBody>
                    <a:bodyPr/>
                    <a:lstStyle/>
                    <a:p>
                      <a:pPr fontAlgn="t"/>
                      <a:r>
                        <a:rPr lang="en-US" sz="2000" b="0" cap="all">
                          <a:solidFill>
                            <a:srgbClr val="DD0000"/>
                          </a:solidFill>
                          <a:effectLst/>
                        </a:rPr>
                        <a:t>Closed</a:t>
                      </a:r>
                      <a:r>
                        <a:rPr lang="en-US" sz="2000">
                          <a:effectLst/>
                        </a:rPr>
                        <a:t> </a:t>
                      </a:r>
                    </a:p>
                  </a:txBody>
                  <a:tcPr marL="59445" marR="59445" marT="59445" marB="59445">
                    <a:lnL>
                      <a:noFill/>
                    </a:lnL>
                    <a:lnR>
                      <a:noFill/>
                    </a:lnR>
                    <a:lnT w="9525" cap="flat" cmpd="sng" algn="ctr">
                      <a:solidFill>
                        <a:srgbClr val="DDDDDD"/>
                      </a:solidFill>
                      <a:prstDash val="solid"/>
                      <a:round/>
                      <a:headEnd type="none" w="med" len="med"/>
                      <a:tailEnd type="none" w="med" len="med"/>
                    </a:lnT>
                    <a:lnB>
                      <a:noFill/>
                    </a:lnB>
                    <a:solidFill>
                      <a:srgbClr val="E9F2FA"/>
                    </a:solidFill>
                  </a:tcPr>
                </a:tc>
                <a:tc>
                  <a:txBody>
                    <a:bodyPr/>
                    <a:lstStyle/>
                    <a:p>
                      <a:pPr fontAlgn="t"/>
                      <a:r>
                        <a:rPr lang="fr-FR" sz="2000">
                          <a:effectLst/>
                        </a:rPr>
                        <a:t>02/09/2019 - 12:00 (CET/CEST, Brussels time) </a:t>
                      </a:r>
                    </a:p>
                  </a:txBody>
                  <a:tcPr marL="59445" marR="59445" marT="59445" marB="59445">
                    <a:lnL>
                      <a:noFill/>
                    </a:lnL>
                    <a:lnR>
                      <a:noFill/>
                    </a:lnR>
                    <a:lnT w="9525" cap="flat" cmpd="sng" algn="ctr">
                      <a:solidFill>
                        <a:srgbClr val="DDDDDD"/>
                      </a:solidFill>
                      <a:prstDash val="solid"/>
                      <a:round/>
                      <a:headEnd type="none" w="med" len="med"/>
                      <a:tailEnd type="none" w="med" len="med"/>
                    </a:lnT>
                    <a:lnB>
                      <a:noFill/>
                    </a:lnB>
                    <a:solidFill>
                      <a:srgbClr val="E9F2FA"/>
                    </a:solidFill>
                  </a:tcPr>
                </a:tc>
                <a:tc>
                  <a:txBody>
                    <a:bodyPr/>
                    <a:lstStyle/>
                    <a:p>
                      <a:pPr fontAlgn="t"/>
                      <a:r>
                        <a:rPr lang="en-US" sz="2000" dirty="0">
                          <a:effectLst/>
                        </a:rPr>
                        <a:t>EACEA/51/2018</a:t>
                      </a:r>
                    </a:p>
                  </a:txBody>
                  <a:tcPr marL="59445" marR="59445" marT="59445" marB="59445">
                    <a:lnL>
                      <a:noFill/>
                    </a:lnL>
                    <a:lnR>
                      <a:noFill/>
                    </a:lnR>
                    <a:lnT w="9525" cap="flat" cmpd="sng" algn="ctr">
                      <a:solidFill>
                        <a:srgbClr val="DDDDDD"/>
                      </a:solidFill>
                      <a:prstDash val="solid"/>
                      <a:round/>
                      <a:headEnd type="none" w="med" len="med"/>
                      <a:tailEnd type="none" w="med" len="med"/>
                    </a:lnT>
                    <a:lnB>
                      <a:noFill/>
                    </a:lnB>
                    <a:solidFill>
                      <a:srgbClr val="E9F2FA"/>
                    </a:solidFill>
                  </a:tcPr>
                </a:tc>
                <a:extLst>
                  <a:ext uri="{0D108BD9-81ED-4DB2-BD59-A6C34878D82A}">
                    <a16:rowId xmlns:a16="http://schemas.microsoft.com/office/drawing/2014/main" val="1767389734"/>
                  </a:ext>
                </a:extLst>
              </a:tr>
            </a:tbl>
          </a:graphicData>
        </a:graphic>
      </p:graphicFrame>
      <p:sp>
        <p:nvSpPr>
          <p:cNvPr id="7" name="Rectangle 6"/>
          <p:cNvSpPr/>
          <p:nvPr/>
        </p:nvSpPr>
        <p:spPr>
          <a:xfrm>
            <a:off x="156754" y="182880"/>
            <a:ext cx="5865223" cy="461665"/>
          </a:xfrm>
          <a:prstGeom prst="rect">
            <a:avLst/>
          </a:prstGeom>
        </p:spPr>
        <p:txBody>
          <a:bodyPr wrap="square">
            <a:spAutoFit/>
          </a:bodyPr>
          <a:lstStyle/>
          <a:p>
            <a:r>
              <a:rPr lang="en-GB" sz="2400" b="1" dirty="0" smtClean="0"/>
              <a:t>Example: Europe </a:t>
            </a:r>
            <a:r>
              <a:rPr lang="en-GB" sz="2400" b="1" dirty="0"/>
              <a:t>for Citizens Programme</a:t>
            </a:r>
            <a:endParaRPr lang="en-US" sz="2400" b="1" dirty="0"/>
          </a:p>
        </p:txBody>
      </p:sp>
      <p:sp>
        <p:nvSpPr>
          <p:cNvPr id="8" name="Rectangle 7"/>
          <p:cNvSpPr/>
          <p:nvPr/>
        </p:nvSpPr>
        <p:spPr>
          <a:xfrm>
            <a:off x="6339116" y="136677"/>
            <a:ext cx="5852884" cy="369332"/>
          </a:xfrm>
          <a:prstGeom prst="rect">
            <a:avLst/>
          </a:prstGeom>
        </p:spPr>
        <p:txBody>
          <a:bodyPr wrap="none">
            <a:spAutoFit/>
          </a:bodyPr>
          <a:lstStyle/>
          <a:p>
            <a:r>
              <a:rPr lang="en-US" dirty="0"/>
              <a:t>https://eacea.ec.europa.eu/europe-for-citizens/funding_en</a:t>
            </a:r>
          </a:p>
        </p:txBody>
      </p:sp>
    </p:spTree>
    <p:extLst>
      <p:ext uri="{BB962C8B-B14F-4D97-AF65-F5344CB8AC3E}">
        <p14:creationId xmlns:p14="http://schemas.microsoft.com/office/powerpoint/2010/main" val="389727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5" y="436419"/>
            <a:ext cx="11617037" cy="1437500"/>
          </a:xfrm>
        </p:spPr>
        <p:txBody>
          <a:bodyPr vert="horz" lIns="91440" tIns="45720" rIns="91440" bIns="45720" rtlCol="0" anchor="ctr">
            <a:noAutofit/>
          </a:bodyPr>
          <a:lstStyle/>
          <a:p>
            <a:r>
              <a:rPr lang="en-GB" sz="3600" dirty="0" smtClean="0"/>
              <a:t>Example 2: </a:t>
            </a:r>
            <a:r>
              <a:rPr lang="en-GB" sz="3600" dirty="0"/>
              <a:t>Europe for Citizens Programme Call for proposals No EACEA-52/2019: Europe for Citizens programme — actions grants 2020 (2019/C 420/09) </a:t>
            </a:r>
            <a:br>
              <a:rPr lang="en-GB" sz="3600" dirty="0"/>
            </a:br>
            <a:endParaRPr lang="en-GB" sz="3600" dirty="0"/>
          </a:p>
        </p:txBody>
      </p:sp>
      <p:sp>
        <p:nvSpPr>
          <p:cNvPr id="6" name="Rectangle 5"/>
          <p:cNvSpPr/>
          <p:nvPr/>
        </p:nvSpPr>
        <p:spPr>
          <a:xfrm>
            <a:off x="1243445" y="5807631"/>
            <a:ext cx="10948555" cy="461665"/>
          </a:xfrm>
          <a:prstGeom prst="rect">
            <a:avLst/>
          </a:prstGeom>
        </p:spPr>
        <p:txBody>
          <a:bodyPr wrap="square">
            <a:spAutoFit/>
          </a:bodyPr>
          <a:lstStyle/>
          <a:p>
            <a:r>
              <a:rPr lang="en-GB" sz="2400" dirty="0"/>
              <a:t>https://eacea.ec.europa.eu/sites/eacea-site/files/celex_c2019_420_09_en_txt.pdf</a:t>
            </a:r>
          </a:p>
        </p:txBody>
      </p:sp>
      <p:sp>
        <p:nvSpPr>
          <p:cNvPr id="9" name="Rectangle 8"/>
          <p:cNvSpPr/>
          <p:nvPr/>
        </p:nvSpPr>
        <p:spPr>
          <a:xfrm>
            <a:off x="548639" y="2155371"/>
            <a:ext cx="10019211" cy="2677656"/>
          </a:xfrm>
          <a:prstGeom prst="rect">
            <a:avLst/>
          </a:prstGeom>
        </p:spPr>
        <p:txBody>
          <a:bodyPr wrap="square">
            <a:spAutoFit/>
          </a:bodyPr>
          <a:lstStyle/>
          <a:p>
            <a:r>
              <a:rPr lang="en-GB" sz="2400" dirty="0"/>
              <a:t>1. Introduction and objectives </a:t>
            </a:r>
            <a:endParaRPr lang="en-GB" sz="2400" dirty="0" smtClean="0"/>
          </a:p>
          <a:p>
            <a:r>
              <a:rPr lang="en-GB" sz="2400" dirty="0" smtClean="0"/>
              <a:t>2</a:t>
            </a:r>
            <a:r>
              <a:rPr lang="en-GB" sz="2400" dirty="0"/>
              <a:t>. Actions </a:t>
            </a:r>
            <a:endParaRPr lang="en-GB" sz="2400" dirty="0" smtClean="0"/>
          </a:p>
          <a:p>
            <a:r>
              <a:rPr lang="en-GB" sz="2400" dirty="0" smtClean="0"/>
              <a:t>3</a:t>
            </a:r>
            <a:r>
              <a:rPr lang="en-GB" sz="2400" dirty="0"/>
              <a:t>. </a:t>
            </a:r>
            <a:r>
              <a:rPr lang="en-GB" sz="2400" dirty="0" smtClean="0"/>
              <a:t>Eligibility</a:t>
            </a:r>
          </a:p>
          <a:p>
            <a:r>
              <a:rPr lang="en-GB" sz="2400" dirty="0"/>
              <a:t>4. Budget and duration of </a:t>
            </a:r>
            <a:r>
              <a:rPr lang="en-GB" sz="2400" dirty="0" smtClean="0"/>
              <a:t>projects</a:t>
            </a:r>
          </a:p>
          <a:p>
            <a:r>
              <a:rPr lang="en-GB" sz="2400" dirty="0"/>
              <a:t>5. Deadline for the submission of applications   </a:t>
            </a:r>
            <a:endParaRPr lang="en-GB" sz="2400" dirty="0" smtClean="0"/>
          </a:p>
          <a:p>
            <a:r>
              <a:rPr lang="en-GB" sz="2400" dirty="0"/>
              <a:t>6. Notification and publication of the evaluation results </a:t>
            </a:r>
            <a:endParaRPr lang="en-GB" sz="2400" dirty="0" smtClean="0"/>
          </a:p>
          <a:p>
            <a:r>
              <a:rPr lang="en-GB" sz="2400" dirty="0"/>
              <a:t>7. Full details </a:t>
            </a:r>
          </a:p>
        </p:txBody>
      </p:sp>
    </p:spTree>
    <p:extLst>
      <p:ext uri="{BB962C8B-B14F-4D97-AF65-F5344CB8AC3E}">
        <p14:creationId xmlns:p14="http://schemas.microsoft.com/office/powerpoint/2010/main" val="119004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94612" y="1014537"/>
            <a:ext cx="11396826" cy="4829453"/>
          </a:xfrm>
        </p:spPr>
        <p:txBody>
          <a:bodyPr>
            <a:normAutofit/>
          </a:bodyPr>
          <a:lstStyle/>
          <a:p>
            <a:r>
              <a:rPr lang="tr-TR" altLang="en-US" b="1" dirty="0">
                <a:solidFill>
                  <a:srgbClr val="FF0000"/>
                </a:solidFill>
              </a:rPr>
              <a:t>Project </a:t>
            </a:r>
            <a:r>
              <a:rPr lang="en-GB" altLang="en-US" b="1" dirty="0">
                <a:solidFill>
                  <a:srgbClr val="FF0000"/>
                </a:solidFill>
              </a:rPr>
              <a:t>i</a:t>
            </a:r>
            <a:r>
              <a:rPr lang="tr-TR" altLang="en-US" b="1" dirty="0" smtClean="0">
                <a:solidFill>
                  <a:srgbClr val="FF0000"/>
                </a:solidFill>
              </a:rPr>
              <a:t>dea </a:t>
            </a:r>
            <a:r>
              <a:rPr lang="en-GB" altLang="en-US" b="1" dirty="0">
                <a:solidFill>
                  <a:srgbClr val="FF0000"/>
                </a:solidFill>
              </a:rPr>
              <a:t>d</a:t>
            </a:r>
            <a:r>
              <a:rPr lang="tr-TR" altLang="en-US" b="1" dirty="0" smtClean="0">
                <a:solidFill>
                  <a:srgbClr val="FF0000"/>
                </a:solidFill>
              </a:rPr>
              <a:t>evelopment</a:t>
            </a:r>
            <a:r>
              <a:rPr lang="en-GB" altLang="en-US" b="1" dirty="0" smtClean="0">
                <a:solidFill>
                  <a:srgbClr val="FF0000"/>
                </a:solidFill>
              </a:rPr>
              <a:t> </a:t>
            </a:r>
            <a:r>
              <a:rPr lang="en-GB" altLang="zh-HK" b="1" dirty="0">
                <a:solidFill>
                  <a:srgbClr val="FF0000"/>
                </a:solidFill>
              </a:rPr>
              <a:t>&amp;</a:t>
            </a:r>
            <a:r>
              <a:rPr lang="tr-TR" altLang="zh-HK" b="1" dirty="0">
                <a:solidFill>
                  <a:srgbClr val="FF0000"/>
                </a:solidFill>
              </a:rPr>
              <a:t> </a:t>
            </a:r>
            <a:r>
              <a:rPr lang="tr-TR" altLang="zh-HK" b="1" dirty="0" smtClean="0">
                <a:solidFill>
                  <a:srgbClr val="FF0000"/>
                </a:solidFill>
              </a:rPr>
              <a:t>EC </a:t>
            </a:r>
            <a:r>
              <a:rPr lang="en-GB" altLang="zh-HK" b="1" dirty="0">
                <a:solidFill>
                  <a:srgbClr val="FF0000"/>
                </a:solidFill>
              </a:rPr>
              <a:t>p</a:t>
            </a:r>
            <a:r>
              <a:rPr lang="tr-TR" altLang="zh-HK" b="1" dirty="0" smtClean="0">
                <a:solidFill>
                  <a:srgbClr val="FF0000"/>
                </a:solidFill>
              </a:rPr>
              <a:t>roject </a:t>
            </a:r>
            <a:r>
              <a:rPr lang="en-GB" altLang="zh-HK" b="1" dirty="0">
                <a:solidFill>
                  <a:srgbClr val="FF0000"/>
                </a:solidFill>
              </a:rPr>
              <a:t>l</a:t>
            </a:r>
            <a:r>
              <a:rPr lang="tr-TR" altLang="zh-HK" b="1" dirty="0" smtClean="0">
                <a:solidFill>
                  <a:srgbClr val="FF0000"/>
                </a:solidFill>
              </a:rPr>
              <a:t>ife </a:t>
            </a:r>
            <a:r>
              <a:rPr lang="en-GB" altLang="zh-HK" b="1" dirty="0">
                <a:solidFill>
                  <a:srgbClr val="FF0000"/>
                </a:solidFill>
              </a:rPr>
              <a:t>c</a:t>
            </a:r>
            <a:r>
              <a:rPr lang="tr-TR" altLang="zh-HK" b="1" dirty="0" smtClean="0">
                <a:solidFill>
                  <a:srgbClr val="FF0000"/>
                </a:solidFill>
              </a:rPr>
              <a:t>ycle</a:t>
            </a:r>
            <a:r>
              <a:rPr lang="en-GB" altLang="zh-HK" b="1" dirty="0" smtClean="0">
                <a:solidFill>
                  <a:srgbClr val="FF0000"/>
                </a:solidFill>
              </a:rPr>
              <a:t> (G.S. / </a:t>
            </a:r>
            <a:r>
              <a:rPr lang="en-GB" altLang="zh-HK" dirty="0" smtClean="0">
                <a:solidFill>
                  <a:srgbClr val="FF0000"/>
                </a:solidFill>
              </a:rPr>
              <a:t>09:30-10:15</a:t>
            </a:r>
            <a:r>
              <a:rPr lang="en-GB" altLang="zh-HK" b="1" dirty="0" smtClean="0">
                <a:solidFill>
                  <a:srgbClr val="FF0000"/>
                </a:solidFill>
              </a:rPr>
              <a:t>) </a:t>
            </a:r>
            <a:endParaRPr lang="tr-TR" altLang="en-US" b="1" dirty="0">
              <a:solidFill>
                <a:srgbClr val="FF0000"/>
              </a:solidFill>
            </a:endParaRPr>
          </a:p>
          <a:p>
            <a:r>
              <a:rPr lang="en-US" altLang="en-US" dirty="0" smtClean="0"/>
              <a:t>Identification of call </a:t>
            </a:r>
            <a:r>
              <a:rPr lang="en-US" altLang="en-US" dirty="0"/>
              <a:t>for p</a:t>
            </a:r>
            <a:r>
              <a:rPr lang="en-US" altLang="en-US" dirty="0" smtClean="0"/>
              <a:t>roposals (M.M)</a:t>
            </a:r>
          </a:p>
          <a:p>
            <a:r>
              <a:rPr lang="en-US" altLang="en-US" dirty="0" smtClean="0"/>
              <a:t>Application guide (V.M.)</a:t>
            </a:r>
            <a:endParaRPr lang="en-US" altLang="en-US" dirty="0"/>
          </a:p>
          <a:p>
            <a:r>
              <a:rPr lang="en-US" dirty="0"/>
              <a:t>Project documents preparation and submission of </a:t>
            </a:r>
            <a:r>
              <a:rPr lang="en-US" dirty="0" smtClean="0"/>
              <a:t>proposal (G.S.)</a:t>
            </a:r>
          </a:p>
          <a:p>
            <a:r>
              <a:rPr lang="en-US" altLang="zh-HK" dirty="0"/>
              <a:t>Planning the </a:t>
            </a:r>
            <a:r>
              <a:rPr lang="en-US" altLang="zh-HK" dirty="0" smtClean="0"/>
              <a:t>implementation </a:t>
            </a:r>
            <a:r>
              <a:rPr lang="en-US" altLang="zh-HK" dirty="0"/>
              <a:t>p</a:t>
            </a:r>
            <a:r>
              <a:rPr lang="en-US" altLang="zh-HK" dirty="0" smtClean="0"/>
              <a:t>hase </a:t>
            </a:r>
            <a:r>
              <a:rPr lang="en-US" altLang="zh-HK" dirty="0"/>
              <a:t>of </a:t>
            </a:r>
            <a:r>
              <a:rPr lang="en-US" altLang="zh-HK" dirty="0" smtClean="0"/>
              <a:t>proposal (G.S.)</a:t>
            </a:r>
          </a:p>
          <a:p>
            <a:r>
              <a:rPr lang="en-US" altLang="zh-HK" dirty="0"/>
              <a:t>Budget planning </a:t>
            </a:r>
            <a:r>
              <a:rPr lang="en-US" altLang="zh-HK" dirty="0" smtClean="0"/>
              <a:t>(V.M.)</a:t>
            </a:r>
            <a:endParaRPr lang="en-US" altLang="zh-HK" dirty="0"/>
          </a:p>
          <a:p>
            <a:r>
              <a:rPr lang="en-US" altLang="en-US" dirty="0"/>
              <a:t>Evaluation &amp; contract </a:t>
            </a:r>
            <a:r>
              <a:rPr lang="en-US" altLang="en-US" dirty="0" smtClean="0"/>
              <a:t>signing (G.S)</a:t>
            </a:r>
            <a:endParaRPr lang="en-US" altLang="en-US" dirty="0"/>
          </a:p>
          <a:p>
            <a:r>
              <a:rPr lang="en-US" altLang="zh-HK" dirty="0" smtClean="0">
                <a:solidFill>
                  <a:srgbClr val="000000"/>
                </a:solidFill>
              </a:rPr>
              <a:t>Developing </a:t>
            </a:r>
            <a:r>
              <a:rPr lang="en-US" altLang="zh-HK" dirty="0">
                <a:solidFill>
                  <a:srgbClr val="000000"/>
                </a:solidFill>
              </a:rPr>
              <a:t>effective partnership (V.M.)</a:t>
            </a:r>
          </a:p>
          <a:p>
            <a:r>
              <a:rPr lang="en-US" altLang="zh-HK" dirty="0">
                <a:solidFill>
                  <a:srgbClr val="000000"/>
                </a:solidFill>
              </a:rPr>
              <a:t>Lobbying, EU structure, EU budget for 2020 and </a:t>
            </a:r>
            <a:r>
              <a:rPr lang="en-US" altLang="zh-HK" dirty="0" smtClean="0">
                <a:solidFill>
                  <a:srgbClr val="000000"/>
                </a:solidFill>
              </a:rPr>
              <a:t>beyond (</a:t>
            </a:r>
            <a:r>
              <a:rPr lang="en-US" altLang="zh-HK" dirty="0">
                <a:solidFill>
                  <a:srgbClr val="000000"/>
                </a:solidFill>
              </a:rPr>
              <a:t>M.F.)</a:t>
            </a:r>
          </a:p>
          <a:p>
            <a:endParaRPr lang="en-US" altLang="zh-HK" dirty="0" smtClean="0">
              <a:solidFill>
                <a:srgbClr val="000000"/>
              </a:solidFill>
            </a:endParaRPr>
          </a:p>
          <a:p>
            <a:endParaRPr lang="en-US" altLang="zh-HK" dirty="0">
              <a:solidFill>
                <a:srgbClr val="000000"/>
              </a:solidFill>
            </a:endParaRPr>
          </a:p>
          <a:p>
            <a:endParaRPr lang="en-US" altLang="zh-HK" dirty="0" smtClean="0">
              <a:solidFill>
                <a:srgbClr val="000000"/>
              </a:solidFill>
            </a:endParaRPr>
          </a:p>
          <a:p>
            <a:endParaRPr lang="en-US" altLang="en-US" dirty="0" smtClean="0"/>
          </a:p>
          <a:p>
            <a:endParaRPr lang="en-US" altLang="en-US" dirty="0"/>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449628"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5399" y="4436918"/>
            <a:ext cx="2044411" cy="2044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678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55864"/>
            <a:ext cx="11665132" cy="2524991"/>
          </a:xfrm>
        </p:spPr>
        <p:txBody>
          <a:bodyPr>
            <a:normAutofit/>
          </a:bodyPr>
          <a:lstStyle/>
          <a:p>
            <a:pPr algn="ctr"/>
            <a:r>
              <a:rPr lang="en-GB" sz="4000" b="1" dirty="0" smtClean="0"/>
              <a:t>Example 1: CREATIVE </a:t>
            </a:r>
            <a:r>
              <a:rPr lang="en-GB" sz="4000" b="1" dirty="0"/>
              <a:t>EUROPE (2014-2020)</a:t>
            </a:r>
            <a:br>
              <a:rPr lang="en-GB" sz="4000" b="1" dirty="0"/>
            </a:br>
            <a:r>
              <a:rPr lang="en-GB" sz="4000" b="1" dirty="0"/>
              <a:t>Culture Sub-programme</a:t>
            </a:r>
            <a:r>
              <a:rPr lang="en-GB" b="1" dirty="0"/>
              <a:t/>
            </a:r>
            <a:br>
              <a:rPr lang="en-GB" b="1" dirty="0"/>
            </a:br>
            <a:r>
              <a:rPr lang="en-GB" sz="1800" b="1" dirty="0"/>
              <a:t>Call for proposals EACEA 39/2019</a:t>
            </a:r>
            <a:br>
              <a:rPr lang="en-GB" sz="1800" b="1" dirty="0"/>
            </a:br>
            <a:r>
              <a:rPr lang="en-GB" sz="1800" b="1" dirty="0"/>
              <a:t>Cultural Cooperation Projects in the Western Balkans</a:t>
            </a:r>
            <a:br>
              <a:rPr lang="en-GB" sz="1800" b="1" dirty="0"/>
            </a:br>
            <a:r>
              <a:rPr lang="en-GB" sz="1800" b="1" dirty="0"/>
              <a:t>“Strengthening cultural cooperation with and competiveness of cultural and creative</a:t>
            </a:r>
            <a:br>
              <a:rPr lang="en-GB" sz="1800" b="1" dirty="0"/>
            </a:br>
            <a:r>
              <a:rPr lang="en-GB" sz="1800" b="1" dirty="0"/>
              <a:t>industries in the Western Balkans”</a:t>
            </a:r>
            <a:endParaRPr lang="en-GB" sz="1800" dirty="0"/>
          </a:p>
        </p:txBody>
      </p:sp>
      <p:sp>
        <p:nvSpPr>
          <p:cNvPr id="3" name="Content Placeholder 2"/>
          <p:cNvSpPr>
            <a:spLocks noGrp="1"/>
          </p:cNvSpPr>
          <p:nvPr>
            <p:ph idx="1"/>
          </p:nvPr>
        </p:nvSpPr>
        <p:spPr>
          <a:xfrm>
            <a:off x="261257" y="2783990"/>
            <a:ext cx="6078682" cy="4074010"/>
          </a:xfrm>
        </p:spPr>
        <p:txBody>
          <a:bodyPr>
            <a:noAutofit/>
          </a:bodyPr>
          <a:lstStyle/>
          <a:p>
            <a:pPr marL="0" indent="0">
              <a:buNone/>
            </a:pPr>
            <a:r>
              <a:rPr lang="en-GB" sz="2200" dirty="0" smtClean="0"/>
              <a:t>1</a:t>
            </a:r>
            <a:r>
              <a:rPr lang="en-GB" sz="2200" dirty="0"/>
              <a:t>. </a:t>
            </a:r>
            <a:r>
              <a:rPr lang="en-GB" sz="2200" dirty="0" smtClean="0"/>
              <a:t>Introduction</a:t>
            </a:r>
          </a:p>
          <a:p>
            <a:pPr marL="0" indent="0">
              <a:buNone/>
            </a:pPr>
            <a:r>
              <a:rPr lang="en-GB" sz="2200" dirty="0" smtClean="0"/>
              <a:t>2. Objectives </a:t>
            </a:r>
            <a:r>
              <a:rPr lang="en-GB" sz="2200" dirty="0"/>
              <a:t>and </a:t>
            </a:r>
            <a:r>
              <a:rPr lang="en-GB" sz="2200" dirty="0" smtClean="0"/>
              <a:t>priorities</a:t>
            </a:r>
          </a:p>
          <a:p>
            <a:pPr marL="0" indent="0">
              <a:buNone/>
            </a:pPr>
            <a:r>
              <a:rPr lang="en-GB" sz="2200" dirty="0"/>
              <a:t>3. Eligibility criteria</a:t>
            </a:r>
          </a:p>
          <a:p>
            <a:pPr marL="457200" lvl="1" indent="0">
              <a:buNone/>
            </a:pPr>
            <a:r>
              <a:rPr lang="en-GB" sz="2200" dirty="0"/>
              <a:t>3.1. Eligible participants and </a:t>
            </a:r>
            <a:r>
              <a:rPr lang="en-GB" sz="2200" dirty="0" smtClean="0"/>
              <a:t>countries</a:t>
            </a:r>
          </a:p>
          <a:p>
            <a:pPr marL="457200" lvl="1" indent="0">
              <a:buNone/>
            </a:pPr>
            <a:r>
              <a:rPr lang="en-GB" sz="2200" dirty="0"/>
              <a:t>3.2 Eligible </a:t>
            </a:r>
            <a:r>
              <a:rPr lang="en-GB" sz="2200" dirty="0" smtClean="0"/>
              <a:t>projects</a:t>
            </a:r>
          </a:p>
          <a:p>
            <a:pPr marL="457200" lvl="1" indent="0">
              <a:buNone/>
            </a:pPr>
            <a:r>
              <a:rPr lang="en-GB" sz="2200" dirty="0"/>
              <a:t>3.3 Eligible </a:t>
            </a:r>
            <a:r>
              <a:rPr lang="en-GB" sz="2200" dirty="0" smtClean="0"/>
              <a:t>activities</a:t>
            </a:r>
          </a:p>
          <a:p>
            <a:pPr marL="0" indent="0">
              <a:buNone/>
            </a:pPr>
            <a:r>
              <a:rPr lang="en-GB" sz="2200" dirty="0"/>
              <a:t>4. Award </a:t>
            </a:r>
            <a:r>
              <a:rPr lang="en-GB" sz="2200" dirty="0" smtClean="0"/>
              <a:t>Criteria</a:t>
            </a:r>
          </a:p>
          <a:p>
            <a:pPr marL="0" indent="0">
              <a:buNone/>
            </a:pPr>
            <a:r>
              <a:rPr lang="en-GB" sz="2200" dirty="0"/>
              <a:t>5. </a:t>
            </a:r>
            <a:r>
              <a:rPr lang="en-GB" sz="2200" dirty="0" smtClean="0"/>
              <a:t>Budget</a:t>
            </a:r>
          </a:p>
          <a:p>
            <a:pPr marL="0" indent="0">
              <a:buNone/>
            </a:pPr>
            <a:r>
              <a:rPr lang="en-GB" sz="2200" dirty="0"/>
              <a:t>6. Deadline for applications</a:t>
            </a:r>
          </a:p>
        </p:txBody>
      </p:sp>
      <p:sp>
        <p:nvSpPr>
          <p:cNvPr id="4" name="Rectangle 3"/>
          <p:cNvSpPr/>
          <p:nvPr/>
        </p:nvSpPr>
        <p:spPr>
          <a:xfrm>
            <a:off x="6116783" y="5784628"/>
            <a:ext cx="6096000" cy="646331"/>
          </a:xfrm>
          <a:prstGeom prst="rect">
            <a:avLst/>
          </a:prstGeom>
        </p:spPr>
        <p:txBody>
          <a:bodyPr>
            <a:spAutoFit/>
          </a:bodyPr>
          <a:lstStyle/>
          <a:p>
            <a:r>
              <a:rPr lang="en-GB" dirty="0"/>
              <a:t>http://kultura.kreativnaevropa.rs/blog/vesti/конкурс-јачање-културне-сарадње-и-ко/</a:t>
            </a:r>
          </a:p>
        </p:txBody>
      </p:sp>
      <p:sp>
        <p:nvSpPr>
          <p:cNvPr id="5" name="Rectangle 4"/>
          <p:cNvSpPr/>
          <p:nvPr/>
        </p:nvSpPr>
        <p:spPr>
          <a:xfrm>
            <a:off x="6096000" y="6458269"/>
            <a:ext cx="5668539" cy="369332"/>
          </a:xfrm>
          <a:prstGeom prst="rect">
            <a:avLst/>
          </a:prstGeom>
        </p:spPr>
        <p:txBody>
          <a:bodyPr wrap="none">
            <a:spAutoFit/>
          </a:bodyPr>
          <a:lstStyle/>
          <a:p>
            <a:r>
              <a:rPr lang="en-GB" dirty="0"/>
              <a:t>https://eacea.ec.europa.eu/sites/ipa/funding/coopwb_en</a:t>
            </a:r>
          </a:p>
        </p:txBody>
      </p:sp>
      <p:sp>
        <p:nvSpPr>
          <p:cNvPr id="6" name="Rectangle 5"/>
          <p:cNvSpPr/>
          <p:nvPr/>
        </p:nvSpPr>
        <p:spPr>
          <a:xfrm>
            <a:off x="6116783" y="5216975"/>
            <a:ext cx="5554726" cy="369332"/>
          </a:xfrm>
          <a:prstGeom prst="rect">
            <a:avLst/>
          </a:prstGeom>
        </p:spPr>
        <p:txBody>
          <a:bodyPr wrap="none">
            <a:spAutoFit/>
          </a:bodyPr>
          <a:lstStyle/>
          <a:p>
            <a:r>
              <a:rPr lang="en-GB" dirty="0"/>
              <a:t>https://eacea.ec.europa.eu/creative-europe/funding_en</a:t>
            </a:r>
          </a:p>
        </p:txBody>
      </p:sp>
    </p:spTree>
    <p:extLst>
      <p:ext uri="{BB962C8B-B14F-4D97-AF65-F5344CB8AC3E}">
        <p14:creationId xmlns:p14="http://schemas.microsoft.com/office/powerpoint/2010/main" val="2367262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227116" y="1022977"/>
            <a:ext cx="11379530" cy="3693319"/>
          </a:xfrm>
          <a:prstGeom prst="rect">
            <a:avLst/>
          </a:prstGeom>
        </p:spPr>
        <p:txBody>
          <a:bodyPr wrap="square">
            <a:spAutoFit/>
          </a:bodyPr>
          <a:lstStyle/>
          <a:p>
            <a:r>
              <a:rPr lang="tr-TR" sz="2600" b="1" dirty="0" smtClean="0"/>
              <a:t>ELIGIBILITY</a:t>
            </a:r>
            <a:endParaRPr lang="tr-TR" sz="2600" b="1" dirty="0"/>
          </a:p>
          <a:p>
            <a:endParaRPr lang="tr-TR" sz="2600" dirty="0"/>
          </a:p>
          <a:p>
            <a:r>
              <a:rPr lang="en-US" sz="2600" dirty="0"/>
              <a:t>There are four elements of your application which must meet eligibility criteria, before the</a:t>
            </a:r>
            <a:r>
              <a:rPr lang="tr-TR" sz="2600" dirty="0"/>
              <a:t> </a:t>
            </a:r>
            <a:r>
              <a:rPr lang="en-US" sz="2600" dirty="0"/>
              <a:t>application will be considered:</a:t>
            </a:r>
            <a:endParaRPr lang="tr-TR" sz="2600" dirty="0"/>
          </a:p>
          <a:p>
            <a:endParaRPr lang="en-US" sz="2600" dirty="0"/>
          </a:p>
          <a:p>
            <a:pPr marL="457200" indent="-457200">
              <a:buFont typeface="Arial" panose="020B0604020202020204" pitchFamily="34" charset="0"/>
              <a:buChar char="•"/>
            </a:pPr>
            <a:r>
              <a:rPr lang="en-US" sz="2600" dirty="0"/>
              <a:t>E</a:t>
            </a:r>
            <a:r>
              <a:rPr lang="en-US" sz="2600" dirty="0" smtClean="0"/>
              <a:t>ligibility </a:t>
            </a:r>
            <a:r>
              <a:rPr lang="en-US" sz="2600" dirty="0"/>
              <a:t>of </a:t>
            </a:r>
            <a:r>
              <a:rPr lang="en-US" sz="2600" dirty="0" smtClean="0"/>
              <a:t>applicants</a:t>
            </a:r>
            <a:endParaRPr lang="en-US" sz="2600" dirty="0"/>
          </a:p>
          <a:p>
            <a:pPr marL="457200" indent="-457200">
              <a:buFont typeface="Arial" panose="020B0604020202020204" pitchFamily="34" charset="0"/>
              <a:buChar char="•"/>
            </a:pPr>
            <a:r>
              <a:rPr lang="en-US" sz="2600" dirty="0"/>
              <a:t>P</a:t>
            </a:r>
            <a:r>
              <a:rPr lang="en-US" sz="2600" dirty="0" smtClean="0"/>
              <a:t>artnerships </a:t>
            </a:r>
            <a:r>
              <a:rPr lang="en-US" sz="2600" dirty="0"/>
              <a:t>and eligibility of </a:t>
            </a:r>
            <a:r>
              <a:rPr lang="en-US" sz="2600" dirty="0" smtClean="0"/>
              <a:t>partners</a:t>
            </a:r>
            <a:endParaRPr lang="en-US" sz="2600" dirty="0"/>
          </a:p>
          <a:p>
            <a:pPr marL="457200" indent="-457200">
              <a:buFont typeface="Arial" panose="020B0604020202020204" pitchFamily="34" charset="0"/>
              <a:buChar char="•"/>
            </a:pPr>
            <a:r>
              <a:rPr lang="en-US" sz="2600" dirty="0"/>
              <a:t>E</a:t>
            </a:r>
            <a:r>
              <a:rPr lang="en-US" sz="2600" dirty="0" smtClean="0"/>
              <a:t>ligible </a:t>
            </a:r>
            <a:r>
              <a:rPr lang="en-US" sz="2600" dirty="0"/>
              <a:t>actions - actions for which an application may be </a:t>
            </a:r>
            <a:r>
              <a:rPr lang="en-US" sz="2600" dirty="0" smtClean="0"/>
              <a:t>made</a:t>
            </a:r>
            <a:endParaRPr lang="en-US" sz="2600" dirty="0"/>
          </a:p>
          <a:p>
            <a:pPr marL="457200" indent="-457200">
              <a:buFont typeface="Arial" panose="020B0604020202020204" pitchFamily="34" charset="0"/>
              <a:buChar char="•"/>
            </a:pPr>
            <a:r>
              <a:rPr lang="en-US" sz="2600" dirty="0"/>
              <a:t>E</a:t>
            </a:r>
            <a:r>
              <a:rPr lang="en-US" sz="2600" dirty="0" smtClean="0"/>
              <a:t>ligibility </a:t>
            </a:r>
            <a:r>
              <a:rPr lang="en-US" sz="2600" dirty="0"/>
              <a:t>of costs - costs which may be taken into consideration for the grant</a:t>
            </a:r>
            <a:endParaRPr lang="en-US" sz="2000" dirty="0"/>
          </a:p>
        </p:txBody>
      </p:sp>
      <p:pic>
        <p:nvPicPr>
          <p:cNvPr id="4" name="Picture 3" descr="Image result for call for proposal">
            <a:extLst>
              <a:ext uri="{FF2B5EF4-FFF2-40B4-BE49-F238E27FC236}">
                <a16:creationId xmlns:a16="http://schemas.microsoft.com/office/drawing/2014/main" id="{D57F46BA-28CD-40C1-A1AA-C881B6D1A3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2309" y="5603865"/>
            <a:ext cx="1698766" cy="11420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7116" y="6376560"/>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40736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145574" y="861774"/>
            <a:ext cx="11897490" cy="4829453"/>
          </a:xfrm>
        </p:spPr>
        <p:txBody>
          <a:bodyPr>
            <a:normAutofit/>
          </a:bodyPr>
          <a:lstStyle/>
          <a:p>
            <a:r>
              <a:rPr lang="tr-TR" altLang="en-US" dirty="0"/>
              <a:t>Project </a:t>
            </a:r>
            <a:r>
              <a:rPr lang="en-GB" altLang="en-US" dirty="0" err="1" smtClean="0"/>
              <a:t>i</a:t>
            </a:r>
            <a:r>
              <a:rPr lang="tr-TR" altLang="en-US" dirty="0" smtClean="0"/>
              <a:t>dea </a:t>
            </a:r>
            <a:r>
              <a:rPr lang="en-GB" altLang="en-US" dirty="0" smtClean="0"/>
              <a:t>d</a:t>
            </a:r>
            <a:r>
              <a:rPr lang="tr-TR" altLang="en-US" dirty="0" smtClean="0"/>
              <a:t>evelopment</a:t>
            </a:r>
            <a:r>
              <a:rPr lang="en-GB" altLang="en-US" dirty="0" smtClean="0"/>
              <a:t>  </a:t>
            </a:r>
            <a:r>
              <a:rPr lang="en-GB" altLang="en-US" dirty="0"/>
              <a:t>&amp; EC project life </a:t>
            </a:r>
            <a:r>
              <a:rPr lang="en-GB" altLang="en-US" dirty="0" smtClean="0"/>
              <a:t>cycle (G.S.)</a:t>
            </a:r>
            <a:endParaRPr lang="tr-TR" altLang="en-US" dirty="0"/>
          </a:p>
          <a:p>
            <a:r>
              <a:rPr lang="en-US" altLang="en-US" dirty="0"/>
              <a:t>Identification of call for proposals (M.M)</a:t>
            </a:r>
          </a:p>
          <a:p>
            <a:r>
              <a:rPr lang="en-US" altLang="en-US" b="1" dirty="0">
                <a:solidFill>
                  <a:srgbClr val="FF0000"/>
                </a:solidFill>
              </a:rPr>
              <a:t>Application guide (V.M</a:t>
            </a:r>
            <a:r>
              <a:rPr lang="en-US" altLang="en-US" b="1" dirty="0" smtClean="0">
                <a:solidFill>
                  <a:srgbClr val="FF0000"/>
                </a:solidFill>
              </a:rPr>
              <a:t>.  / 10:25-10:45)</a:t>
            </a:r>
            <a:endParaRPr lang="en-US" altLang="en-US" b="1" dirty="0">
              <a:solidFill>
                <a:srgbClr val="FF0000"/>
              </a:solidFill>
            </a:endParaRPr>
          </a:p>
          <a:p>
            <a:r>
              <a:rPr lang="en-US" dirty="0"/>
              <a:t>Project documents preparation and submission of proposal (G.S.)</a:t>
            </a:r>
          </a:p>
          <a:p>
            <a:r>
              <a:rPr lang="en-US" altLang="zh-HK" dirty="0"/>
              <a:t>Planning the implementation phase of proposal (G.S.)</a:t>
            </a:r>
          </a:p>
          <a:p>
            <a:r>
              <a:rPr lang="en-US" altLang="zh-HK" dirty="0"/>
              <a:t>Budget planning (V.M.)</a:t>
            </a:r>
          </a:p>
          <a:p>
            <a:r>
              <a:rPr lang="en-US" altLang="en-US" dirty="0"/>
              <a:t>Evaluation &amp; contract signing (G.S)</a:t>
            </a:r>
          </a:p>
          <a:p>
            <a:r>
              <a:rPr lang="en-US" altLang="zh-HK" dirty="0">
                <a:solidFill>
                  <a:srgbClr val="000000"/>
                </a:solidFill>
              </a:rPr>
              <a:t>Developing effective partnership (V.M.)</a:t>
            </a:r>
          </a:p>
          <a:p>
            <a:r>
              <a:rPr lang="en-US" altLang="zh-HK" dirty="0">
                <a:solidFill>
                  <a:srgbClr val="000000"/>
                </a:solidFill>
              </a:rPr>
              <a:t>Lobbying, EU structure, EU budget for 2020 and </a:t>
            </a:r>
            <a:r>
              <a:rPr lang="en-US" altLang="zh-HK" dirty="0" smtClean="0">
                <a:solidFill>
                  <a:srgbClr val="000000"/>
                </a:solidFill>
              </a:rPr>
              <a:t>beyond (</a:t>
            </a:r>
            <a:r>
              <a:rPr lang="en-US" altLang="zh-HK" dirty="0">
                <a:solidFill>
                  <a:srgbClr val="000000"/>
                </a:solidFill>
              </a:rPr>
              <a:t>M.F.)</a:t>
            </a:r>
          </a:p>
          <a:p>
            <a:endParaRPr lang="en-US" altLang="zh-HK" dirty="0">
              <a:solidFill>
                <a:srgbClr val="000000"/>
              </a:solidFill>
            </a:endParaRPr>
          </a:p>
          <a:p>
            <a:endParaRPr lang="en-US" altLang="zh-HK" dirty="0"/>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449628"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2982" y="4603172"/>
            <a:ext cx="1930759" cy="1930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7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004D295C-0BD7-4AEF-8A42-1408810E3CF0}"/>
              </a:ext>
            </a:extLst>
          </p:cNvPr>
          <p:cNvSpPr/>
          <p:nvPr/>
        </p:nvSpPr>
        <p:spPr>
          <a:xfrm>
            <a:off x="1134861" y="1275217"/>
            <a:ext cx="9922277" cy="3293209"/>
          </a:xfrm>
          <a:prstGeom prst="rect">
            <a:avLst/>
          </a:prstGeom>
          <a:solidFill>
            <a:schemeClr val="bg1"/>
          </a:solidFill>
        </p:spPr>
        <p:txBody>
          <a:bodyPr wrap="square">
            <a:spAutoFit/>
          </a:bodyPr>
          <a:lstStyle/>
          <a:p>
            <a:r>
              <a:rPr lang="en-US" sz="2600" b="1" dirty="0"/>
              <a:t>How to apply and the procedures to follow</a:t>
            </a:r>
            <a:endParaRPr lang="tr-TR" sz="2600" b="1" dirty="0"/>
          </a:p>
          <a:p>
            <a:endParaRPr lang="en-US" sz="2600" b="1" dirty="0"/>
          </a:p>
          <a:p>
            <a:r>
              <a:rPr lang="en-US" sz="2600" dirty="0">
                <a:solidFill>
                  <a:srgbClr val="000000"/>
                </a:solidFill>
              </a:rPr>
              <a:t>Pay careful attention to the parts of the Guidelines which include:</a:t>
            </a:r>
            <a:endParaRPr lang="tr-TR" sz="2600" dirty="0">
              <a:solidFill>
                <a:srgbClr val="000000"/>
              </a:solidFill>
            </a:endParaRPr>
          </a:p>
          <a:p>
            <a:endParaRPr lang="en-US" sz="2600" dirty="0">
              <a:solidFill>
                <a:srgbClr val="000000"/>
              </a:solidFill>
            </a:endParaRPr>
          </a:p>
          <a:p>
            <a:pPr marL="457200" indent="-457200">
              <a:buFont typeface="Wingdings" panose="05000000000000000000" pitchFamily="2" charset="2"/>
              <a:buChar char="§"/>
            </a:pPr>
            <a:r>
              <a:rPr lang="en-US" sz="2600" dirty="0">
                <a:solidFill>
                  <a:srgbClr val="000000"/>
                </a:solidFill>
              </a:rPr>
              <a:t>the Application </a:t>
            </a:r>
            <a:r>
              <a:rPr lang="en-US" sz="2600" dirty="0" smtClean="0">
                <a:solidFill>
                  <a:srgbClr val="000000"/>
                </a:solidFill>
              </a:rPr>
              <a:t>Form</a:t>
            </a:r>
            <a:endParaRPr lang="en-US" sz="2600" dirty="0">
              <a:solidFill>
                <a:srgbClr val="000000"/>
              </a:solidFill>
            </a:endParaRPr>
          </a:p>
          <a:p>
            <a:pPr marL="457200" indent="-457200">
              <a:buFont typeface="Wingdings" panose="05000000000000000000" pitchFamily="2" charset="2"/>
              <a:buChar char="§"/>
            </a:pPr>
            <a:r>
              <a:rPr lang="en-US" sz="2600" dirty="0">
                <a:solidFill>
                  <a:srgbClr val="000000"/>
                </a:solidFill>
              </a:rPr>
              <a:t>where and how to send the </a:t>
            </a:r>
            <a:r>
              <a:rPr lang="en-US" sz="2600" dirty="0" smtClean="0">
                <a:solidFill>
                  <a:srgbClr val="000000"/>
                </a:solidFill>
              </a:rPr>
              <a:t>Applications</a:t>
            </a:r>
            <a:endParaRPr lang="en-US" sz="2600" dirty="0">
              <a:solidFill>
                <a:srgbClr val="000000"/>
              </a:solidFill>
            </a:endParaRPr>
          </a:p>
          <a:p>
            <a:pPr marL="457200" indent="-457200">
              <a:buFont typeface="Wingdings" panose="05000000000000000000" pitchFamily="2" charset="2"/>
              <a:buChar char="§"/>
            </a:pPr>
            <a:r>
              <a:rPr lang="en-US" sz="2600" dirty="0">
                <a:solidFill>
                  <a:srgbClr val="000000"/>
                </a:solidFill>
              </a:rPr>
              <a:t>deadline for submission of </a:t>
            </a:r>
            <a:r>
              <a:rPr lang="en-US" sz="2600" dirty="0" smtClean="0">
                <a:solidFill>
                  <a:srgbClr val="000000"/>
                </a:solidFill>
              </a:rPr>
              <a:t>Applications</a:t>
            </a:r>
            <a:endParaRPr lang="en-US" sz="2600" dirty="0">
              <a:solidFill>
                <a:srgbClr val="000000"/>
              </a:solidFill>
            </a:endParaRPr>
          </a:p>
          <a:p>
            <a:pPr marL="457200" indent="-457200">
              <a:buFont typeface="Wingdings" panose="05000000000000000000" pitchFamily="2" charset="2"/>
              <a:buChar char="§"/>
            </a:pPr>
            <a:r>
              <a:rPr lang="en-US" sz="2600" dirty="0">
                <a:solidFill>
                  <a:srgbClr val="000000"/>
                </a:solidFill>
              </a:rPr>
              <a:t>further information for the </a:t>
            </a:r>
            <a:r>
              <a:rPr lang="en-US" sz="2600" dirty="0" smtClean="0">
                <a:solidFill>
                  <a:srgbClr val="000000"/>
                </a:solidFill>
              </a:rPr>
              <a:t>Application</a:t>
            </a:r>
            <a:endParaRPr lang="en-US" sz="2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9800" y="5392882"/>
            <a:ext cx="1621913" cy="1214869"/>
          </a:xfrm>
          <a:prstGeom prst="rect">
            <a:avLst/>
          </a:prstGeom>
        </p:spPr>
      </p:pic>
      <p:sp>
        <p:nvSpPr>
          <p:cNvPr id="5" name="TextBox 4"/>
          <p:cNvSpPr txBox="1"/>
          <p:nvPr/>
        </p:nvSpPr>
        <p:spPr>
          <a:xfrm>
            <a:off x="122246" y="6423085"/>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130126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219991" y="1469308"/>
            <a:ext cx="9994273" cy="6155531"/>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Find an Opportunity / a </a:t>
            </a:r>
            <a:r>
              <a:rPr lang="en-US" sz="2000" dirty="0" smtClean="0">
                <a:latin typeface="Calibri" panose="020F0502020204030204" pitchFamily="34" charset="0"/>
                <a:cs typeface="Calibri" panose="020F0502020204030204" pitchFamily="34" charset="0"/>
              </a:rPr>
              <a:t>Call</a:t>
            </a:r>
            <a:r>
              <a:rPr lang="en-US" sz="2000" dirty="0">
                <a:latin typeface="Calibri" panose="020F0502020204030204" pitchFamily="34" charset="0"/>
                <a:cs typeface="Calibri" panose="020F0502020204030204" pitchFamily="34" charset="0"/>
              </a:rPr>
              <a:t>:</a:t>
            </a:r>
            <a:r>
              <a:rPr lang="tr-TR" sz="2000" dirty="0" smtClean="0">
                <a:latin typeface="Calibri" panose="020F0502020204030204" pitchFamily="34" charset="0"/>
                <a:cs typeface="Calibri" panose="020F0502020204030204" pitchFamily="34" charset="0"/>
              </a:rPr>
              <a:t> </a:t>
            </a:r>
            <a:r>
              <a:rPr lang="tr-TR" sz="2000" dirty="0">
                <a:solidFill>
                  <a:schemeClr val="accent5">
                    <a:lumMod val="75000"/>
                  </a:schemeClr>
                </a:solidFill>
                <a:latin typeface="Calibri" panose="020F0502020204030204" pitchFamily="34" charset="0"/>
                <a:cs typeface="Calibri" panose="020F0502020204030204" pitchFamily="34" charset="0"/>
              </a:rPr>
              <a:t>https://ec.europa.eu/info/funding-tenders/funding-opportunities/find-calls-funding-topic_en</a:t>
            </a:r>
          </a:p>
          <a:p>
            <a:pPr marL="457200" indent="-457200">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Find Partner(s) (for Grants</a:t>
            </a:r>
            <a:r>
              <a:rPr lang="en-US" sz="2000" dirty="0" smtClean="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a:t>
            </a:r>
            <a:r>
              <a:rPr lang="tr-TR" sz="2000" dirty="0" smtClean="0">
                <a:solidFill>
                  <a:schemeClr val="tx1">
                    <a:lumMod val="75000"/>
                    <a:lumOff val="25000"/>
                  </a:schemeClr>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2"/>
              </a:rPr>
              <a:t>https://</a:t>
            </a:r>
            <a:r>
              <a:rPr lang="en-US" sz="2000" dirty="0" err="1">
                <a:latin typeface="Calibri" panose="020F0502020204030204" pitchFamily="34" charset="0"/>
                <a:cs typeface="Calibri" panose="020F0502020204030204" pitchFamily="34" charset="0"/>
                <a:hlinkClick r:id="rId2"/>
              </a:rPr>
              <a:t>ec.europa.eu</a:t>
            </a:r>
            <a:r>
              <a:rPr lang="en-US" sz="2000" dirty="0">
                <a:latin typeface="Calibri" panose="020F0502020204030204" pitchFamily="34" charset="0"/>
                <a:cs typeface="Calibri" panose="020F0502020204030204" pitchFamily="34" charset="0"/>
                <a:hlinkClick r:id="rId2"/>
              </a:rPr>
              <a:t>/info/funding-tenders/opportunities/portal/screen/how-to-participate/partner-search</a:t>
            </a:r>
            <a:endParaRPr lang="tr-TR" sz="2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Create your </a:t>
            </a:r>
            <a:r>
              <a:rPr lang="en-US" sz="2000" dirty="0" smtClean="0">
                <a:latin typeface="Calibri" panose="020F0502020204030204" pitchFamily="34" charset="0"/>
                <a:cs typeface="Calibri" panose="020F0502020204030204" pitchFamily="34" charset="0"/>
              </a:rPr>
              <a:t>Account</a:t>
            </a:r>
            <a:r>
              <a:rPr lang="en-US" sz="2000" dirty="0">
                <a:latin typeface="Calibri" panose="020F0502020204030204" pitchFamily="34" charset="0"/>
                <a:cs typeface="Calibri" panose="020F0502020204030204" pitchFamily="34" charset="0"/>
              </a:rPr>
              <a:t>:</a:t>
            </a:r>
            <a:r>
              <a:rPr lang="tr-TR" sz="2000" dirty="0" smtClean="0">
                <a:solidFill>
                  <a:schemeClr val="tx1">
                    <a:lumMod val="75000"/>
                    <a:lumOff val="25000"/>
                  </a:schemeClr>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3"/>
              </a:rPr>
              <a:t>https://</a:t>
            </a:r>
            <a:r>
              <a:rPr lang="en-US" sz="2000" dirty="0" err="1">
                <a:latin typeface="Calibri" panose="020F0502020204030204" pitchFamily="34" charset="0"/>
                <a:cs typeface="Calibri" panose="020F0502020204030204" pitchFamily="34" charset="0"/>
                <a:hlinkClick r:id="rId3"/>
              </a:rPr>
              <a:t>webgate.ec.europa.eu</a:t>
            </a:r>
            <a:r>
              <a:rPr lang="en-US" sz="2000" dirty="0">
                <a:latin typeface="Calibri" panose="020F0502020204030204" pitchFamily="34" charset="0"/>
                <a:cs typeface="Calibri" panose="020F0502020204030204" pitchFamily="34" charset="0"/>
                <a:hlinkClick r:id="rId3"/>
              </a:rPr>
              <a:t>/</a:t>
            </a:r>
            <a:r>
              <a:rPr lang="en-US" sz="2000" dirty="0" err="1">
                <a:latin typeface="Calibri" panose="020F0502020204030204" pitchFamily="34" charset="0"/>
                <a:cs typeface="Calibri" panose="020F0502020204030204" pitchFamily="34" charset="0"/>
                <a:hlinkClick r:id="rId3"/>
              </a:rPr>
              <a:t>cas</a:t>
            </a:r>
            <a:r>
              <a:rPr lang="en-US" sz="2000" dirty="0">
                <a:latin typeface="Calibri" panose="020F0502020204030204" pitchFamily="34" charset="0"/>
                <a:cs typeface="Calibri" panose="020F0502020204030204" pitchFamily="34" charset="0"/>
                <a:hlinkClick r:id="rId3"/>
              </a:rPr>
              <a:t>/</a:t>
            </a:r>
            <a:r>
              <a:rPr lang="en-US" sz="2000" dirty="0" err="1">
                <a:latin typeface="Calibri" panose="020F0502020204030204" pitchFamily="34" charset="0"/>
                <a:cs typeface="Calibri" panose="020F0502020204030204" pitchFamily="34" charset="0"/>
                <a:hlinkClick r:id="rId3"/>
              </a:rPr>
              <a:t>eim</a:t>
            </a:r>
            <a:r>
              <a:rPr lang="en-US" sz="2000" dirty="0">
                <a:latin typeface="Calibri" panose="020F0502020204030204" pitchFamily="34" charset="0"/>
                <a:cs typeface="Calibri" panose="020F0502020204030204" pitchFamily="34" charset="0"/>
                <a:hlinkClick r:id="rId3"/>
              </a:rPr>
              <a:t>/external/</a:t>
            </a:r>
            <a:r>
              <a:rPr lang="en-US" sz="2000" dirty="0" err="1">
                <a:latin typeface="Calibri" panose="020F0502020204030204" pitchFamily="34" charset="0"/>
                <a:cs typeface="Calibri" panose="020F0502020204030204" pitchFamily="34" charset="0"/>
                <a:hlinkClick r:id="rId3"/>
              </a:rPr>
              <a:t>register.cgi</a:t>
            </a:r>
            <a:endParaRPr lang="tr-TR"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Register your </a:t>
            </a:r>
            <a:r>
              <a:rPr lang="en-US" sz="2000" dirty="0" smtClean="0">
                <a:latin typeface="Calibri" panose="020F0502020204030204" pitchFamily="34" charset="0"/>
                <a:cs typeface="Calibri" panose="020F0502020204030204" pitchFamily="34" charset="0"/>
              </a:rPr>
              <a:t>Organization</a:t>
            </a:r>
            <a:r>
              <a:rPr lang="en-US" sz="2000" dirty="0">
                <a:latin typeface="Calibri" panose="020F0502020204030204" pitchFamily="34" charset="0"/>
                <a:cs typeface="Calibri" panose="020F0502020204030204" pitchFamily="34" charset="0"/>
              </a:rPr>
              <a:t>:</a:t>
            </a:r>
            <a:r>
              <a:rPr lang="tr-TR"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4"/>
              </a:rPr>
              <a:t>https://</a:t>
            </a:r>
            <a:r>
              <a:rPr lang="en-US" sz="2000" dirty="0" err="1">
                <a:latin typeface="Calibri" panose="020F0502020204030204" pitchFamily="34" charset="0"/>
                <a:cs typeface="Calibri" panose="020F0502020204030204" pitchFamily="34" charset="0"/>
                <a:hlinkClick r:id="rId4"/>
              </a:rPr>
              <a:t>ec.europa.eu</a:t>
            </a:r>
            <a:r>
              <a:rPr lang="en-US" sz="2000" dirty="0">
                <a:latin typeface="Calibri" panose="020F0502020204030204" pitchFamily="34" charset="0"/>
                <a:cs typeface="Calibri" panose="020F0502020204030204" pitchFamily="34" charset="0"/>
                <a:hlinkClick r:id="rId4"/>
              </a:rPr>
              <a:t>/info/funding-tenders/opportunities/portal/screen/how-to-participate/participant-register</a:t>
            </a:r>
            <a:endParaRPr lang="tr-TR"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Submit a </a:t>
            </a:r>
            <a:r>
              <a:rPr lang="en-US" sz="2000" dirty="0" smtClean="0">
                <a:latin typeface="Calibri" panose="020F0502020204030204" pitchFamily="34" charset="0"/>
                <a:cs typeface="Calibri" panose="020F0502020204030204" pitchFamily="34" charset="0"/>
              </a:rPr>
              <a:t>Proposal</a:t>
            </a:r>
            <a:r>
              <a:rPr lang="en-US" sz="2000" dirty="0">
                <a:latin typeface="Calibri" panose="020F0502020204030204" pitchFamily="34" charset="0"/>
                <a:cs typeface="Calibri" panose="020F0502020204030204" pitchFamily="34" charset="0"/>
              </a:rPr>
              <a:t>:</a:t>
            </a:r>
            <a:r>
              <a:rPr lang="tr-TR"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Select your topic and go to the Submission Service section of the topic page. Make sure that you select the correct type of action before you start drafting a proposal. The link to the submission system is available, if the status of the call is </a:t>
            </a:r>
            <a:r>
              <a:rPr lang="en-US" sz="2000" b="1" dirty="0">
                <a:latin typeface="Calibri" panose="020F0502020204030204" pitchFamily="34" charset="0"/>
                <a:cs typeface="Calibri" panose="020F0502020204030204" pitchFamily="34" charset="0"/>
              </a:rPr>
              <a:t>'open'</a:t>
            </a:r>
            <a:r>
              <a:rPr lang="en-US" sz="2000" dirty="0">
                <a:latin typeface="Calibri" panose="020F0502020204030204" pitchFamily="34" charset="0"/>
                <a:cs typeface="Calibri" panose="020F0502020204030204" pitchFamily="34" charset="0"/>
              </a:rPr>
              <a:t>. A login with your EU Login account is required.</a:t>
            </a:r>
          </a:p>
          <a:p>
            <a:endParaRPr lang="tr-TR" sz="2000" dirty="0">
              <a:solidFill>
                <a:schemeClr val="tx1">
                  <a:lumMod val="75000"/>
                  <a:lumOff val="25000"/>
                </a:schemeClr>
              </a:solidFill>
              <a:latin typeface="+mj-lt"/>
            </a:endParaRPr>
          </a:p>
          <a:p>
            <a:endParaRPr lang="tr-TR" sz="2600" dirty="0">
              <a:solidFill>
                <a:schemeClr val="tx1">
                  <a:lumMod val="75000"/>
                  <a:lumOff val="25000"/>
                </a:schemeClr>
              </a:solidFill>
              <a:latin typeface="+mj-lt"/>
            </a:endParaRPr>
          </a:p>
          <a:p>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218900" y="350011"/>
            <a:ext cx="2234907" cy="523220"/>
          </a:xfrm>
          <a:prstGeom prst="rect">
            <a:avLst/>
          </a:prstGeom>
        </p:spPr>
        <p:txBody>
          <a:bodyPr wrap="none">
            <a:spAutoFit/>
          </a:bodyPr>
          <a:lstStyle/>
          <a:p>
            <a:pPr algn="ctr"/>
            <a:r>
              <a:rPr lang="en-US" sz="2800" b="1" dirty="0">
                <a:solidFill>
                  <a:schemeClr val="accent5">
                    <a:lumMod val="75000"/>
                  </a:schemeClr>
                </a:solidFill>
              </a:rPr>
              <a:t>How to apply</a:t>
            </a:r>
            <a:endParaRPr lang="tr-TR" sz="2800" b="1" dirty="0">
              <a:solidFill>
                <a:schemeClr val="accent5">
                  <a:lumMod val="75000"/>
                </a:schemeClr>
              </a:solidFill>
            </a:endParaRPr>
          </a:p>
        </p:txBody>
      </p:sp>
      <p:pic>
        <p:nvPicPr>
          <p:cNvPr id="6" name="Resim 5">
            <a:extLst>
              <a:ext uri="{FF2B5EF4-FFF2-40B4-BE49-F238E27FC236}">
                <a16:creationId xmlns:a16="http://schemas.microsoft.com/office/drawing/2014/main" id="{B4002231-B66E-43C3-BFDB-CB69F0F2BB48}"/>
              </a:ext>
            </a:extLst>
          </p:cNvPr>
          <p:cNvPicPr>
            <a:picLocks noChangeAspect="1"/>
          </p:cNvPicPr>
          <p:nvPr/>
        </p:nvPicPr>
        <p:blipFill rotWithShape="1">
          <a:blip r:embed="rId5"/>
          <a:srcRect b="30690"/>
          <a:stretch/>
        </p:blipFill>
        <p:spPr>
          <a:xfrm>
            <a:off x="356949" y="350011"/>
            <a:ext cx="1896094" cy="876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7000" y="5418439"/>
            <a:ext cx="1768137" cy="1324396"/>
          </a:xfrm>
          <a:prstGeom prst="rect">
            <a:avLst/>
          </a:prstGeom>
        </p:spPr>
      </p:pic>
      <p:sp>
        <p:nvSpPr>
          <p:cNvPr id="7" name="TextBox 6"/>
          <p:cNvSpPr txBox="1"/>
          <p:nvPr/>
        </p:nvSpPr>
        <p:spPr>
          <a:xfrm>
            <a:off x="219991" y="6373503"/>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4206650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219991" y="1469308"/>
            <a:ext cx="9994273" cy="1538883"/>
          </a:xfrm>
          <a:prstGeom prst="rect">
            <a:avLst/>
          </a:prstGeom>
        </p:spPr>
        <p:txBody>
          <a:bodyPr wrap="square">
            <a:spAutoFit/>
          </a:bodyPr>
          <a:lstStyle/>
          <a:p>
            <a:endParaRPr lang="tr-TR" sz="2000" dirty="0">
              <a:solidFill>
                <a:schemeClr val="tx1">
                  <a:lumMod val="75000"/>
                  <a:lumOff val="25000"/>
                </a:schemeClr>
              </a:solidFill>
              <a:latin typeface="+mj-lt"/>
            </a:endParaRPr>
          </a:p>
          <a:p>
            <a:endParaRPr lang="tr-TR" sz="2600" dirty="0">
              <a:solidFill>
                <a:schemeClr val="tx1">
                  <a:lumMod val="75000"/>
                  <a:lumOff val="25000"/>
                </a:schemeClr>
              </a:solidFill>
              <a:latin typeface="+mj-lt"/>
            </a:endParaRPr>
          </a:p>
          <a:p>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218900" y="350011"/>
            <a:ext cx="2234907" cy="523220"/>
          </a:xfrm>
          <a:prstGeom prst="rect">
            <a:avLst/>
          </a:prstGeom>
        </p:spPr>
        <p:txBody>
          <a:bodyPr wrap="none">
            <a:spAutoFit/>
          </a:bodyPr>
          <a:lstStyle/>
          <a:p>
            <a:pPr algn="ctr"/>
            <a:r>
              <a:rPr lang="en-US" sz="2800" b="1" dirty="0">
                <a:solidFill>
                  <a:schemeClr val="accent5">
                    <a:lumMod val="75000"/>
                  </a:schemeClr>
                </a:solidFill>
              </a:rPr>
              <a:t>How to apply</a:t>
            </a:r>
            <a:endParaRPr lang="tr-TR" sz="2800" b="1" dirty="0">
              <a:solidFill>
                <a:schemeClr val="accent5">
                  <a:lumMod val="75000"/>
                </a:schemeClr>
              </a:solidFill>
            </a:endParaRPr>
          </a:p>
        </p:txBody>
      </p:sp>
      <p:pic>
        <p:nvPicPr>
          <p:cNvPr id="6" name="Resim 5">
            <a:extLst>
              <a:ext uri="{FF2B5EF4-FFF2-40B4-BE49-F238E27FC236}">
                <a16:creationId xmlns:a16="http://schemas.microsoft.com/office/drawing/2014/main" id="{B4002231-B66E-43C3-BFDB-CB69F0F2BB48}"/>
              </a:ext>
            </a:extLst>
          </p:cNvPr>
          <p:cNvPicPr>
            <a:picLocks noChangeAspect="1"/>
          </p:cNvPicPr>
          <p:nvPr/>
        </p:nvPicPr>
        <p:blipFill rotWithShape="1">
          <a:blip r:embed="rId2"/>
          <a:srcRect b="30690"/>
          <a:stretch/>
        </p:blipFill>
        <p:spPr>
          <a:xfrm>
            <a:off x="356949" y="350011"/>
            <a:ext cx="1896094" cy="876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5418439"/>
            <a:ext cx="1768137" cy="1324396"/>
          </a:xfrm>
          <a:prstGeom prst="rect">
            <a:avLst/>
          </a:prstGeom>
        </p:spPr>
      </p:pic>
      <p:sp>
        <p:nvSpPr>
          <p:cNvPr id="7" name="TextBox 6"/>
          <p:cNvSpPr txBox="1"/>
          <p:nvPr/>
        </p:nvSpPr>
        <p:spPr>
          <a:xfrm>
            <a:off x="219991" y="6373503"/>
            <a:ext cx="381836" cy="369332"/>
          </a:xfrm>
          <a:prstGeom prst="rect">
            <a:avLst/>
          </a:prstGeom>
          <a:noFill/>
        </p:spPr>
        <p:txBody>
          <a:bodyPr wrap="none" rtlCol="0">
            <a:spAutoFit/>
          </a:bodyPr>
          <a:lstStyle/>
          <a:p>
            <a:r>
              <a:rPr lang="en-GB" b="1" dirty="0" smtClean="0"/>
              <a:t>M</a:t>
            </a:r>
            <a:endParaRPr lang="en-GB" b="1" dirty="0"/>
          </a:p>
        </p:txBody>
      </p:sp>
      <p:sp>
        <p:nvSpPr>
          <p:cNvPr id="8" name="Čuvar mesta za sadržaj 3"/>
          <p:cNvSpPr txBox="1">
            <a:spLocks/>
          </p:cNvSpPr>
          <p:nvPr/>
        </p:nvSpPr>
        <p:spPr>
          <a:xfrm>
            <a:off x="1425845" y="1124744"/>
            <a:ext cx="8861155" cy="53557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endParaRPr lang="en-US" b="1" dirty="0" smtClean="0">
              <a:solidFill>
                <a:schemeClr val="tx1">
                  <a:lumMod val="50000"/>
                </a:schemeClr>
              </a:solidFill>
            </a:endParaRPr>
          </a:p>
          <a:p>
            <a:pPr>
              <a:spcBef>
                <a:spcPts val="600"/>
              </a:spcBef>
            </a:pPr>
            <a:r>
              <a:rPr lang="en-US" b="1" dirty="0" smtClean="0">
                <a:solidFill>
                  <a:schemeClr val="tx1">
                    <a:lumMod val="50000"/>
                  </a:schemeClr>
                </a:solidFill>
              </a:rPr>
              <a:t>			</a:t>
            </a:r>
            <a:r>
              <a:rPr lang="en-US" sz="2000" b="1" dirty="0" smtClean="0">
                <a:solidFill>
                  <a:schemeClr val="tx1">
                    <a:lumMod val="50000"/>
                  </a:schemeClr>
                </a:solidFill>
              </a:rPr>
              <a:t>1. EU login (access parameters are as for former  ECAS)</a:t>
            </a:r>
          </a:p>
          <a:p>
            <a:pPr>
              <a:spcBef>
                <a:spcPts val="600"/>
              </a:spcBef>
            </a:pPr>
            <a:r>
              <a:rPr lang="en-US" sz="2000" b="1" dirty="0" smtClean="0">
                <a:solidFill>
                  <a:schemeClr val="tx1">
                    <a:lumMod val="50000"/>
                  </a:schemeClr>
                </a:solidFill>
              </a:rPr>
              <a:t>						</a:t>
            </a:r>
          </a:p>
          <a:p>
            <a:pPr>
              <a:spcBef>
                <a:spcPts val="600"/>
              </a:spcBef>
            </a:pPr>
            <a:endParaRPr lang="en-US" sz="2000" b="1" dirty="0" smtClean="0">
              <a:solidFill>
                <a:schemeClr val="tx1">
                  <a:lumMod val="50000"/>
                </a:schemeClr>
              </a:solidFill>
            </a:endParaRPr>
          </a:p>
          <a:p>
            <a:pPr>
              <a:spcBef>
                <a:spcPts val="600"/>
              </a:spcBef>
            </a:pPr>
            <a:endParaRPr lang="en-US" sz="2000" b="1" dirty="0">
              <a:solidFill>
                <a:schemeClr val="tx1">
                  <a:lumMod val="50000"/>
                </a:schemeClr>
              </a:solidFill>
            </a:endParaRPr>
          </a:p>
          <a:p>
            <a:pPr>
              <a:spcBef>
                <a:spcPts val="600"/>
              </a:spcBef>
            </a:pPr>
            <a:endParaRPr lang="en-US" sz="2000" b="1" dirty="0" smtClean="0">
              <a:solidFill>
                <a:schemeClr val="tx1">
                  <a:lumMod val="50000"/>
                </a:schemeClr>
              </a:solidFill>
            </a:endParaRPr>
          </a:p>
          <a:p>
            <a:pPr>
              <a:spcBef>
                <a:spcPts val="600"/>
              </a:spcBef>
            </a:pPr>
            <a:r>
              <a:rPr lang="en-US" sz="2000" b="1" dirty="0" smtClean="0">
                <a:solidFill>
                  <a:schemeClr val="tx1">
                    <a:lumMod val="50000"/>
                  </a:schemeClr>
                </a:solidFill>
              </a:rPr>
              <a:t>2. PIC number</a:t>
            </a:r>
          </a:p>
          <a:p>
            <a:pPr>
              <a:spcBef>
                <a:spcPts val="600"/>
              </a:spcBef>
            </a:pPr>
            <a:endParaRPr lang="en-US" sz="2000" b="1" dirty="0" smtClean="0">
              <a:solidFill>
                <a:schemeClr val="tx1">
                  <a:lumMod val="50000"/>
                </a:schemeClr>
              </a:solidFill>
            </a:endParaRPr>
          </a:p>
          <a:p>
            <a:pPr>
              <a:spcBef>
                <a:spcPts val="600"/>
              </a:spcBef>
            </a:pPr>
            <a:endParaRPr lang="en-US" sz="2000" b="1" dirty="0" smtClean="0">
              <a:solidFill>
                <a:schemeClr val="tx1">
                  <a:lumMod val="50000"/>
                </a:schemeClr>
              </a:solidFill>
            </a:endParaRPr>
          </a:p>
          <a:p>
            <a:pPr>
              <a:spcBef>
                <a:spcPts val="600"/>
              </a:spcBef>
            </a:pPr>
            <a:endParaRPr lang="en-US" sz="2000" b="1" dirty="0" smtClean="0">
              <a:solidFill>
                <a:schemeClr val="tx1">
                  <a:lumMod val="50000"/>
                </a:schemeClr>
              </a:solidFill>
            </a:endParaRPr>
          </a:p>
          <a:p>
            <a:pPr>
              <a:spcBef>
                <a:spcPts val="600"/>
              </a:spcBef>
            </a:pPr>
            <a:r>
              <a:rPr lang="en-US" sz="2000" b="1" dirty="0" smtClean="0">
                <a:solidFill>
                  <a:schemeClr val="tx1">
                    <a:lumMod val="50000"/>
                  </a:schemeClr>
                </a:solidFill>
              </a:rPr>
              <a:t>						     3. Selection of call and 						</a:t>
            </a:r>
            <a:r>
              <a:rPr lang="en-US" sz="2000" b="1" dirty="0" err="1" smtClean="0">
                <a:solidFill>
                  <a:schemeClr val="tx1">
                    <a:lumMod val="50000"/>
                  </a:schemeClr>
                </a:solidFill>
              </a:rPr>
              <a:t>Aplication</a:t>
            </a:r>
            <a:r>
              <a:rPr lang="en-US" sz="2000" b="1" dirty="0" smtClean="0">
                <a:solidFill>
                  <a:schemeClr val="tx1">
                    <a:lumMod val="50000"/>
                  </a:schemeClr>
                </a:solidFill>
              </a:rPr>
              <a:t> Form</a:t>
            </a:r>
            <a:endParaRPr lang="sr-Latn-RS" b="1" dirty="0" smtClean="0">
              <a:solidFill>
                <a:schemeClr val="tx1">
                  <a:lumMod val="50000"/>
                </a:scheme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77" y="1568895"/>
            <a:ext cx="2704123" cy="18288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7131" y="3573016"/>
            <a:ext cx="2702629" cy="1828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1260" y="4544703"/>
            <a:ext cx="2704123" cy="18288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8281" y="2924944"/>
            <a:ext cx="2704123" cy="1828800"/>
          </a:xfrm>
          <a:prstGeom prst="rect">
            <a:avLst/>
          </a:prstGeom>
        </p:spPr>
      </p:pic>
      <p:sp>
        <p:nvSpPr>
          <p:cNvPr id="13" name="Curved Up Arrow 12"/>
          <p:cNvSpPr/>
          <p:nvPr/>
        </p:nvSpPr>
        <p:spPr>
          <a:xfrm rot="975964">
            <a:off x="1265137" y="3395348"/>
            <a:ext cx="7499114" cy="3174119"/>
          </a:xfrm>
          <a:prstGeom prst="curved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0287000" y="3008191"/>
            <a:ext cx="1768137" cy="646331"/>
          </a:xfrm>
          <a:prstGeom prst="rect">
            <a:avLst/>
          </a:prstGeom>
          <a:noFill/>
        </p:spPr>
        <p:txBody>
          <a:bodyPr wrap="square" rtlCol="0">
            <a:spAutoFit/>
          </a:bodyPr>
          <a:lstStyle/>
          <a:p>
            <a:r>
              <a:rPr lang="en-US" b="1" dirty="0" smtClean="0"/>
              <a:t>4. Submit proposal</a:t>
            </a:r>
            <a:endParaRPr lang="en-US" b="1" dirty="0"/>
          </a:p>
        </p:txBody>
      </p:sp>
    </p:spTree>
    <p:extLst>
      <p:ext uri="{BB962C8B-B14F-4D97-AF65-F5344CB8AC3E}">
        <p14:creationId xmlns:p14="http://schemas.microsoft.com/office/powerpoint/2010/main" val="493651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219991" y="1469308"/>
            <a:ext cx="9994273" cy="1538883"/>
          </a:xfrm>
          <a:prstGeom prst="rect">
            <a:avLst/>
          </a:prstGeom>
        </p:spPr>
        <p:txBody>
          <a:bodyPr wrap="square">
            <a:spAutoFit/>
          </a:bodyPr>
          <a:lstStyle/>
          <a:p>
            <a:endParaRPr lang="tr-TR" sz="2000" dirty="0">
              <a:solidFill>
                <a:schemeClr val="tx1">
                  <a:lumMod val="75000"/>
                  <a:lumOff val="25000"/>
                </a:schemeClr>
              </a:solidFill>
              <a:latin typeface="+mj-lt"/>
            </a:endParaRPr>
          </a:p>
          <a:p>
            <a:endParaRPr lang="tr-TR" sz="2600" dirty="0">
              <a:solidFill>
                <a:schemeClr val="tx1">
                  <a:lumMod val="75000"/>
                  <a:lumOff val="25000"/>
                </a:schemeClr>
              </a:solidFill>
              <a:latin typeface="+mj-lt"/>
            </a:endParaRPr>
          </a:p>
          <a:p>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218900" y="350011"/>
            <a:ext cx="2234907" cy="523220"/>
          </a:xfrm>
          <a:prstGeom prst="rect">
            <a:avLst/>
          </a:prstGeom>
        </p:spPr>
        <p:txBody>
          <a:bodyPr wrap="none">
            <a:spAutoFit/>
          </a:bodyPr>
          <a:lstStyle/>
          <a:p>
            <a:pPr algn="ctr"/>
            <a:r>
              <a:rPr lang="en-US" sz="2800" b="1" dirty="0">
                <a:solidFill>
                  <a:schemeClr val="accent5">
                    <a:lumMod val="75000"/>
                  </a:schemeClr>
                </a:solidFill>
              </a:rPr>
              <a:t>How to apply</a:t>
            </a:r>
            <a:endParaRPr lang="tr-TR" sz="2800" b="1" dirty="0">
              <a:solidFill>
                <a:schemeClr val="accent5">
                  <a:lumMod val="75000"/>
                </a:schemeClr>
              </a:solidFill>
            </a:endParaRPr>
          </a:p>
        </p:txBody>
      </p:sp>
      <p:pic>
        <p:nvPicPr>
          <p:cNvPr id="6" name="Resim 5">
            <a:extLst>
              <a:ext uri="{FF2B5EF4-FFF2-40B4-BE49-F238E27FC236}">
                <a16:creationId xmlns:a16="http://schemas.microsoft.com/office/drawing/2014/main" id="{B4002231-B66E-43C3-BFDB-CB69F0F2BB48}"/>
              </a:ext>
            </a:extLst>
          </p:cNvPr>
          <p:cNvPicPr>
            <a:picLocks noChangeAspect="1"/>
          </p:cNvPicPr>
          <p:nvPr/>
        </p:nvPicPr>
        <p:blipFill rotWithShape="1">
          <a:blip r:embed="rId2"/>
          <a:srcRect b="30690"/>
          <a:stretch/>
        </p:blipFill>
        <p:spPr>
          <a:xfrm>
            <a:off x="356949" y="350011"/>
            <a:ext cx="1896094" cy="876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5418439"/>
            <a:ext cx="1768137" cy="1324396"/>
          </a:xfrm>
          <a:prstGeom prst="rect">
            <a:avLst/>
          </a:prstGeom>
        </p:spPr>
      </p:pic>
      <p:sp>
        <p:nvSpPr>
          <p:cNvPr id="7" name="TextBox 6"/>
          <p:cNvSpPr txBox="1"/>
          <p:nvPr/>
        </p:nvSpPr>
        <p:spPr>
          <a:xfrm>
            <a:off x="219991" y="6373503"/>
            <a:ext cx="381836" cy="369332"/>
          </a:xfrm>
          <a:prstGeom prst="rect">
            <a:avLst/>
          </a:prstGeom>
          <a:noFill/>
        </p:spPr>
        <p:txBody>
          <a:bodyPr wrap="none" rtlCol="0">
            <a:spAutoFit/>
          </a:bodyPr>
          <a:lstStyle/>
          <a:p>
            <a:r>
              <a:rPr lang="en-GB" b="1" dirty="0" smtClean="0"/>
              <a:t>M</a:t>
            </a:r>
            <a:endParaRPr lang="en-GB" b="1" dirty="0"/>
          </a:p>
        </p:txBody>
      </p:sp>
      <p:sp>
        <p:nvSpPr>
          <p:cNvPr id="14" name="Čuvar mesta za sadržaj 3"/>
          <p:cNvSpPr txBox="1">
            <a:spLocks/>
          </p:cNvSpPr>
          <p:nvPr/>
        </p:nvSpPr>
        <p:spPr>
          <a:xfrm>
            <a:off x="4792079" y="1305050"/>
            <a:ext cx="5292080" cy="53557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endParaRPr lang="en-US" sz="2000" b="1" dirty="0" smtClean="0">
              <a:solidFill>
                <a:schemeClr val="tx1">
                  <a:lumMod val="50000"/>
                </a:schemeClr>
              </a:solidFill>
            </a:endParaRPr>
          </a:p>
          <a:p>
            <a:pPr>
              <a:spcBef>
                <a:spcPts val="600"/>
              </a:spcBef>
            </a:pPr>
            <a:r>
              <a:rPr lang="en-US" sz="2000" b="1" dirty="0" smtClean="0">
                <a:solidFill>
                  <a:schemeClr val="tx1">
                    <a:lumMod val="50000"/>
                  </a:schemeClr>
                </a:solidFill>
              </a:rPr>
              <a:t>1. EU login </a:t>
            </a:r>
          </a:p>
          <a:p>
            <a:pPr>
              <a:spcBef>
                <a:spcPts val="600"/>
              </a:spcBef>
            </a:pPr>
            <a:r>
              <a:rPr lang="en-US" sz="1800" dirty="0" smtClean="0">
                <a:solidFill>
                  <a:schemeClr val="tx1">
                    <a:lumMod val="50000"/>
                  </a:schemeClr>
                </a:solidFill>
                <a:hlinkClick r:id="rId4"/>
              </a:rPr>
              <a:t>https://webgate.ec.europa.eu/fpfis/wikis/display/NAITDOC/EU+Login+-+European+Commission+Authentication+Service</a:t>
            </a:r>
            <a:r>
              <a:rPr lang="en-US" sz="1800" dirty="0" smtClean="0">
                <a:solidFill>
                  <a:schemeClr val="tx1">
                    <a:lumMod val="50000"/>
                  </a:schemeClr>
                </a:solidFill>
              </a:rPr>
              <a:t> </a:t>
            </a:r>
          </a:p>
          <a:p>
            <a:pPr>
              <a:spcBef>
                <a:spcPts val="600"/>
              </a:spcBef>
            </a:pPr>
            <a:endParaRPr lang="en-US" sz="2000" dirty="0" smtClean="0">
              <a:solidFill>
                <a:schemeClr val="tx1">
                  <a:lumMod val="50000"/>
                </a:schemeClr>
              </a:solidFill>
            </a:endParaRPr>
          </a:p>
          <a:p>
            <a:pPr>
              <a:spcBef>
                <a:spcPts val="600"/>
              </a:spcBef>
            </a:pPr>
            <a:r>
              <a:rPr lang="en-US" sz="1800" dirty="0" smtClean="0">
                <a:solidFill>
                  <a:schemeClr val="tx1">
                    <a:lumMod val="50000"/>
                  </a:schemeClr>
                </a:solidFill>
                <a:hlinkClick r:id="rId5"/>
              </a:rPr>
              <a:t>https://webgate.ec.europa.eu/cas/eim/external/register.cgi</a:t>
            </a:r>
            <a:r>
              <a:rPr lang="en-US" sz="1800" dirty="0" smtClean="0">
                <a:solidFill>
                  <a:schemeClr val="tx1">
                    <a:lumMod val="50000"/>
                  </a:schemeClr>
                </a:solidFill>
              </a:rPr>
              <a:t> </a:t>
            </a:r>
            <a:r>
              <a:rPr lang="en-US" sz="2000" dirty="0" smtClean="0">
                <a:solidFill>
                  <a:schemeClr val="tx1">
                    <a:lumMod val="50000"/>
                  </a:schemeClr>
                </a:solidFill>
              </a:rPr>
              <a:t>	</a:t>
            </a:r>
            <a:r>
              <a:rPr lang="en-US" sz="2000" b="1" dirty="0" smtClean="0">
                <a:solidFill>
                  <a:schemeClr val="tx1">
                    <a:lumMod val="50000"/>
                  </a:schemeClr>
                </a:solidFill>
              </a:rPr>
              <a:t>		</a:t>
            </a:r>
          </a:p>
          <a:p>
            <a:pPr>
              <a:spcBef>
                <a:spcPts val="600"/>
              </a:spcBef>
            </a:pPr>
            <a:endParaRPr lang="en-US" sz="2000" b="1" dirty="0" smtClean="0">
              <a:solidFill>
                <a:schemeClr val="tx1">
                  <a:lumMod val="50000"/>
                </a:schemeClr>
              </a:solidFill>
            </a:endParaRPr>
          </a:p>
          <a:p>
            <a:pPr>
              <a:spcBef>
                <a:spcPts val="600"/>
              </a:spcBef>
            </a:pPr>
            <a:endParaRPr lang="en-US" sz="2000" b="1" dirty="0" smtClean="0">
              <a:solidFill>
                <a:schemeClr val="tx1">
                  <a:lumMod val="50000"/>
                </a:schemeClr>
              </a:solidFill>
            </a:endParaRPr>
          </a:p>
          <a:p>
            <a:pPr>
              <a:spcBef>
                <a:spcPts val="600"/>
              </a:spcBef>
            </a:pPr>
            <a:r>
              <a:rPr lang="en-US" sz="2000" b="1" dirty="0" smtClean="0">
                <a:solidFill>
                  <a:schemeClr val="tx1">
                    <a:lumMod val="50000"/>
                  </a:schemeClr>
                </a:solidFill>
              </a:rPr>
              <a:t>			</a:t>
            </a:r>
          </a:p>
          <a:p>
            <a:pPr>
              <a:spcBef>
                <a:spcPts val="600"/>
              </a:spcBef>
            </a:pPr>
            <a:endParaRPr lang="en-US" sz="2000" b="1" dirty="0" smtClean="0">
              <a:solidFill>
                <a:schemeClr val="tx1">
                  <a:lumMod val="50000"/>
                </a:schemeClr>
              </a:solidFill>
            </a:endParaRPr>
          </a:p>
          <a:p>
            <a:pPr>
              <a:spcBef>
                <a:spcPts val="600"/>
              </a:spcBef>
            </a:pPr>
            <a:endParaRPr lang="en-US" sz="2000" b="1" dirty="0" smtClean="0">
              <a:solidFill>
                <a:schemeClr val="tx1">
                  <a:lumMod val="50000"/>
                </a:schemeClr>
              </a:solidFill>
            </a:endParaRPr>
          </a:p>
          <a:p>
            <a:pPr>
              <a:spcBef>
                <a:spcPts val="600"/>
              </a:spcBef>
            </a:pPr>
            <a:endParaRPr lang="en-US" sz="2000" b="1" dirty="0" smtClean="0">
              <a:solidFill>
                <a:schemeClr val="tx1">
                  <a:lumMod val="50000"/>
                </a:schemeClr>
              </a:solidFill>
            </a:endParaRPr>
          </a:p>
          <a:p>
            <a:pPr>
              <a:spcBef>
                <a:spcPts val="600"/>
              </a:spcBef>
            </a:pPr>
            <a:r>
              <a:rPr lang="en-US" sz="2000" b="1" dirty="0" smtClean="0">
                <a:solidFill>
                  <a:schemeClr val="tx1">
                    <a:lumMod val="50000"/>
                  </a:schemeClr>
                </a:solidFill>
              </a:rPr>
              <a:t>						</a:t>
            </a:r>
            <a:endParaRPr lang="sr-Latn-RS" b="1" dirty="0" smtClean="0">
              <a:solidFill>
                <a:schemeClr val="tx1">
                  <a:lumMod val="50000"/>
                </a:schemeClr>
              </a:solidFill>
            </a:endParaRP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32409" t="7997" r="37039" b="18498"/>
          <a:stretch/>
        </p:blipFill>
        <p:spPr>
          <a:xfrm>
            <a:off x="1551719" y="1416798"/>
            <a:ext cx="3024336" cy="513220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8343" y="4977458"/>
            <a:ext cx="2704123" cy="1828800"/>
          </a:xfrm>
          <a:prstGeom prst="rect">
            <a:avLst/>
          </a:prstGeom>
        </p:spPr>
      </p:pic>
    </p:spTree>
    <p:extLst>
      <p:ext uri="{BB962C8B-B14F-4D97-AF65-F5344CB8AC3E}">
        <p14:creationId xmlns:p14="http://schemas.microsoft.com/office/powerpoint/2010/main" val="109727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219991" y="1469308"/>
            <a:ext cx="9994273" cy="246221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Find an Opportunity / a </a:t>
            </a:r>
            <a:r>
              <a:rPr lang="en-US" sz="2000" dirty="0" smtClean="0">
                <a:latin typeface="Calibri" panose="020F0502020204030204" pitchFamily="34" charset="0"/>
                <a:cs typeface="Calibri" panose="020F0502020204030204" pitchFamily="34" charset="0"/>
              </a:rPr>
              <a:t>Call</a:t>
            </a:r>
            <a:r>
              <a:rPr lang="en-US" sz="2000" dirty="0">
                <a:latin typeface="Calibri" panose="020F0502020204030204" pitchFamily="34" charset="0"/>
                <a:cs typeface="Calibri" panose="020F0502020204030204" pitchFamily="34" charset="0"/>
              </a:rPr>
              <a:t>:</a:t>
            </a:r>
            <a:r>
              <a:rPr lang="tr-TR" sz="2000" dirty="0" smtClean="0">
                <a:latin typeface="Calibri" panose="020F0502020204030204" pitchFamily="34" charset="0"/>
                <a:cs typeface="Calibri" panose="020F0502020204030204" pitchFamily="34" charset="0"/>
              </a:rPr>
              <a:t> </a:t>
            </a:r>
            <a:r>
              <a:rPr lang="tr-TR" sz="2000" dirty="0">
                <a:solidFill>
                  <a:schemeClr val="accent5">
                    <a:lumMod val="75000"/>
                  </a:schemeClr>
                </a:solidFill>
                <a:latin typeface="Calibri" panose="020F0502020204030204" pitchFamily="34" charset="0"/>
                <a:cs typeface="Calibri" panose="020F0502020204030204" pitchFamily="34" charset="0"/>
              </a:rPr>
              <a:t>https://ec.europa.eu/info/funding-tenders/funding-opportunities/find-calls-funding-topic_en</a:t>
            </a:r>
          </a:p>
          <a:p>
            <a:pPr marL="457200" indent="-457200">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endParaRPr lang="tr-TR" sz="2000" dirty="0">
              <a:solidFill>
                <a:schemeClr val="tx1">
                  <a:lumMod val="75000"/>
                  <a:lumOff val="25000"/>
                </a:schemeClr>
              </a:solidFill>
              <a:latin typeface="+mj-lt"/>
            </a:endParaRPr>
          </a:p>
          <a:p>
            <a:endParaRPr lang="tr-TR" sz="2600" dirty="0">
              <a:solidFill>
                <a:schemeClr val="tx1">
                  <a:lumMod val="75000"/>
                  <a:lumOff val="25000"/>
                </a:schemeClr>
              </a:solidFill>
              <a:latin typeface="+mj-lt"/>
            </a:endParaRPr>
          </a:p>
          <a:p>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218900" y="350011"/>
            <a:ext cx="2234907" cy="523220"/>
          </a:xfrm>
          <a:prstGeom prst="rect">
            <a:avLst/>
          </a:prstGeom>
        </p:spPr>
        <p:txBody>
          <a:bodyPr wrap="none">
            <a:spAutoFit/>
          </a:bodyPr>
          <a:lstStyle/>
          <a:p>
            <a:pPr algn="ctr"/>
            <a:r>
              <a:rPr lang="en-US" sz="2800" b="1" dirty="0">
                <a:solidFill>
                  <a:schemeClr val="accent5">
                    <a:lumMod val="75000"/>
                  </a:schemeClr>
                </a:solidFill>
              </a:rPr>
              <a:t>How to apply</a:t>
            </a:r>
            <a:endParaRPr lang="tr-TR" sz="2800" b="1" dirty="0">
              <a:solidFill>
                <a:schemeClr val="accent5">
                  <a:lumMod val="75000"/>
                </a:schemeClr>
              </a:solidFill>
            </a:endParaRPr>
          </a:p>
        </p:txBody>
      </p:sp>
      <p:pic>
        <p:nvPicPr>
          <p:cNvPr id="6" name="Resim 5">
            <a:extLst>
              <a:ext uri="{FF2B5EF4-FFF2-40B4-BE49-F238E27FC236}">
                <a16:creationId xmlns:a16="http://schemas.microsoft.com/office/drawing/2014/main" id="{B4002231-B66E-43C3-BFDB-CB69F0F2BB48}"/>
              </a:ext>
            </a:extLst>
          </p:cNvPr>
          <p:cNvPicPr>
            <a:picLocks noChangeAspect="1"/>
          </p:cNvPicPr>
          <p:nvPr/>
        </p:nvPicPr>
        <p:blipFill rotWithShape="1">
          <a:blip r:embed="rId2"/>
          <a:srcRect b="30690"/>
          <a:stretch/>
        </p:blipFill>
        <p:spPr>
          <a:xfrm>
            <a:off x="356949" y="350011"/>
            <a:ext cx="1896094" cy="876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5418439"/>
            <a:ext cx="1768137" cy="1324396"/>
          </a:xfrm>
          <a:prstGeom prst="rect">
            <a:avLst/>
          </a:prstGeom>
        </p:spPr>
      </p:pic>
      <p:sp>
        <p:nvSpPr>
          <p:cNvPr id="7" name="TextBox 6"/>
          <p:cNvSpPr txBox="1"/>
          <p:nvPr/>
        </p:nvSpPr>
        <p:spPr>
          <a:xfrm>
            <a:off x="219991" y="6373503"/>
            <a:ext cx="381836" cy="369332"/>
          </a:xfrm>
          <a:prstGeom prst="rect">
            <a:avLst/>
          </a:prstGeom>
          <a:noFill/>
        </p:spPr>
        <p:txBody>
          <a:bodyPr wrap="none" rtlCol="0">
            <a:spAutoFit/>
          </a:bodyPr>
          <a:lstStyle/>
          <a:p>
            <a:r>
              <a:rPr lang="en-GB" b="1" dirty="0" smtClean="0"/>
              <a:t>M</a:t>
            </a:r>
            <a:endParaRPr lang="en-GB" b="1" dirty="0"/>
          </a:p>
        </p:txBody>
      </p:sp>
      <p:pic>
        <p:nvPicPr>
          <p:cNvPr id="3" name="Picture 2"/>
          <p:cNvPicPr>
            <a:picLocks noChangeAspect="1"/>
          </p:cNvPicPr>
          <p:nvPr/>
        </p:nvPicPr>
        <p:blipFill>
          <a:blip r:embed="rId4"/>
          <a:stretch>
            <a:fillRect/>
          </a:stretch>
        </p:blipFill>
        <p:spPr>
          <a:xfrm>
            <a:off x="1145015" y="2171121"/>
            <a:ext cx="8382675" cy="4712953"/>
          </a:xfrm>
          <a:prstGeom prst="rect">
            <a:avLst/>
          </a:prstGeom>
        </p:spPr>
      </p:pic>
    </p:spTree>
    <p:extLst>
      <p:ext uri="{BB962C8B-B14F-4D97-AF65-F5344CB8AC3E}">
        <p14:creationId xmlns:p14="http://schemas.microsoft.com/office/powerpoint/2010/main" val="951397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219991" y="1469308"/>
            <a:ext cx="11835146" cy="2539157"/>
          </a:xfrm>
          <a:prstGeom prst="rect">
            <a:avLst/>
          </a:prstGeom>
        </p:spPr>
        <p:txBody>
          <a:bodyPr wrap="square">
            <a:spAutoFit/>
          </a:bodyPr>
          <a:lstStyle/>
          <a:p>
            <a:pPr>
              <a:spcBef>
                <a:spcPts val="600"/>
              </a:spcBef>
            </a:pPr>
            <a:r>
              <a:rPr lang="en-US" sz="2000" dirty="0">
                <a:latin typeface="Calibri" panose="020F0502020204030204" pitchFamily="34" charset="0"/>
                <a:cs typeface="Calibri" panose="020F0502020204030204" pitchFamily="34" charset="0"/>
              </a:rPr>
              <a:t>Find an Opportunity / a </a:t>
            </a:r>
            <a:r>
              <a:rPr lang="en-US" sz="2000" dirty="0" smtClean="0">
                <a:latin typeface="Calibri" panose="020F0502020204030204" pitchFamily="34" charset="0"/>
                <a:cs typeface="Calibri" panose="020F0502020204030204" pitchFamily="34" charset="0"/>
              </a:rPr>
              <a:t>Call</a:t>
            </a:r>
            <a:r>
              <a:rPr lang="en-US" sz="2000" dirty="0">
                <a:latin typeface="Calibri" panose="020F0502020204030204" pitchFamily="34" charset="0"/>
                <a:cs typeface="Calibri" panose="020F0502020204030204" pitchFamily="34" charset="0"/>
              </a:rPr>
              <a:t>:</a:t>
            </a:r>
            <a:r>
              <a:rPr lang="tr-TR" sz="2000" dirty="0" smtClean="0">
                <a:latin typeface="Calibri" panose="020F0502020204030204" pitchFamily="34" charset="0"/>
                <a:cs typeface="Calibri" panose="020F0502020204030204" pitchFamily="34" charset="0"/>
              </a:rPr>
              <a:t> </a:t>
            </a:r>
            <a:r>
              <a:rPr lang="sr-Latn-RS" sz="2000" dirty="0" smtClean="0">
                <a:solidFill>
                  <a:schemeClr val="tx1">
                    <a:lumMod val="50000"/>
                  </a:schemeClr>
                </a:solidFill>
                <a:hlinkClick r:id="rId2"/>
              </a:rPr>
              <a:t>https</a:t>
            </a:r>
            <a:r>
              <a:rPr lang="sr-Latn-RS" sz="2000" dirty="0">
                <a:solidFill>
                  <a:schemeClr val="tx1">
                    <a:lumMod val="50000"/>
                  </a:schemeClr>
                </a:solidFill>
                <a:hlinkClick r:id="rId2"/>
              </a:rPr>
              <a:t>://</a:t>
            </a:r>
            <a:r>
              <a:rPr lang="sr-Latn-RS" sz="2000" dirty="0" smtClean="0">
                <a:solidFill>
                  <a:schemeClr val="tx1">
                    <a:lumMod val="50000"/>
                  </a:schemeClr>
                </a:solidFill>
                <a:hlinkClick r:id="rId2"/>
              </a:rPr>
              <a:t>eacea.ec.europa.eu/documents/eforms_en</a:t>
            </a:r>
            <a:r>
              <a:rPr lang="en-US" sz="2000" dirty="0" smtClean="0">
                <a:solidFill>
                  <a:schemeClr val="tx1">
                    <a:lumMod val="50000"/>
                  </a:schemeClr>
                </a:solidFill>
              </a:rPr>
              <a:t> </a:t>
            </a:r>
          </a:p>
          <a:p>
            <a:pPr>
              <a:spcBef>
                <a:spcPts val="600"/>
              </a:spcBef>
            </a:pPr>
            <a:r>
              <a:rPr lang="en-US" sz="2000" dirty="0" smtClean="0">
                <a:solidFill>
                  <a:schemeClr val="tx1">
                    <a:lumMod val="50000"/>
                  </a:schemeClr>
                </a:solidFill>
              </a:rPr>
              <a:t>ERASMUS KA203 CBHE – application to EACEA   </a:t>
            </a:r>
            <a:endParaRPr lang="en-US" sz="2000" dirty="0">
              <a:solidFill>
                <a:schemeClr val="tx1">
                  <a:lumMod val="50000"/>
                </a:schemeClr>
              </a:solidFill>
            </a:endParaRPr>
          </a:p>
          <a:p>
            <a:pPr marL="457200" indent="-457200">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endParaRPr lang="tr-TR" sz="2000" dirty="0">
              <a:solidFill>
                <a:schemeClr val="tx1">
                  <a:lumMod val="75000"/>
                  <a:lumOff val="25000"/>
                </a:schemeClr>
              </a:solidFill>
              <a:latin typeface="+mj-lt"/>
            </a:endParaRPr>
          </a:p>
          <a:p>
            <a:endParaRPr lang="tr-TR" sz="2600" dirty="0">
              <a:solidFill>
                <a:schemeClr val="tx1">
                  <a:lumMod val="75000"/>
                  <a:lumOff val="25000"/>
                </a:schemeClr>
              </a:solidFill>
              <a:latin typeface="+mj-lt"/>
            </a:endParaRPr>
          </a:p>
          <a:p>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218900" y="350011"/>
            <a:ext cx="2234907" cy="523220"/>
          </a:xfrm>
          <a:prstGeom prst="rect">
            <a:avLst/>
          </a:prstGeom>
        </p:spPr>
        <p:txBody>
          <a:bodyPr wrap="none">
            <a:spAutoFit/>
          </a:bodyPr>
          <a:lstStyle/>
          <a:p>
            <a:pPr algn="ctr"/>
            <a:r>
              <a:rPr lang="en-US" sz="2800" b="1" dirty="0">
                <a:solidFill>
                  <a:schemeClr val="accent5">
                    <a:lumMod val="75000"/>
                  </a:schemeClr>
                </a:solidFill>
              </a:rPr>
              <a:t>How to apply</a:t>
            </a:r>
            <a:endParaRPr lang="tr-TR" sz="2800" b="1" dirty="0">
              <a:solidFill>
                <a:schemeClr val="accent5">
                  <a:lumMod val="75000"/>
                </a:schemeClr>
              </a:solidFill>
            </a:endParaRPr>
          </a:p>
        </p:txBody>
      </p:sp>
      <p:pic>
        <p:nvPicPr>
          <p:cNvPr id="6" name="Resim 5">
            <a:extLst>
              <a:ext uri="{FF2B5EF4-FFF2-40B4-BE49-F238E27FC236}">
                <a16:creationId xmlns:a16="http://schemas.microsoft.com/office/drawing/2014/main" id="{B4002231-B66E-43C3-BFDB-CB69F0F2BB48}"/>
              </a:ext>
            </a:extLst>
          </p:cNvPr>
          <p:cNvPicPr>
            <a:picLocks noChangeAspect="1"/>
          </p:cNvPicPr>
          <p:nvPr/>
        </p:nvPicPr>
        <p:blipFill rotWithShape="1">
          <a:blip r:embed="rId3"/>
          <a:srcRect b="30690"/>
          <a:stretch/>
        </p:blipFill>
        <p:spPr>
          <a:xfrm>
            <a:off x="356949" y="350011"/>
            <a:ext cx="1896094" cy="876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5418439"/>
            <a:ext cx="1768137" cy="1324396"/>
          </a:xfrm>
          <a:prstGeom prst="rect">
            <a:avLst/>
          </a:prstGeom>
        </p:spPr>
      </p:pic>
      <p:sp>
        <p:nvSpPr>
          <p:cNvPr id="7" name="TextBox 6"/>
          <p:cNvSpPr txBox="1"/>
          <p:nvPr/>
        </p:nvSpPr>
        <p:spPr>
          <a:xfrm>
            <a:off x="219991" y="6373503"/>
            <a:ext cx="381836" cy="369332"/>
          </a:xfrm>
          <a:prstGeom prst="rect">
            <a:avLst/>
          </a:prstGeom>
          <a:noFill/>
        </p:spPr>
        <p:txBody>
          <a:bodyPr wrap="none" rtlCol="0">
            <a:spAutoFit/>
          </a:bodyPr>
          <a:lstStyle/>
          <a:p>
            <a:r>
              <a:rPr lang="en-GB" b="1" dirty="0" smtClean="0"/>
              <a:t>M</a:t>
            </a:r>
            <a:endParaRPr lang="en-GB" b="1" dirty="0"/>
          </a:p>
        </p:txBody>
      </p:sp>
      <p:pic>
        <p:nvPicPr>
          <p:cNvPr id="8" name="Picture 7"/>
          <p:cNvPicPr>
            <a:picLocks noChangeAspect="1"/>
          </p:cNvPicPr>
          <p:nvPr/>
        </p:nvPicPr>
        <p:blipFill>
          <a:blip r:embed="rId5"/>
          <a:stretch>
            <a:fillRect/>
          </a:stretch>
        </p:blipFill>
        <p:spPr>
          <a:xfrm>
            <a:off x="601827" y="2278339"/>
            <a:ext cx="8572256" cy="4464496"/>
          </a:xfrm>
          <a:prstGeom prst="rect">
            <a:avLst/>
          </a:prstGeom>
        </p:spPr>
      </p:pic>
    </p:spTree>
    <p:extLst>
      <p:ext uri="{BB962C8B-B14F-4D97-AF65-F5344CB8AC3E}">
        <p14:creationId xmlns:p14="http://schemas.microsoft.com/office/powerpoint/2010/main" val="1457096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219991" y="1469308"/>
            <a:ext cx="11744482" cy="246221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Find an Opportunity / a </a:t>
            </a:r>
            <a:r>
              <a:rPr lang="en-US" sz="2000" dirty="0" smtClean="0">
                <a:latin typeface="Calibri" panose="020F0502020204030204" pitchFamily="34" charset="0"/>
                <a:cs typeface="Calibri" panose="020F0502020204030204" pitchFamily="34" charset="0"/>
              </a:rPr>
              <a:t>Call: </a:t>
            </a:r>
            <a:r>
              <a:rPr lang="en-US" sz="2000" dirty="0">
                <a:solidFill>
                  <a:schemeClr val="tx1">
                    <a:lumMod val="50000"/>
                  </a:schemeClr>
                </a:solidFill>
                <a:hlinkClick r:id="rId2"/>
              </a:rPr>
              <a:t>https://webgate.ec.europa.eu/erasmus-applications/screen/home</a:t>
            </a:r>
            <a:r>
              <a:rPr lang="en-US" sz="2000" dirty="0">
                <a:solidFill>
                  <a:schemeClr val="tx1">
                    <a:lumMod val="50000"/>
                  </a:schemeClr>
                </a:solidFill>
              </a:rPr>
              <a:t>  </a:t>
            </a:r>
            <a:r>
              <a:rPr lang="en-US" sz="2000" dirty="0" smtClean="0">
                <a:solidFill>
                  <a:schemeClr val="tx1">
                    <a:lumMod val="50000"/>
                  </a:schemeClr>
                </a:solidFill>
              </a:rPr>
              <a:t>ERASMUS – Application to NEO (decentralized calls) (e.g. Strategic partnerships …)</a:t>
            </a:r>
            <a:endParaRPr lang="en-US" sz="2000" dirty="0">
              <a:solidFill>
                <a:schemeClr val="tx1">
                  <a:lumMod val="50000"/>
                </a:schemeClr>
              </a:solidFill>
            </a:endParaRPr>
          </a:p>
          <a:p>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endParaRPr lang="tr-TR" sz="2000" dirty="0">
              <a:solidFill>
                <a:schemeClr val="tx1">
                  <a:lumMod val="75000"/>
                  <a:lumOff val="25000"/>
                </a:schemeClr>
              </a:solidFill>
              <a:latin typeface="+mj-lt"/>
            </a:endParaRPr>
          </a:p>
          <a:p>
            <a:endParaRPr lang="tr-TR" sz="2600" dirty="0">
              <a:solidFill>
                <a:schemeClr val="tx1">
                  <a:lumMod val="75000"/>
                  <a:lumOff val="25000"/>
                </a:schemeClr>
              </a:solidFill>
              <a:latin typeface="+mj-lt"/>
            </a:endParaRPr>
          </a:p>
          <a:p>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218900" y="350011"/>
            <a:ext cx="2234907" cy="523220"/>
          </a:xfrm>
          <a:prstGeom prst="rect">
            <a:avLst/>
          </a:prstGeom>
        </p:spPr>
        <p:txBody>
          <a:bodyPr wrap="none">
            <a:spAutoFit/>
          </a:bodyPr>
          <a:lstStyle/>
          <a:p>
            <a:pPr algn="ctr"/>
            <a:r>
              <a:rPr lang="en-US" sz="2800" b="1" dirty="0">
                <a:solidFill>
                  <a:schemeClr val="accent5">
                    <a:lumMod val="75000"/>
                  </a:schemeClr>
                </a:solidFill>
              </a:rPr>
              <a:t>How to apply</a:t>
            </a:r>
            <a:endParaRPr lang="tr-TR" sz="2800" b="1" dirty="0">
              <a:solidFill>
                <a:schemeClr val="accent5">
                  <a:lumMod val="75000"/>
                </a:schemeClr>
              </a:solidFill>
            </a:endParaRPr>
          </a:p>
        </p:txBody>
      </p:sp>
      <p:pic>
        <p:nvPicPr>
          <p:cNvPr id="6" name="Resim 5">
            <a:extLst>
              <a:ext uri="{FF2B5EF4-FFF2-40B4-BE49-F238E27FC236}">
                <a16:creationId xmlns:a16="http://schemas.microsoft.com/office/drawing/2014/main" id="{B4002231-B66E-43C3-BFDB-CB69F0F2BB48}"/>
              </a:ext>
            </a:extLst>
          </p:cNvPr>
          <p:cNvPicPr>
            <a:picLocks noChangeAspect="1"/>
          </p:cNvPicPr>
          <p:nvPr/>
        </p:nvPicPr>
        <p:blipFill rotWithShape="1">
          <a:blip r:embed="rId3"/>
          <a:srcRect b="30690"/>
          <a:stretch/>
        </p:blipFill>
        <p:spPr>
          <a:xfrm>
            <a:off x="356949" y="350011"/>
            <a:ext cx="1896094" cy="876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5418439"/>
            <a:ext cx="1768137" cy="1324396"/>
          </a:xfrm>
          <a:prstGeom prst="rect">
            <a:avLst/>
          </a:prstGeom>
        </p:spPr>
      </p:pic>
      <p:sp>
        <p:nvSpPr>
          <p:cNvPr id="7" name="TextBox 6"/>
          <p:cNvSpPr txBox="1"/>
          <p:nvPr/>
        </p:nvSpPr>
        <p:spPr>
          <a:xfrm>
            <a:off x="219991" y="6373503"/>
            <a:ext cx="381836" cy="369332"/>
          </a:xfrm>
          <a:prstGeom prst="rect">
            <a:avLst/>
          </a:prstGeom>
          <a:noFill/>
        </p:spPr>
        <p:txBody>
          <a:bodyPr wrap="none" rtlCol="0">
            <a:spAutoFit/>
          </a:bodyPr>
          <a:lstStyle/>
          <a:p>
            <a:r>
              <a:rPr lang="en-GB" b="1" dirty="0" smtClean="0"/>
              <a:t>M</a:t>
            </a:r>
            <a:endParaRPr lang="en-GB" b="1"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88" y="2170141"/>
            <a:ext cx="7271792" cy="4678123"/>
          </a:xfrm>
          <a:prstGeom prst="rect">
            <a:avLst/>
          </a:prstGeom>
        </p:spPr>
      </p:pic>
      <p:sp>
        <p:nvSpPr>
          <p:cNvPr id="9" name="Right Arrow 8"/>
          <p:cNvSpPr/>
          <p:nvPr/>
        </p:nvSpPr>
        <p:spPr>
          <a:xfrm>
            <a:off x="34924" y="3501008"/>
            <a:ext cx="86409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95164" y="3789122"/>
            <a:ext cx="1368152" cy="1440160"/>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771228" y="5301208"/>
            <a:ext cx="216024"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8039932" y="2873718"/>
            <a:ext cx="4315538" cy="2427490"/>
          </a:xfrm>
          <a:prstGeom prst="rect">
            <a:avLst/>
          </a:prstGeom>
        </p:spPr>
      </p:pic>
      <p:sp>
        <p:nvSpPr>
          <p:cNvPr id="3" name="Curved Up Arrow 2"/>
          <p:cNvSpPr/>
          <p:nvPr/>
        </p:nvSpPr>
        <p:spPr>
          <a:xfrm>
            <a:off x="3284113" y="5301208"/>
            <a:ext cx="6014433" cy="107229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8983243" y="3674246"/>
            <a:ext cx="1368152" cy="1440160"/>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9576749" y="4842375"/>
            <a:ext cx="216024" cy="5760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95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5A365E7-70FA-4E20-A388-C7A32CB35EF2}"/>
              </a:ext>
            </a:extLst>
          </p:cNvPr>
          <p:cNvSpPr/>
          <p:nvPr/>
        </p:nvSpPr>
        <p:spPr>
          <a:xfrm>
            <a:off x="727365" y="661242"/>
            <a:ext cx="10941626" cy="4832092"/>
          </a:xfrm>
          <a:prstGeom prst="rect">
            <a:avLst/>
          </a:prstGeom>
        </p:spPr>
        <p:txBody>
          <a:bodyPr wrap="square">
            <a:spAutoFit/>
          </a:bodyPr>
          <a:lstStyle/>
          <a:p>
            <a:pPr algn="just"/>
            <a:r>
              <a:rPr lang="en-US" sz="2200" dirty="0"/>
              <a:t>A project is a temporary </a:t>
            </a:r>
            <a:r>
              <a:rPr lang="en-US" sz="2200" dirty="0" err="1"/>
              <a:t>organisational</a:t>
            </a:r>
            <a:r>
              <a:rPr lang="en-US" sz="2200" dirty="0"/>
              <a:t> structure set up to create a unique product or service (output)</a:t>
            </a:r>
            <a:r>
              <a:rPr lang="tr-TR" sz="2200" dirty="0"/>
              <a:t> </a:t>
            </a:r>
            <a:r>
              <a:rPr lang="en-US" sz="2200" dirty="0"/>
              <a:t>within certain constraints such as time, cost and </a:t>
            </a:r>
            <a:r>
              <a:rPr lang="en-US" sz="2200" dirty="0" smtClean="0"/>
              <a:t>quality:</a:t>
            </a:r>
          </a:p>
          <a:p>
            <a:pPr algn="just"/>
            <a:endParaRPr lang="en-US" sz="2200" dirty="0"/>
          </a:p>
          <a:p>
            <a:pPr marL="285750" indent="-285750" algn="just">
              <a:buFont typeface="Arial" panose="020B0604020202020204" pitchFamily="34" charset="0"/>
              <a:buChar char="•"/>
            </a:pPr>
            <a:r>
              <a:rPr lang="en-US" sz="2200" dirty="0"/>
              <a:t>Temporary means that the project has a well-defined start and </a:t>
            </a:r>
            <a:r>
              <a:rPr lang="en-US" sz="2200" dirty="0" smtClean="0"/>
              <a:t>end</a:t>
            </a:r>
            <a:endParaRPr lang="en-US" sz="2200" dirty="0"/>
          </a:p>
          <a:p>
            <a:pPr marL="285750" indent="-285750" algn="just">
              <a:buFont typeface="Arial" panose="020B0604020202020204" pitchFamily="34" charset="0"/>
              <a:buChar char="•"/>
            </a:pPr>
            <a:r>
              <a:rPr lang="en-US" sz="2200" dirty="0"/>
              <a:t>Unique output means that the project’s product or service has not been created before. It may be</a:t>
            </a:r>
            <a:r>
              <a:rPr lang="tr-TR" sz="2200" dirty="0"/>
              <a:t> </a:t>
            </a:r>
            <a:r>
              <a:rPr lang="en-US" sz="2200" dirty="0"/>
              <a:t>similar to another product, but there will always be a degree of </a:t>
            </a:r>
            <a:r>
              <a:rPr lang="en-US" sz="2200" dirty="0" smtClean="0"/>
              <a:t>uniqueness / originality / innovativeness</a:t>
            </a:r>
            <a:endParaRPr lang="en-US" sz="2200" dirty="0"/>
          </a:p>
          <a:p>
            <a:pPr marL="285750" indent="-285750" algn="just">
              <a:buFont typeface="Arial" panose="020B0604020202020204" pitchFamily="34" charset="0"/>
              <a:buChar char="•"/>
            </a:pPr>
            <a:r>
              <a:rPr lang="en-US" sz="2200" dirty="0"/>
              <a:t>A project’s output may be a product (e.g. a new application) or a service (e.g. a consulting service,</a:t>
            </a:r>
            <a:r>
              <a:rPr lang="tr-TR" sz="2200" dirty="0"/>
              <a:t> </a:t>
            </a:r>
            <a:r>
              <a:rPr lang="en-US" sz="2200" dirty="0"/>
              <a:t>a conference or a training </a:t>
            </a:r>
            <a:r>
              <a:rPr lang="en-US" sz="2200" dirty="0" err="1"/>
              <a:t>programme</a:t>
            </a:r>
            <a:r>
              <a:rPr lang="en-US" sz="2200" dirty="0" smtClean="0"/>
              <a:t>)</a:t>
            </a:r>
            <a:endParaRPr lang="en-US" sz="2200" dirty="0"/>
          </a:p>
          <a:p>
            <a:pPr marL="285750" lvl="0" indent="-285750">
              <a:buFont typeface="Arial" panose="020B0604020202020204" pitchFamily="34" charset="0"/>
              <a:buChar char="•"/>
            </a:pPr>
            <a:endParaRPr lang="en-GB" sz="2200" dirty="0"/>
          </a:p>
          <a:p>
            <a:endParaRPr lang="tr-TR" sz="2200" dirty="0"/>
          </a:p>
          <a:p>
            <a:endParaRPr lang="tr-TR" sz="2200" dirty="0"/>
          </a:p>
          <a:p>
            <a:r>
              <a:rPr lang="en-US" sz="2200" dirty="0"/>
              <a:t>.</a:t>
            </a:r>
            <a:endParaRPr lang="tr-TR" sz="2200" dirty="0"/>
          </a:p>
          <a:p>
            <a:endParaRPr lang="tr-TR" sz="2200" dirty="0"/>
          </a:p>
        </p:txBody>
      </p:sp>
      <p:pic>
        <p:nvPicPr>
          <p:cNvPr id="1026" name="Picture 2" descr="Image result for project idea generation">
            <a:extLst>
              <a:ext uri="{FF2B5EF4-FFF2-40B4-BE49-F238E27FC236}">
                <a16:creationId xmlns:a16="http://schemas.microsoft.com/office/drawing/2014/main" id="{23A81D04-B9CF-43DD-808A-258EC185F2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4867" y="4363649"/>
            <a:ext cx="1917577" cy="1917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8342" y="6281968"/>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165635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238397" y="168915"/>
            <a:ext cx="11430000" cy="4832092"/>
          </a:xfrm>
          <a:prstGeom prst="rect">
            <a:avLst/>
          </a:prstGeom>
        </p:spPr>
        <p:txBody>
          <a:bodyPr wrap="square">
            <a:spAutoFit/>
          </a:bodyPr>
          <a:lstStyle/>
          <a:p>
            <a:pPr algn="just"/>
            <a:r>
              <a:rPr lang="en-US" sz="2800" b="1" dirty="0" smtClean="0"/>
              <a:t>Instructions</a:t>
            </a:r>
          </a:p>
          <a:p>
            <a:pPr algn="just"/>
            <a:endParaRPr lang="en-US" sz="2000" dirty="0" smtClean="0"/>
          </a:p>
          <a:p>
            <a:pPr marL="342900" indent="-342900" algn="just">
              <a:spcAft>
                <a:spcPts val="1200"/>
              </a:spcAft>
              <a:buFont typeface="Arial" panose="020B0604020202020204" pitchFamily="34" charset="0"/>
              <a:buChar char="•"/>
            </a:pPr>
            <a:r>
              <a:rPr lang="en-US" sz="2000" dirty="0" smtClean="0"/>
              <a:t>Funding </a:t>
            </a:r>
            <a:r>
              <a:rPr lang="en-US" sz="2000" dirty="0"/>
              <a:t>opportunities under </a:t>
            </a:r>
            <a:r>
              <a:rPr lang="tr-TR" sz="2000" dirty="0"/>
              <a:t>programmes </a:t>
            </a:r>
            <a:r>
              <a:rPr lang="en-US" sz="2000" dirty="0"/>
              <a:t>are set out in </a:t>
            </a:r>
            <a:r>
              <a:rPr lang="tr-TR" sz="2000" dirty="0" smtClean="0"/>
              <a:t>annual</a:t>
            </a:r>
            <a:r>
              <a:rPr lang="en-US" sz="2000" dirty="0" smtClean="0"/>
              <a:t> </a:t>
            </a:r>
            <a:r>
              <a:rPr lang="tr-TR" sz="2000" dirty="0" smtClean="0"/>
              <a:t>/</a:t>
            </a:r>
            <a:r>
              <a:rPr lang="en-US" sz="2000" dirty="0"/>
              <a:t>multiannual</a:t>
            </a:r>
            <a:r>
              <a:rPr lang="tr-TR" sz="2000" dirty="0"/>
              <a:t> </a:t>
            </a:r>
            <a:r>
              <a:rPr lang="tr-TR" sz="2000" b="1" dirty="0"/>
              <a:t>«</a:t>
            </a:r>
            <a:r>
              <a:rPr lang="tr-TR" sz="2000" b="1" dirty="0" err="1"/>
              <a:t>Work</a:t>
            </a:r>
            <a:r>
              <a:rPr lang="tr-TR" sz="2000" b="1" dirty="0"/>
              <a:t> Programmes»</a:t>
            </a:r>
            <a:r>
              <a:rPr lang="tr-TR" sz="2000" dirty="0"/>
              <a:t> </a:t>
            </a:r>
            <a:r>
              <a:rPr lang="en-US" sz="2000" dirty="0"/>
              <a:t>, which cover the large majority of support available</a:t>
            </a:r>
            <a:r>
              <a:rPr lang="tr-TR" sz="2000" dirty="0"/>
              <a:t> </a:t>
            </a:r>
            <a:r>
              <a:rPr lang="tr-TR" sz="2000" dirty="0" smtClean="0"/>
              <a:t>(</a:t>
            </a:r>
            <a:r>
              <a:rPr lang="en-GB" sz="2000" dirty="0" smtClean="0"/>
              <a:t>e.g.</a:t>
            </a:r>
            <a:r>
              <a:rPr lang="tr-TR" sz="2000" dirty="0" smtClean="0"/>
              <a:t> </a:t>
            </a:r>
            <a:r>
              <a:rPr lang="tr-TR" sz="2000" dirty="0"/>
              <a:t>Horizon </a:t>
            </a:r>
            <a:r>
              <a:rPr lang="tr-TR" sz="2000" dirty="0" smtClean="0"/>
              <a:t>2020</a:t>
            </a:r>
            <a:r>
              <a:rPr lang="en-US" sz="2000" dirty="0" smtClean="0"/>
              <a:t>, Erasmus etc.</a:t>
            </a:r>
            <a:r>
              <a:rPr lang="tr-TR" sz="2000" dirty="0" smtClean="0"/>
              <a:t>)</a:t>
            </a:r>
            <a:r>
              <a:rPr lang="en-US" sz="2000" dirty="0"/>
              <a:t>. </a:t>
            </a:r>
            <a:endParaRPr lang="en-US" sz="2000" dirty="0" smtClean="0"/>
          </a:p>
          <a:p>
            <a:pPr marL="342900" indent="-342900" algn="just">
              <a:spcAft>
                <a:spcPts val="1200"/>
              </a:spcAft>
              <a:buFont typeface="Arial" panose="020B0604020202020204" pitchFamily="34" charset="0"/>
              <a:buChar char="•"/>
            </a:pPr>
            <a:r>
              <a:rPr lang="en-US" sz="2000" dirty="0" smtClean="0"/>
              <a:t>Annual </a:t>
            </a:r>
            <a:r>
              <a:rPr lang="en-US" sz="2000" dirty="0"/>
              <a:t>Work Programmes for Grants identify the grants that are planned to be awarded during the year</a:t>
            </a:r>
            <a:r>
              <a:rPr lang="tr-TR" sz="2000" dirty="0"/>
              <a:t>/s</a:t>
            </a:r>
            <a:r>
              <a:rPr lang="en-US" sz="2000" dirty="0"/>
              <a:t>, notably through Calls for proposals. </a:t>
            </a:r>
            <a:r>
              <a:rPr lang="tr-TR" sz="2000" dirty="0"/>
              <a:t> </a:t>
            </a:r>
            <a:endParaRPr lang="en-US" sz="2000" dirty="0" smtClean="0"/>
          </a:p>
          <a:p>
            <a:pPr marL="342900" indent="-342900" algn="just">
              <a:spcAft>
                <a:spcPts val="1200"/>
              </a:spcAft>
              <a:buFont typeface="Arial" panose="020B0604020202020204" pitchFamily="34" charset="0"/>
              <a:buChar char="•"/>
            </a:pPr>
            <a:r>
              <a:rPr lang="tr-TR" sz="2000" dirty="0"/>
              <a:t>E</a:t>
            </a:r>
            <a:r>
              <a:rPr lang="en-US" sz="2000" dirty="0"/>
              <a:t>ach thematic section is self-contained, and describes the overall objectives, the respective calls for proposals, and the topics within each call. </a:t>
            </a:r>
            <a:endParaRPr lang="tr-TR" sz="2000" dirty="0"/>
          </a:p>
          <a:p>
            <a:pPr marL="342900" indent="-342900" algn="just">
              <a:spcAft>
                <a:spcPts val="1200"/>
              </a:spcAft>
              <a:buFont typeface="Arial" panose="020B0604020202020204" pitchFamily="34" charset="0"/>
              <a:buChar char="•"/>
            </a:pPr>
            <a:r>
              <a:rPr lang="tr-TR" sz="2000" dirty="0" smtClean="0"/>
              <a:t>It </a:t>
            </a:r>
            <a:r>
              <a:rPr lang="en-US" sz="2000" dirty="0"/>
              <a:t>comprises an introduction, sections and the general annexes describing general rules such </a:t>
            </a:r>
            <a:r>
              <a:rPr lang="en-US" sz="2000" dirty="0" smtClean="0"/>
              <a:t>as: </a:t>
            </a:r>
          </a:p>
          <a:p>
            <a:pPr marL="800100" lvl="1" indent="-342900" algn="just">
              <a:spcAft>
                <a:spcPts val="1200"/>
              </a:spcAft>
              <a:buFont typeface="Wingdings" panose="05000000000000000000" pitchFamily="2" charset="2"/>
              <a:buChar char="ü"/>
            </a:pPr>
            <a:r>
              <a:rPr lang="en-US" sz="2000" dirty="0" smtClean="0"/>
              <a:t>standard </a:t>
            </a:r>
            <a:r>
              <a:rPr lang="en-US" sz="2000" dirty="0"/>
              <a:t>admissibility conditions and eligibility criteria, </a:t>
            </a:r>
            <a:endParaRPr lang="en-US" sz="2000" dirty="0" smtClean="0"/>
          </a:p>
          <a:p>
            <a:pPr marL="800100" lvl="1" indent="-342900" algn="just">
              <a:spcAft>
                <a:spcPts val="1200"/>
              </a:spcAft>
              <a:buFont typeface="Wingdings" panose="05000000000000000000" pitchFamily="2" charset="2"/>
              <a:buChar char="ü"/>
            </a:pPr>
            <a:r>
              <a:rPr lang="en-US" sz="2000" dirty="0" smtClean="0"/>
              <a:t>selection </a:t>
            </a:r>
            <a:r>
              <a:rPr lang="en-US" sz="2000" dirty="0"/>
              <a:t>and award criteria, etc.</a:t>
            </a:r>
            <a:r>
              <a:rPr lang="tr-TR" sz="2000" dirty="0"/>
              <a:t> </a:t>
            </a:r>
            <a:endParaRPr lang="en-US" sz="2000" dirty="0" smtClean="0"/>
          </a:p>
          <a:p>
            <a:pPr marL="342900" indent="-342900" algn="just">
              <a:buFont typeface="Arial" panose="020B0604020202020204" pitchFamily="34" charset="0"/>
              <a:buChar char="•"/>
            </a:pPr>
            <a:endParaRPr lang="tr-TR"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191" y="5616560"/>
            <a:ext cx="1517506" cy="1136665"/>
          </a:xfrm>
          <a:prstGeom prst="rect">
            <a:avLst/>
          </a:prstGeom>
        </p:spPr>
      </p:pic>
    </p:spTree>
    <p:extLst>
      <p:ext uri="{BB962C8B-B14F-4D97-AF65-F5344CB8AC3E}">
        <p14:creationId xmlns:p14="http://schemas.microsoft.com/office/powerpoint/2010/main" val="372185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238397" y="168915"/>
            <a:ext cx="11430000" cy="4370427"/>
          </a:xfrm>
          <a:prstGeom prst="rect">
            <a:avLst/>
          </a:prstGeom>
        </p:spPr>
        <p:txBody>
          <a:bodyPr wrap="square">
            <a:spAutoFit/>
          </a:bodyPr>
          <a:lstStyle/>
          <a:p>
            <a:pPr algn="just"/>
            <a:r>
              <a:rPr lang="en-US" sz="2800" b="1" dirty="0" smtClean="0"/>
              <a:t>Instructions</a:t>
            </a:r>
          </a:p>
          <a:p>
            <a:pPr algn="just"/>
            <a:endParaRPr lang="en-US" sz="2000" dirty="0" smtClean="0"/>
          </a:p>
          <a:p>
            <a:pPr marL="342900" indent="-342900" algn="just">
              <a:buFont typeface="Arial" panose="020B0604020202020204" pitchFamily="34" charset="0"/>
              <a:buChar char="•"/>
            </a:pPr>
            <a:endParaRPr lang="tr-TR" sz="2000" dirty="0"/>
          </a:p>
          <a:p>
            <a:pPr marL="342900" indent="-342900" algn="just">
              <a:spcAft>
                <a:spcPts val="1200"/>
              </a:spcAft>
              <a:buFont typeface="Arial" panose="020B0604020202020204" pitchFamily="34" charset="0"/>
              <a:buChar char="•"/>
            </a:pPr>
            <a:r>
              <a:rPr lang="en-US" sz="2000" dirty="0"/>
              <a:t>In case individual call for proposal refers to some specific document «</a:t>
            </a:r>
            <a:r>
              <a:rPr lang="en-US" sz="2000" b="1" dirty="0"/>
              <a:t>Guidelines for grant applicants</a:t>
            </a:r>
            <a:r>
              <a:rPr lang="en-US" sz="2000" dirty="0"/>
              <a:t>» and its </a:t>
            </a:r>
            <a:r>
              <a:rPr lang="en-US" sz="2000" b="1" dirty="0"/>
              <a:t>annexes</a:t>
            </a:r>
            <a:r>
              <a:rPr lang="en-US" sz="2000" dirty="0"/>
              <a:t> are the basis for review and reference for this specific call when applying for a grant scheme</a:t>
            </a:r>
            <a:r>
              <a:rPr lang="tr-TR" sz="2000" dirty="0"/>
              <a:t>. </a:t>
            </a:r>
            <a:endParaRPr lang="en-US" sz="2000" dirty="0" smtClean="0"/>
          </a:p>
          <a:p>
            <a:pPr marL="342900" indent="-342900" algn="just">
              <a:spcAft>
                <a:spcPts val="1200"/>
              </a:spcAft>
              <a:buFont typeface="Arial" panose="020B0604020202020204" pitchFamily="34" charset="0"/>
              <a:buChar char="•"/>
            </a:pPr>
            <a:r>
              <a:rPr lang="en-US" sz="2000" dirty="0" smtClean="0"/>
              <a:t>The </a:t>
            </a:r>
            <a:r>
              <a:rPr lang="en-US" sz="2000" dirty="0"/>
              <a:t>grant guideline with its annexes provides information on the subject of the grant, explaining the rationale and purpose of the grant call. </a:t>
            </a:r>
            <a:endParaRPr lang="en-US" sz="2000" dirty="0" smtClean="0"/>
          </a:p>
          <a:p>
            <a:pPr marL="342900" indent="-342900" algn="just">
              <a:spcAft>
                <a:spcPts val="1200"/>
              </a:spcAft>
              <a:buFont typeface="Arial" panose="020B0604020202020204" pitchFamily="34" charset="0"/>
              <a:buChar char="•"/>
            </a:pPr>
            <a:r>
              <a:rPr lang="en-US" sz="2000" dirty="0" smtClean="0"/>
              <a:t>This </a:t>
            </a:r>
            <a:r>
              <a:rPr lang="en-US" sz="2000" dirty="0"/>
              <a:t>is the reference document providing basic information and guidance to the applicants such as procedure and requirements for submission.</a:t>
            </a:r>
            <a:r>
              <a:rPr lang="tr-TR" sz="2000" dirty="0"/>
              <a:t> </a:t>
            </a:r>
            <a:endParaRPr lang="en-US" sz="2000" dirty="0" smtClean="0"/>
          </a:p>
          <a:p>
            <a:pPr marL="342900" indent="-342900" algn="just">
              <a:spcAft>
                <a:spcPts val="1200"/>
              </a:spcAft>
              <a:buFont typeface="Arial" panose="020B0604020202020204" pitchFamily="34" charset="0"/>
              <a:buChar char="•"/>
            </a:pPr>
            <a:r>
              <a:rPr lang="en-US" sz="2000" dirty="0" smtClean="0"/>
              <a:t>Grant </a:t>
            </a:r>
            <a:r>
              <a:rPr lang="en-US" sz="2000" dirty="0"/>
              <a:t>Contract </a:t>
            </a:r>
            <a:r>
              <a:rPr lang="en-US" sz="2000" dirty="0" smtClean="0"/>
              <a:t>Format</a:t>
            </a:r>
            <a:r>
              <a:rPr lang="tr-TR" sz="2000" dirty="0" smtClean="0"/>
              <a:t>, </a:t>
            </a:r>
            <a:r>
              <a:rPr lang="en-US" sz="2000" dirty="0"/>
              <a:t>General </a:t>
            </a:r>
            <a:r>
              <a:rPr lang="en-US" sz="2000" dirty="0" smtClean="0"/>
              <a:t>Conditions</a:t>
            </a:r>
            <a:r>
              <a:rPr lang="tr-TR" sz="2000" dirty="0" smtClean="0"/>
              <a:t>, </a:t>
            </a:r>
            <a:r>
              <a:rPr lang="en-US" sz="2000" dirty="0"/>
              <a:t>Legal Identity Form</a:t>
            </a:r>
            <a:r>
              <a:rPr lang="tr-TR" sz="2000" dirty="0"/>
              <a:t>, </a:t>
            </a:r>
            <a:r>
              <a:rPr lang="en-US" sz="2000" dirty="0"/>
              <a:t>Financial Identification Form are some of the documents in the annexes that the applicant is  given.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191" y="5616560"/>
            <a:ext cx="1517506" cy="1136665"/>
          </a:xfrm>
          <a:prstGeom prst="rect">
            <a:avLst/>
          </a:prstGeom>
        </p:spPr>
      </p:pic>
    </p:spTree>
    <p:extLst>
      <p:ext uri="{BB962C8B-B14F-4D97-AF65-F5344CB8AC3E}">
        <p14:creationId xmlns:p14="http://schemas.microsoft.com/office/powerpoint/2010/main" val="1544155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256492" y="512817"/>
            <a:ext cx="11752118" cy="5955476"/>
          </a:xfrm>
          <a:prstGeom prst="rect">
            <a:avLst/>
          </a:prstGeom>
        </p:spPr>
        <p:txBody>
          <a:bodyPr wrap="square">
            <a:spAutoFit/>
          </a:bodyPr>
          <a:lstStyle/>
          <a:p>
            <a:pPr algn="just"/>
            <a:r>
              <a:rPr lang="en-US" sz="2200" dirty="0"/>
              <a:t>A </a:t>
            </a:r>
            <a:r>
              <a:rPr lang="en-US" sz="2200" b="1" dirty="0"/>
              <a:t>grant guideline</a:t>
            </a:r>
            <a:r>
              <a:rPr lang="en-US" sz="2200" dirty="0"/>
              <a:t> usually includes:</a:t>
            </a:r>
          </a:p>
          <a:p>
            <a:pPr marL="342900" indent="-342900" algn="just">
              <a:buFont typeface="Wingdings" panose="05000000000000000000" pitchFamily="2" charset="2"/>
              <a:buChar char="§"/>
            </a:pPr>
            <a:endParaRPr lang="en-US" sz="2300" dirty="0"/>
          </a:p>
          <a:p>
            <a:pPr marL="342900" indent="-342900" algn="just">
              <a:spcAft>
                <a:spcPts val="600"/>
              </a:spcAft>
              <a:buFont typeface="Arial" panose="020B0604020202020204" pitchFamily="34" charset="0"/>
              <a:buChar char="•"/>
            </a:pPr>
            <a:r>
              <a:rPr lang="en-US" sz="2200" dirty="0"/>
              <a:t>The </a:t>
            </a:r>
            <a:r>
              <a:rPr lang="en-US" sz="2200" b="1" dirty="0"/>
              <a:t>current status </a:t>
            </a:r>
            <a:r>
              <a:rPr lang="en-US" sz="2200" dirty="0"/>
              <a:t>of the grant scheme, the </a:t>
            </a:r>
            <a:r>
              <a:rPr lang="en-US" sz="2200" b="1" dirty="0"/>
              <a:t>reason </a:t>
            </a:r>
            <a:r>
              <a:rPr lang="en-US" sz="2200" dirty="0"/>
              <a:t>that the grant scheme was opened, and what </a:t>
            </a:r>
            <a:r>
              <a:rPr lang="en-US" sz="2200" b="1" dirty="0"/>
              <a:t>problems are required to be solved </a:t>
            </a:r>
            <a:r>
              <a:rPr lang="en-US" sz="2200" dirty="0"/>
              <a:t>through the projects</a:t>
            </a:r>
          </a:p>
          <a:p>
            <a:pPr marL="342900" indent="-342900" algn="just">
              <a:spcAft>
                <a:spcPts val="600"/>
              </a:spcAft>
              <a:buFont typeface="Arial" panose="020B0604020202020204" pitchFamily="34" charset="0"/>
              <a:buChar char="•"/>
            </a:pPr>
            <a:r>
              <a:rPr lang="en-US" sz="2200" b="1" dirty="0"/>
              <a:t>Objectives of the specific programme and priority areas</a:t>
            </a:r>
          </a:p>
          <a:p>
            <a:pPr marL="342900" indent="-342900" algn="just">
              <a:spcAft>
                <a:spcPts val="600"/>
              </a:spcAft>
              <a:buFont typeface="Arial" panose="020B0604020202020204" pitchFamily="34" charset="0"/>
              <a:buChar char="•"/>
            </a:pPr>
            <a:r>
              <a:rPr lang="en-US" sz="2200" dirty="0"/>
              <a:t>Upper and lower limits of the amount and rates of </a:t>
            </a:r>
            <a:r>
              <a:rPr lang="en-US" sz="2200" b="1" dirty="0"/>
              <a:t>financial assistance </a:t>
            </a:r>
            <a:r>
              <a:rPr lang="en-US" sz="2200" dirty="0"/>
              <a:t>to be provided under the Programme</a:t>
            </a:r>
          </a:p>
          <a:p>
            <a:pPr marL="342900" indent="-342900" algn="just">
              <a:spcAft>
                <a:spcPts val="600"/>
              </a:spcAft>
              <a:buFont typeface="Arial" panose="020B0604020202020204" pitchFamily="34" charset="0"/>
              <a:buChar char="•"/>
            </a:pPr>
            <a:r>
              <a:rPr lang="en-US" sz="2200" b="1" dirty="0"/>
              <a:t>Eligibility requirements </a:t>
            </a:r>
            <a:r>
              <a:rPr lang="en-US" sz="2200" dirty="0"/>
              <a:t>for Applicants (Leaders) and Partners </a:t>
            </a:r>
          </a:p>
          <a:p>
            <a:pPr marL="342900" indent="-342900" algn="just">
              <a:spcAft>
                <a:spcPts val="600"/>
              </a:spcAft>
              <a:buFont typeface="Arial" panose="020B0604020202020204" pitchFamily="34" charset="0"/>
              <a:buChar char="•"/>
            </a:pPr>
            <a:r>
              <a:rPr lang="en-US" sz="2200" dirty="0"/>
              <a:t>Implementation </a:t>
            </a:r>
            <a:r>
              <a:rPr lang="en-US" sz="2200" b="1" dirty="0"/>
              <a:t>period</a:t>
            </a:r>
            <a:r>
              <a:rPr lang="en-US" sz="2200" dirty="0"/>
              <a:t> of the grant projects</a:t>
            </a:r>
          </a:p>
          <a:p>
            <a:pPr marL="342900" indent="-342900" algn="just">
              <a:spcAft>
                <a:spcPts val="600"/>
              </a:spcAft>
              <a:buFont typeface="Arial" panose="020B0604020202020204" pitchFamily="34" charset="0"/>
              <a:buChar char="•"/>
            </a:pPr>
            <a:r>
              <a:rPr lang="en-US" sz="2200" b="1" dirty="0"/>
              <a:t>Project types and activities </a:t>
            </a:r>
            <a:r>
              <a:rPr lang="en-US" sz="2200" dirty="0"/>
              <a:t>to be supported together with the activities not supported</a:t>
            </a:r>
          </a:p>
          <a:p>
            <a:pPr marL="342900" indent="-342900" algn="just">
              <a:spcAft>
                <a:spcPts val="600"/>
              </a:spcAft>
              <a:buFont typeface="Arial" panose="020B0604020202020204" pitchFamily="34" charset="0"/>
              <a:buChar char="•"/>
            </a:pPr>
            <a:r>
              <a:rPr lang="en-US" sz="2200" dirty="0"/>
              <a:t>In which </a:t>
            </a:r>
            <a:r>
              <a:rPr lang="en-US" sz="2200" b="1" dirty="0"/>
              <a:t>countries,  regions and provinces </a:t>
            </a:r>
            <a:r>
              <a:rPr lang="en-US" sz="2200" dirty="0"/>
              <a:t>the projects can be implemented</a:t>
            </a:r>
          </a:p>
          <a:p>
            <a:pPr marL="342900" indent="-342900" algn="just">
              <a:spcAft>
                <a:spcPts val="600"/>
              </a:spcAft>
              <a:buFont typeface="Arial" panose="020B0604020202020204" pitchFamily="34" charset="0"/>
              <a:buChar char="•"/>
            </a:pPr>
            <a:r>
              <a:rPr lang="en-US" sz="2200" dirty="0"/>
              <a:t>Which </a:t>
            </a:r>
            <a:r>
              <a:rPr lang="en-US" sz="2200" b="1" dirty="0"/>
              <a:t>costs are eligible </a:t>
            </a:r>
            <a:r>
              <a:rPr lang="en-US" sz="2200" dirty="0"/>
              <a:t>for the projects to be implemented</a:t>
            </a:r>
          </a:p>
          <a:p>
            <a:pPr marL="342900" indent="-342900" algn="just">
              <a:spcAft>
                <a:spcPts val="600"/>
              </a:spcAft>
              <a:buFont typeface="Arial" panose="020B0604020202020204" pitchFamily="34" charset="0"/>
              <a:buChar char="•"/>
            </a:pPr>
            <a:r>
              <a:rPr lang="en-US" sz="2200" dirty="0"/>
              <a:t>How and where the </a:t>
            </a:r>
            <a:r>
              <a:rPr lang="en-US" sz="2200" b="1" dirty="0"/>
              <a:t>application</a:t>
            </a:r>
            <a:r>
              <a:rPr lang="en-US" sz="2200" dirty="0"/>
              <a:t> should be made, </a:t>
            </a:r>
            <a:endParaRPr lang="en-US" sz="2200" dirty="0" smtClean="0"/>
          </a:p>
          <a:p>
            <a:pPr marL="342900" indent="-342900" algn="just">
              <a:spcAft>
                <a:spcPts val="600"/>
              </a:spcAft>
              <a:buFont typeface="Arial" panose="020B0604020202020204" pitchFamily="34" charset="0"/>
              <a:buChar char="•"/>
            </a:pPr>
            <a:r>
              <a:rPr lang="en-US" sz="2200" dirty="0" smtClean="0"/>
              <a:t>What </a:t>
            </a:r>
            <a:r>
              <a:rPr lang="en-US" sz="2200" b="1" dirty="0"/>
              <a:t>documents should be submitted</a:t>
            </a:r>
          </a:p>
          <a:p>
            <a:pPr marL="342900" indent="-342900" algn="just">
              <a:spcAft>
                <a:spcPts val="600"/>
              </a:spcAft>
              <a:buFont typeface="Arial" panose="020B0604020202020204" pitchFamily="34" charset="0"/>
              <a:buChar char="•"/>
            </a:pPr>
            <a:r>
              <a:rPr lang="en-US" sz="2200" b="1" dirty="0"/>
              <a:t>Evaluation Procedure </a:t>
            </a:r>
            <a:r>
              <a:rPr lang="en-US" sz="2200" dirty="0"/>
              <a:t>for applications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767" y="5360298"/>
            <a:ext cx="1873502" cy="1403318"/>
          </a:xfrm>
          <a:prstGeom prst="rect">
            <a:avLst/>
          </a:prstGeom>
        </p:spPr>
      </p:pic>
    </p:spTree>
    <p:extLst>
      <p:ext uri="{BB962C8B-B14F-4D97-AF65-F5344CB8AC3E}">
        <p14:creationId xmlns:p14="http://schemas.microsoft.com/office/powerpoint/2010/main" val="3363100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1275424" y="1553269"/>
            <a:ext cx="9641151" cy="2539157"/>
          </a:xfrm>
          <a:prstGeom prst="rect">
            <a:avLst/>
          </a:prstGeom>
        </p:spPr>
        <p:txBody>
          <a:bodyPr wrap="square">
            <a:spAutoFit/>
          </a:bodyPr>
          <a:lstStyle/>
          <a:p>
            <a:pPr marL="342900" indent="-342900" algn="just">
              <a:buFont typeface="Wingdings" panose="05000000000000000000" pitchFamily="2" charset="2"/>
              <a:buChar char="§"/>
            </a:pPr>
            <a:r>
              <a:rPr lang="en-US" sz="2300" dirty="0"/>
              <a:t>The </a:t>
            </a:r>
            <a:r>
              <a:rPr lang="en-US" sz="2300" b="1" dirty="0"/>
              <a:t>Work Programmes </a:t>
            </a:r>
            <a:r>
              <a:rPr lang="en-US" sz="2300" dirty="0"/>
              <a:t>and </a:t>
            </a:r>
            <a:r>
              <a:rPr lang="en-US" sz="2300" b="1" dirty="0"/>
              <a:t>Grant Guidelines </a:t>
            </a:r>
            <a:r>
              <a:rPr lang="en-US" sz="2300" dirty="0"/>
              <a:t>should be reviewed to determine </a:t>
            </a:r>
            <a:r>
              <a:rPr lang="en-US" sz="2300" u="sng" dirty="0"/>
              <a:t>whether the project idea is appropriate for the grant scheme </a:t>
            </a:r>
            <a:r>
              <a:rPr lang="en-US" sz="2300" dirty="0"/>
              <a:t>and, if appropriate, the project idea is transformed into a project draft.</a:t>
            </a:r>
          </a:p>
          <a:p>
            <a:pPr marL="342900" indent="-342900" algn="just">
              <a:buFont typeface="Wingdings" panose="05000000000000000000" pitchFamily="2" charset="2"/>
              <a:buChar char="§"/>
            </a:pPr>
            <a:endParaRPr lang="en-US" sz="2300" dirty="0"/>
          </a:p>
          <a:p>
            <a:pPr marL="342900" indent="-342900" algn="just">
              <a:buFont typeface="Wingdings" panose="05000000000000000000" pitchFamily="2" charset="2"/>
              <a:buChar char="§"/>
            </a:pPr>
            <a:r>
              <a:rPr lang="en-US" sz="2300" dirty="0"/>
              <a:t>In case of non-exist</a:t>
            </a:r>
            <a:r>
              <a:rPr lang="tr-TR" sz="2300" dirty="0"/>
              <a:t>e</a:t>
            </a:r>
            <a:r>
              <a:rPr lang="en-US" sz="2300" dirty="0" err="1"/>
              <a:t>nce</a:t>
            </a:r>
            <a:r>
              <a:rPr lang="en-US" sz="2300" dirty="0"/>
              <a:t> of Project idea, they would be the </a:t>
            </a:r>
            <a:r>
              <a:rPr lang="en-US" sz="2300" u="sng" dirty="0"/>
              <a:t>source of information</a:t>
            </a:r>
            <a:r>
              <a:rPr lang="en-US" sz="2300" dirty="0"/>
              <a:t> for developing Project idea. </a:t>
            </a:r>
          </a:p>
          <a:p>
            <a:pPr marL="342900" indent="-342900" algn="just">
              <a:buFont typeface="Wingdings" panose="05000000000000000000" pitchFamily="2" charset="2"/>
              <a:buChar char="§"/>
            </a:pPr>
            <a:endParaRPr lang="tr-TR" sz="2100" dirty="0"/>
          </a:p>
        </p:txBody>
      </p:sp>
      <p:pic>
        <p:nvPicPr>
          <p:cNvPr id="16386" name="Picture 2" descr="Image result for important matter transparent">
            <a:extLst>
              <a:ext uri="{FF2B5EF4-FFF2-40B4-BE49-F238E27FC236}">
                <a16:creationId xmlns:a16="http://schemas.microsoft.com/office/drawing/2014/main" id="{E5D264FC-C9AE-4A64-B392-92D34B6CE6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248" y="5039987"/>
            <a:ext cx="1424351" cy="12951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70" y="5351318"/>
            <a:ext cx="1682381" cy="1260162"/>
          </a:xfrm>
          <a:prstGeom prst="rect">
            <a:avLst/>
          </a:prstGeom>
        </p:spPr>
      </p:pic>
    </p:spTree>
    <p:extLst>
      <p:ext uri="{BB962C8B-B14F-4D97-AF65-F5344CB8AC3E}">
        <p14:creationId xmlns:p14="http://schemas.microsoft.com/office/powerpoint/2010/main" val="840182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4">
            <a:extLst>
              <a:ext uri="{FF2B5EF4-FFF2-40B4-BE49-F238E27FC236}">
                <a16:creationId xmlns:a16="http://schemas.microsoft.com/office/drawing/2014/main" id="{DA8116AA-EA81-4F97-8C58-D36B72D6CE9E}"/>
              </a:ext>
            </a:extLst>
          </p:cNvPr>
          <p:cNvSpPr>
            <a:spLocks noChangeArrowheads="1"/>
          </p:cNvSpPr>
          <p:nvPr/>
        </p:nvSpPr>
        <p:spPr bwMode="auto">
          <a:xfrm>
            <a:off x="5864519" y="1439070"/>
            <a:ext cx="1981200" cy="762000"/>
          </a:xfrm>
          <a:prstGeom prst="ellipse">
            <a:avLst/>
          </a:prstGeom>
          <a:noFill/>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s-ES" altLang="en-US" sz="2400" b="0">
              <a:ln>
                <a:solidFill>
                  <a:schemeClr val="accent5">
                    <a:lumMod val="50000"/>
                  </a:schemeClr>
                </a:solidFill>
              </a:ln>
            </a:endParaRPr>
          </a:p>
        </p:txBody>
      </p:sp>
      <p:sp>
        <p:nvSpPr>
          <p:cNvPr id="8" name="Text Box 5">
            <a:extLst>
              <a:ext uri="{FF2B5EF4-FFF2-40B4-BE49-F238E27FC236}">
                <a16:creationId xmlns:a16="http://schemas.microsoft.com/office/drawing/2014/main" id="{78E4BB5A-F9D9-488B-B9D4-E1BDD13D215E}"/>
              </a:ext>
            </a:extLst>
          </p:cNvPr>
          <p:cNvSpPr txBox="1">
            <a:spLocks noChangeArrowheads="1"/>
          </p:cNvSpPr>
          <p:nvPr/>
        </p:nvSpPr>
        <p:spPr bwMode="auto">
          <a:xfrm>
            <a:off x="1585998" y="1599214"/>
            <a:ext cx="1752600" cy="369332"/>
          </a:xfrm>
          <a:prstGeom prst="rect">
            <a:avLst/>
          </a:prstGeom>
          <a:ln>
            <a:solidFill>
              <a:schemeClr val="accent2">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800" b="0" dirty="0">
                <a:ln>
                  <a:solidFill>
                    <a:schemeClr val="accent5">
                      <a:lumMod val="50000"/>
                    </a:schemeClr>
                  </a:solidFill>
                </a:ln>
              </a:rPr>
              <a:t>Programmes</a:t>
            </a:r>
          </a:p>
        </p:txBody>
      </p:sp>
      <p:sp>
        <p:nvSpPr>
          <p:cNvPr id="9" name="Text Box 6">
            <a:extLst>
              <a:ext uri="{FF2B5EF4-FFF2-40B4-BE49-F238E27FC236}">
                <a16:creationId xmlns:a16="http://schemas.microsoft.com/office/drawing/2014/main" id="{E8386257-AD8E-4B50-A427-EBA0429BD70E}"/>
              </a:ext>
            </a:extLst>
          </p:cNvPr>
          <p:cNvSpPr txBox="1">
            <a:spLocks noChangeArrowheads="1"/>
          </p:cNvSpPr>
          <p:nvPr/>
        </p:nvSpPr>
        <p:spPr bwMode="auto">
          <a:xfrm>
            <a:off x="3776748" y="1597496"/>
            <a:ext cx="1752600" cy="376238"/>
          </a:xfrm>
          <a:prstGeom prst="rect">
            <a:avLst/>
          </a:prstGeom>
          <a:ln>
            <a:solidFill>
              <a:schemeClr val="accent2">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800" b="0" dirty="0">
                <a:ln>
                  <a:solidFill>
                    <a:schemeClr val="accent5">
                      <a:lumMod val="50000"/>
                    </a:schemeClr>
                  </a:solidFill>
                </a:ln>
              </a:rPr>
              <a:t>Priorities </a:t>
            </a:r>
          </a:p>
        </p:txBody>
      </p:sp>
      <p:sp>
        <p:nvSpPr>
          <p:cNvPr id="10" name="Text Box 7">
            <a:extLst>
              <a:ext uri="{FF2B5EF4-FFF2-40B4-BE49-F238E27FC236}">
                <a16:creationId xmlns:a16="http://schemas.microsoft.com/office/drawing/2014/main" id="{DF3B81F8-BB2B-4DC8-A77A-239330D26E92}"/>
              </a:ext>
            </a:extLst>
          </p:cNvPr>
          <p:cNvSpPr txBox="1">
            <a:spLocks noChangeArrowheads="1"/>
          </p:cNvSpPr>
          <p:nvPr/>
        </p:nvSpPr>
        <p:spPr bwMode="auto">
          <a:xfrm>
            <a:off x="5796048" y="1599214"/>
            <a:ext cx="2133600" cy="366713"/>
          </a:xfrm>
          <a:prstGeom prst="rect">
            <a:avLst/>
          </a:prstGeom>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800" b="0" dirty="0">
                <a:ln>
                  <a:solidFill>
                    <a:schemeClr val="accent5">
                      <a:lumMod val="50000"/>
                    </a:schemeClr>
                  </a:solidFill>
                </a:ln>
              </a:rPr>
              <a:t>Call for Proposal </a:t>
            </a:r>
          </a:p>
        </p:txBody>
      </p:sp>
      <p:sp>
        <p:nvSpPr>
          <p:cNvPr id="11" name="Line 8">
            <a:extLst>
              <a:ext uri="{FF2B5EF4-FFF2-40B4-BE49-F238E27FC236}">
                <a16:creationId xmlns:a16="http://schemas.microsoft.com/office/drawing/2014/main" id="{3A283744-F9BE-47BB-8A2A-A289A81D33B7}"/>
              </a:ext>
            </a:extLst>
          </p:cNvPr>
          <p:cNvSpPr>
            <a:spLocks noChangeShapeType="1"/>
          </p:cNvSpPr>
          <p:nvPr/>
        </p:nvSpPr>
        <p:spPr bwMode="auto">
          <a:xfrm>
            <a:off x="3338598" y="1751614"/>
            <a:ext cx="438150" cy="0"/>
          </a:xfrm>
          <a:prstGeom prst="lin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12" name="Line 9">
            <a:extLst>
              <a:ext uri="{FF2B5EF4-FFF2-40B4-BE49-F238E27FC236}">
                <a16:creationId xmlns:a16="http://schemas.microsoft.com/office/drawing/2014/main" id="{392FD120-420A-4708-8F6E-6FD9F2A0A537}"/>
              </a:ext>
            </a:extLst>
          </p:cNvPr>
          <p:cNvSpPr>
            <a:spLocks noChangeShapeType="1"/>
          </p:cNvSpPr>
          <p:nvPr/>
        </p:nvSpPr>
        <p:spPr bwMode="auto">
          <a:xfrm>
            <a:off x="5567448" y="1754327"/>
            <a:ext cx="228600" cy="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13" name="Text Box 10">
            <a:extLst>
              <a:ext uri="{FF2B5EF4-FFF2-40B4-BE49-F238E27FC236}">
                <a16:creationId xmlns:a16="http://schemas.microsoft.com/office/drawing/2014/main" id="{4A251E3A-6C76-4C22-9390-1ED734FC6B1F}"/>
              </a:ext>
            </a:extLst>
          </p:cNvPr>
          <p:cNvSpPr txBox="1">
            <a:spLocks noChangeArrowheads="1"/>
          </p:cNvSpPr>
          <p:nvPr/>
        </p:nvSpPr>
        <p:spPr bwMode="auto">
          <a:xfrm>
            <a:off x="8291597" y="1466850"/>
            <a:ext cx="1676400" cy="779463"/>
          </a:xfrm>
          <a:prstGeom prst="rect">
            <a:avLst/>
          </a:prstGeom>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s-ES_tradnl" altLang="en-US" sz="1800" b="0" dirty="0">
                <a:ln>
                  <a:solidFill>
                    <a:schemeClr val="accent5">
                      <a:lumMod val="50000"/>
                    </a:schemeClr>
                  </a:solidFill>
                </a:ln>
              </a:rPr>
              <a:t>Areas</a:t>
            </a:r>
          </a:p>
          <a:p>
            <a:pPr algn="ctr" eaLnBrk="1" hangingPunct="1">
              <a:spcBef>
                <a:spcPct val="50000"/>
              </a:spcBef>
              <a:buClrTx/>
              <a:buSzTx/>
              <a:buFont typeface="Wingdings" panose="05000000000000000000" pitchFamily="2" charset="2"/>
              <a:buNone/>
            </a:pPr>
            <a:r>
              <a:rPr lang="es-ES_tradnl" altLang="en-US" sz="1800" b="0" dirty="0">
                <a:ln>
                  <a:solidFill>
                    <a:schemeClr val="accent5">
                      <a:lumMod val="50000"/>
                    </a:schemeClr>
                  </a:solidFill>
                </a:ln>
              </a:rPr>
              <a:t>Instruments</a:t>
            </a:r>
            <a:endParaRPr lang="es-ES" altLang="en-US" sz="1800" b="0" dirty="0">
              <a:ln>
                <a:solidFill>
                  <a:schemeClr val="accent5">
                    <a:lumMod val="50000"/>
                  </a:schemeClr>
                </a:solidFill>
              </a:ln>
            </a:endParaRPr>
          </a:p>
        </p:txBody>
      </p:sp>
      <p:sp>
        <p:nvSpPr>
          <p:cNvPr id="14" name="AutoShape 11">
            <a:extLst>
              <a:ext uri="{FF2B5EF4-FFF2-40B4-BE49-F238E27FC236}">
                <a16:creationId xmlns:a16="http://schemas.microsoft.com/office/drawing/2014/main" id="{B3F2953C-B241-4C15-9E62-D0E0F59E4F42}"/>
              </a:ext>
            </a:extLst>
          </p:cNvPr>
          <p:cNvSpPr>
            <a:spLocks/>
          </p:cNvSpPr>
          <p:nvPr/>
        </p:nvSpPr>
        <p:spPr bwMode="auto">
          <a:xfrm>
            <a:off x="7986798" y="1411889"/>
            <a:ext cx="152400" cy="990600"/>
          </a:xfrm>
          <a:prstGeom prst="leftBrace">
            <a:avLst>
              <a:gd name="adj1" fmla="val 54167"/>
              <a:gd name="adj2" fmla="val 50000"/>
            </a:avLst>
          </a:prstGeom>
          <a:noFill/>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s-ES" altLang="en-US" sz="2400" b="0">
              <a:ln>
                <a:solidFill>
                  <a:schemeClr val="accent5">
                    <a:lumMod val="50000"/>
                  </a:schemeClr>
                </a:solidFill>
              </a:ln>
            </a:endParaRPr>
          </a:p>
        </p:txBody>
      </p:sp>
      <p:sp>
        <p:nvSpPr>
          <p:cNvPr id="15" name="Text Box 12">
            <a:extLst>
              <a:ext uri="{FF2B5EF4-FFF2-40B4-BE49-F238E27FC236}">
                <a16:creationId xmlns:a16="http://schemas.microsoft.com/office/drawing/2014/main" id="{A2537BC9-7AC4-42CC-AD60-7F2B44BB0701}"/>
              </a:ext>
            </a:extLst>
          </p:cNvPr>
          <p:cNvSpPr txBox="1">
            <a:spLocks noChangeArrowheads="1"/>
          </p:cNvSpPr>
          <p:nvPr/>
        </p:nvSpPr>
        <p:spPr bwMode="auto">
          <a:xfrm>
            <a:off x="5091198" y="3088289"/>
            <a:ext cx="2362200" cy="376238"/>
          </a:xfrm>
          <a:prstGeom prst="rect">
            <a:avLst/>
          </a:prstGeom>
          <a:ln>
            <a:solidFill>
              <a:schemeClr val="accent2">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800" b="0" dirty="0">
                <a:ln>
                  <a:solidFill>
                    <a:schemeClr val="accent5">
                      <a:lumMod val="50000"/>
                    </a:schemeClr>
                  </a:solidFill>
                </a:ln>
              </a:rPr>
              <a:t>Practical Guides</a:t>
            </a:r>
          </a:p>
        </p:txBody>
      </p:sp>
      <p:sp>
        <p:nvSpPr>
          <p:cNvPr id="16" name="Text Box 13">
            <a:extLst>
              <a:ext uri="{FF2B5EF4-FFF2-40B4-BE49-F238E27FC236}">
                <a16:creationId xmlns:a16="http://schemas.microsoft.com/office/drawing/2014/main" id="{63F23829-894A-43D7-B2EF-729293A56D42}"/>
              </a:ext>
            </a:extLst>
          </p:cNvPr>
          <p:cNvSpPr txBox="1">
            <a:spLocks noChangeArrowheads="1"/>
          </p:cNvSpPr>
          <p:nvPr/>
        </p:nvSpPr>
        <p:spPr bwMode="auto">
          <a:xfrm>
            <a:off x="7624848" y="3088289"/>
            <a:ext cx="1981200" cy="376238"/>
          </a:xfrm>
          <a:prstGeom prst="rect">
            <a:avLst/>
          </a:prstGeom>
          <a:ln>
            <a:solidFill>
              <a:schemeClr val="accent2">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s-ES_tradnl" altLang="en-US" sz="1800" b="0" dirty="0">
                <a:ln>
                  <a:solidFill>
                    <a:schemeClr val="accent5">
                      <a:lumMod val="50000"/>
                    </a:schemeClr>
                  </a:solidFill>
                </a:ln>
              </a:rPr>
              <a:t>Check</a:t>
            </a:r>
            <a:r>
              <a:rPr lang="tr-TR" altLang="en-US" sz="1800" b="0" dirty="0" err="1">
                <a:ln>
                  <a:solidFill>
                    <a:schemeClr val="accent5">
                      <a:lumMod val="50000"/>
                    </a:schemeClr>
                  </a:solidFill>
                </a:ln>
              </a:rPr>
              <a:t>list</a:t>
            </a:r>
            <a:endParaRPr lang="es-ES" altLang="en-US" sz="1800" b="0" dirty="0">
              <a:ln>
                <a:solidFill>
                  <a:schemeClr val="accent5">
                    <a:lumMod val="50000"/>
                  </a:schemeClr>
                </a:solidFill>
              </a:ln>
            </a:endParaRPr>
          </a:p>
        </p:txBody>
      </p:sp>
      <p:sp>
        <p:nvSpPr>
          <p:cNvPr id="17" name="Text Box 14">
            <a:extLst>
              <a:ext uri="{FF2B5EF4-FFF2-40B4-BE49-F238E27FC236}">
                <a16:creationId xmlns:a16="http://schemas.microsoft.com/office/drawing/2014/main" id="{025A5322-0BB8-4FE0-8B61-ACEA56DC8B94}"/>
              </a:ext>
            </a:extLst>
          </p:cNvPr>
          <p:cNvSpPr txBox="1">
            <a:spLocks noChangeArrowheads="1"/>
          </p:cNvSpPr>
          <p:nvPr/>
        </p:nvSpPr>
        <p:spPr bwMode="auto">
          <a:xfrm>
            <a:off x="2671848" y="3088289"/>
            <a:ext cx="2209800" cy="646331"/>
          </a:xfrm>
          <a:prstGeom prst="rect">
            <a:avLst/>
          </a:prstGeom>
          <a:ln>
            <a:solidFill>
              <a:schemeClr val="accent2">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800" b="0" dirty="0">
                <a:ln>
                  <a:solidFill>
                    <a:schemeClr val="accent5">
                      <a:lumMod val="50000"/>
                    </a:schemeClr>
                  </a:solidFill>
                </a:ln>
              </a:rPr>
              <a:t>Regulations</a:t>
            </a:r>
            <a:r>
              <a:rPr lang="tr-TR" altLang="en-US" sz="1800" b="0" dirty="0">
                <a:ln>
                  <a:solidFill>
                    <a:schemeClr val="accent5">
                      <a:lumMod val="50000"/>
                    </a:schemeClr>
                  </a:solidFill>
                </a:ln>
              </a:rPr>
              <a:t> - </a:t>
            </a:r>
            <a:r>
              <a:rPr lang="es-ES_tradnl" altLang="en-US" sz="1800" b="0" dirty="0">
                <a:ln>
                  <a:solidFill>
                    <a:schemeClr val="accent5">
                      <a:lumMod val="50000"/>
                    </a:schemeClr>
                  </a:solidFill>
                </a:ln>
              </a:rPr>
              <a:t>Work Programme</a:t>
            </a:r>
            <a:endParaRPr lang="es-ES" altLang="en-US" sz="1800" b="0" dirty="0">
              <a:ln>
                <a:solidFill>
                  <a:schemeClr val="accent5">
                    <a:lumMod val="50000"/>
                  </a:schemeClr>
                </a:solidFill>
              </a:ln>
            </a:endParaRPr>
          </a:p>
        </p:txBody>
      </p:sp>
      <p:sp>
        <p:nvSpPr>
          <p:cNvPr id="18" name="Oval 15">
            <a:extLst>
              <a:ext uri="{FF2B5EF4-FFF2-40B4-BE49-F238E27FC236}">
                <a16:creationId xmlns:a16="http://schemas.microsoft.com/office/drawing/2014/main" id="{38FFD86C-D4DA-4FE0-8EE9-3F698DF0C673}"/>
              </a:ext>
            </a:extLst>
          </p:cNvPr>
          <p:cNvSpPr>
            <a:spLocks noChangeArrowheads="1"/>
          </p:cNvSpPr>
          <p:nvPr/>
        </p:nvSpPr>
        <p:spPr bwMode="auto">
          <a:xfrm>
            <a:off x="7491498" y="4650389"/>
            <a:ext cx="1981200" cy="762000"/>
          </a:xfrm>
          <a:prstGeom prst="ellipse">
            <a:avLst/>
          </a:prstGeom>
          <a:noFill/>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s-ES" altLang="en-US" sz="2400" b="0">
              <a:ln>
                <a:solidFill>
                  <a:schemeClr val="accent5">
                    <a:lumMod val="50000"/>
                  </a:schemeClr>
                </a:solidFill>
              </a:ln>
            </a:endParaRPr>
          </a:p>
        </p:txBody>
      </p:sp>
      <p:sp>
        <p:nvSpPr>
          <p:cNvPr id="19" name="Oval 16">
            <a:extLst>
              <a:ext uri="{FF2B5EF4-FFF2-40B4-BE49-F238E27FC236}">
                <a16:creationId xmlns:a16="http://schemas.microsoft.com/office/drawing/2014/main" id="{EECD2143-BA6C-4912-BE2B-CC6B4F971CE7}"/>
              </a:ext>
            </a:extLst>
          </p:cNvPr>
          <p:cNvSpPr>
            <a:spLocks noChangeArrowheads="1"/>
          </p:cNvSpPr>
          <p:nvPr/>
        </p:nvSpPr>
        <p:spPr bwMode="auto">
          <a:xfrm>
            <a:off x="5014998" y="4688489"/>
            <a:ext cx="1981200" cy="762000"/>
          </a:xfrm>
          <a:prstGeom prst="ellipse">
            <a:avLst/>
          </a:prstGeom>
          <a:noFill/>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s-ES" altLang="en-US" sz="2400" b="0">
              <a:ln>
                <a:solidFill>
                  <a:schemeClr val="accent5">
                    <a:lumMod val="50000"/>
                  </a:schemeClr>
                </a:solidFill>
              </a:ln>
            </a:endParaRPr>
          </a:p>
        </p:txBody>
      </p:sp>
      <p:sp>
        <p:nvSpPr>
          <p:cNvPr id="20" name="Oval 17">
            <a:extLst>
              <a:ext uri="{FF2B5EF4-FFF2-40B4-BE49-F238E27FC236}">
                <a16:creationId xmlns:a16="http://schemas.microsoft.com/office/drawing/2014/main" id="{F44308A4-C87A-4CB8-9424-8F019FD15DA4}"/>
              </a:ext>
            </a:extLst>
          </p:cNvPr>
          <p:cNvSpPr>
            <a:spLocks noChangeArrowheads="1"/>
          </p:cNvSpPr>
          <p:nvPr/>
        </p:nvSpPr>
        <p:spPr bwMode="auto">
          <a:xfrm>
            <a:off x="2576598" y="4688489"/>
            <a:ext cx="1752600" cy="762000"/>
          </a:xfrm>
          <a:prstGeom prst="ellipse">
            <a:avLst/>
          </a:prstGeom>
          <a:noFill/>
          <a:ln>
            <a:headEnd/>
            <a:tailEnd/>
          </a:ln>
        </p:spPr>
        <p:style>
          <a:lnRef idx="2">
            <a:schemeClr val="accent6"/>
          </a:lnRef>
          <a:fillRef idx="1">
            <a:schemeClr val="lt1"/>
          </a:fillRef>
          <a:effectRef idx="0">
            <a:schemeClr val="accent6"/>
          </a:effectRef>
          <a:fontRef idx="minor">
            <a:schemeClr val="dk1"/>
          </a:fontRef>
        </p:style>
        <p:txBody>
          <a:bodyPr wrap="none" anchor="ct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s-ES" altLang="en-US" sz="2400" b="0">
              <a:ln>
                <a:solidFill>
                  <a:schemeClr val="accent5">
                    <a:lumMod val="50000"/>
                  </a:schemeClr>
                </a:solidFill>
              </a:ln>
            </a:endParaRPr>
          </a:p>
        </p:txBody>
      </p:sp>
      <p:sp>
        <p:nvSpPr>
          <p:cNvPr id="21" name="Text Box 18">
            <a:extLst>
              <a:ext uri="{FF2B5EF4-FFF2-40B4-BE49-F238E27FC236}">
                <a16:creationId xmlns:a16="http://schemas.microsoft.com/office/drawing/2014/main" id="{44AD05ED-0AF9-4CBB-9E41-E75FDB75D9FE}"/>
              </a:ext>
            </a:extLst>
          </p:cNvPr>
          <p:cNvSpPr txBox="1">
            <a:spLocks noChangeArrowheads="1"/>
          </p:cNvSpPr>
          <p:nvPr/>
        </p:nvSpPr>
        <p:spPr bwMode="auto">
          <a:xfrm>
            <a:off x="7605798" y="4802789"/>
            <a:ext cx="1828800" cy="366713"/>
          </a:xfrm>
          <a:prstGeom prst="rect">
            <a:avLst/>
          </a:prstGeom>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800" b="0">
                <a:ln>
                  <a:solidFill>
                    <a:schemeClr val="accent5">
                      <a:lumMod val="50000"/>
                    </a:schemeClr>
                  </a:solidFill>
                </a:ln>
              </a:rPr>
              <a:t>Proposal</a:t>
            </a:r>
          </a:p>
        </p:txBody>
      </p:sp>
      <p:sp>
        <p:nvSpPr>
          <p:cNvPr id="22" name="Text Box 19">
            <a:extLst>
              <a:ext uri="{FF2B5EF4-FFF2-40B4-BE49-F238E27FC236}">
                <a16:creationId xmlns:a16="http://schemas.microsoft.com/office/drawing/2014/main" id="{55C8415D-8595-490B-882D-64F695656BA3}"/>
              </a:ext>
            </a:extLst>
          </p:cNvPr>
          <p:cNvSpPr txBox="1">
            <a:spLocks noChangeArrowheads="1"/>
          </p:cNvSpPr>
          <p:nvPr/>
        </p:nvSpPr>
        <p:spPr bwMode="auto">
          <a:xfrm>
            <a:off x="5091198" y="4840889"/>
            <a:ext cx="1828800" cy="366713"/>
          </a:xfrm>
          <a:prstGeom prst="rect">
            <a:avLst/>
          </a:prstGeom>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en-US" altLang="en-US" sz="1800" b="0">
                <a:ln>
                  <a:solidFill>
                    <a:schemeClr val="accent5">
                      <a:lumMod val="50000"/>
                    </a:schemeClr>
                  </a:solidFill>
                </a:ln>
              </a:rPr>
              <a:t>Consortium</a:t>
            </a:r>
          </a:p>
        </p:txBody>
      </p:sp>
      <p:sp>
        <p:nvSpPr>
          <p:cNvPr id="23" name="Text Box 20">
            <a:extLst>
              <a:ext uri="{FF2B5EF4-FFF2-40B4-BE49-F238E27FC236}">
                <a16:creationId xmlns:a16="http://schemas.microsoft.com/office/drawing/2014/main" id="{C109BE60-A785-43A7-A30C-B846C6FED174}"/>
              </a:ext>
            </a:extLst>
          </p:cNvPr>
          <p:cNvSpPr txBox="1">
            <a:spLocks noChangeArrowheads="1"/>
          </p:cNvSpPr>
          <p:nvPr/>
        </p:nvSpPr>
        <p:spPr bwMode="auto">
          <a:xfrm>
            <a:off x="2576598" y="4840889"/>
            <a:ext cx="1828800" cy="366713"/>
          </a:xfrm>
          <a:prstGeom prst="rect">
            <a:avLst/>
          </a:prstGeom>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a:spAutoFit/>
          </a:bodyPr>
          <a:lstStyle>
            <a:lvl1pPr>
              <a:spcBef>
                <a:spcPct val="20000"/>
              </a:spcBef>
              <a:buClr>
                <a:srgbClr val="0D69A7"/>
              </a:buClr>
              <a:buSzPct val="120000"/>
              <a:buFont typeface="Wingdings" panose="05000000000000000000" pitchFamily="2" charset="2"/>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0D69A7"/>
              </a:buClr>
              <a:buSzPct val="12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0D69A7"/>
              </a:buClr>
              <a:buSzPct val="12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ClrTx/>
              <a:buSzTx/>
              <a:buFont typeface="Wingdings" panose="05000000000000000000" pitchFamily="2" charset="2"/>
              <a:buNone/>
            </a:pPr>
            <a:r>
              <a:rPr lang="tr-TR" altLang="en-US" sz="1800" b="0" dirty="0">
                <a:ln>
                  <a:solidFill>
                    <a:schemeClr val="accent5">
                      <a:lumMod val="50000"/>
                    </a:schemeClr>
                  </a:solidFill>
                </a:ln>
              </a:rPr>
              <a:t>Project </a:t>
            </a:r>
            <a:r>
              <a:rPr lang="es-ES_tradnl" altLang="en-US" sz="1800" b="0" dirty="0">
                <a:ln>
                  <a:solidFill>
                    <a:schemeClr val="accent5">
                      <a:lumMod val="50000"/>
                    </a:schemeClr>
                  </a:solidFill>
                </a:ln>
              </a:rPr>
              <a:t>Idea</a:t>
            </a:r>
            <a:endParaRPr lang="es-ES" altLang="en-US" sz="1800" b="0" dirty="0">
              <a:ln>
                <a:solidFill>
                  <a:schemeClr val="accent5">
                    <a:lumMod val="50000"/>
                  </a:schemeClr>
                </a:solidFill>
              </a:ln>
            </a:endParaRPr>
          </a:p>
        </p:txBody>
      </p:sp>
      <p:sp>
        <p:nvSpPr>
          <p:cNvPr id="24" name="Line 21">
            <a:extLst>
              <a:ext uri="{FF2B5EF4-FFF2-40B4-BE49-F238E27FC236}">
                <a16:creationId xmlns:a16="http://schemas.microsoft.com/office/drawing/2014/main" id="{1EBA6DA1-E831-4080-8277-59B263E3AB23}"/>
              </a:ext>
            </a:extLst>
          </p:cNvPr>
          <p:cNvSpPr>
            <a:spLocks noChangeShapeType="1"/>
          </p:cNvSpPr>
          <p:nvPr/>
        </p:nvSpPr>
        <p:spPr bwMode="auto">
          <a:xfrm>
            <a:off x="2500398" y="3926489"/>
            <a:ext cx="6629400" cy="0"/>
          </a:xfrm>
          <a:prstGeom prst="lin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25" name="Line 22">
            <a:extLst>
              <a:ext uri="{FF2B5EF4-FFF2-40B4-BE49-F238E27FC236}">
                <a16:creationId xmlns:a16="http://schemas.microsoft.com/office/drawing/2014/main" id="{CF52F5FA-5B38-4946-A661-78E88E92B118}"/>
              </a:ext>
            </a:extLst>
          </p:cNvPr>
          <p:cNvSpPr>
            <a:spLocks noChangeShapeType="1"/>
          </p:cNvSpPr>
          <p:nvPr/>
        </p:nvSpPr>
        <p:spPr bwMode="auto">
          <a:xfrm>
            <a:off x="2347998" y="2402489"/>
            <a:ext cx="0" cy="2590800"/>
          </a:xfrm>
          <a:prstGeom prst="lin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26" name="Line 23">
            <a:extLst>
              <a:ext uri="{FF2B5EF4-FFF2-40B4-BE49-F238E27FC236}">
                <a16:creationId xmlns:a16="http://schemas.microsoft.com/office/drawing/2014/main" id="{45315059-DF80-446D-95A5-648E305CF9EB}"/>
              </a:ext>
            </a:extLst>
          </p:cNvPr>
          <p:cNvSpPr>
            <a:spLocks noChangeShapeType="1"/>
          </p:cNvSpPr>
          <p:nvPr/>
        </p:nvSpPr>
        <p:spPr bwMode="auto">
          <a:xfrm flipH="1">
            <a:off x="2347998" y="4993289"/>
            <a:ext cx="228600" cy="0"/>
          </a:xfrm>
          <a:prstGeom prst="lin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27" name="Line 24">
            <a:extLst>
              <a:ext uri="{FF2B5EF4-FFF2-40B4-BE49-F238E27FC236}">
                <a16:creationId xmlns:a16="http://schemas.microsoft.com/office/drawing/2014/main" id="{89D4B269-CFBC-41AA-9B87-4450DFD08CF3}"/>
              </a:ext>
            </a:extLst>
          </p:cNvPr>
          <p:cNvSpPr>
            <a:spLocks noChangeShapeType="1"/>
          </p:cNvSpPr>
          <p:nvPr/>
        </p:nvSpPr>
        <p:spPr bwMode="auto">
          <a:xfrm flipV="1">
            <a:off x="2347998" y="2173889"/>
            <a:ext cx="381000" cy="2286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28" name="Line 25">
            <a:extLst>
              <a:ext uri="{FF2B5EF4-FFF2-40B4-BE49-F238E27FC236}">
                <a16:creationId xmlns:a16="http://schemas.microsoft.com/office/drawing/2014/main" id="{89BB2C5F-5801-43B7-9F25-6DD499007CD5}"/>
              </a:ext>
            </a:extLst>
          </p:cNvPr>
          <p:cNvSpPr>
            <a:spLocks noChangeShapeType="1"/>
          </p:cNvSpPr>
          <p:nvPr/>
        </p:nvSpPr>
        <p:spPr bwMode="auto">
          <a:xfrm flipV="1">
            <a:off x="2347998" y="2173889"/>
            <a:ext cx="1524000" cy="2286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29" name="Line 26">
            <a:extLst>
              <a:ext uri="{FF2B5EF4-FFF2-40B4-BE49-F238E27FC236}">
                <a16:creationId xmlns:a16="http://schemas.microsoft.com/office/drawing/2014/main" id="{E9C0F318-0663-4F7E-AE39-79EB135C2182}"/>
              </a:ext>
            </a:extLst>
          </p:cNvPr>
          <p:cNvSpPr>
            <a:spLocks noChangeShapeType="1"/>
          </p:cNvSpPr>
          <p:nvPr/>
        </p:nvSpPr>
        <p:spPr bwMode="auto">
          <a:xfrm>
            <a:off x="4481598" y="2021489"/>
            <a:ext cx="0" cy="9906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30" name="Line 27">
            <a:extLst>
              <a:ext uri="{FF2B5EF4-FFF2-40B4-BE49-F238E27FC236}">
                <a16:creationId xmlns:a16="http://schemas.microsoft.com/office/drawing/2014/main" id="{8B6D9739-3A00-4CA4-9456-7F8D7BEEBAFA}"/>
              </a:ext>
            </a:extLst>
          </p:cNvPr>
          <p:cNvSpPr>
            <a:spLocks noChangeShapeType="1"/>
          </p:cNvSpPr>
          <p:nvPr/>
        </p:nvSpPr>
        <p:spPr bwMode="auto">
          <a:xfrm flipV="1">
            <a:off x="4710198" y="2250089"/>
            <a:ext cx="1143000" cy="7620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31" name="Line 28">
            <a:extLst>
              <a:ext uri="{FF2B5EF4-FFF2-40B4-BE49-F238E27FC236}">
                <a16:creationId xmlns:a16="http://schemas.microsoft.com/office/drawing/2014/main" id="{AE644016-6299-4D9B-8546-17B0C48CED4E}"/>
              </a:ext>
            </a:extLst>
          </p:cNvPr>
          <p:cNvSpPr>
            <a:spLocks noChangeShapeType="1"/>
          </p:cNvSpPr>
          <p:nvPr/>
        </p:nvSpPr>
        <p:spPr bwMode="auto">
          <a:xfrm>
            <a:off x="6767598" y="2250089"/>
            <a:ext cx="0" cy="6096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32" name="Line 29">
            <a:extLst>
              <a:ext uri="{FF2B5EF4-FFF2-40B4-BE49-F238E27FC236}">
                <a16:creationId xmlns:a16="http://schemas.microsoft.com/office/drawing/2014/main" id="{6A22EDEB-5972-4DC2-8856-2BF480BC92D4}"/>
              </a:ext>
            </a:extLst>
          </p:cNvPr>
          <p:cNvSpPr>
            <a:spLocks noChangeShapeType="1"/>
          </p:cNvSpPr>
          <p:nvPr/>
        </p:nvSpPr>
        <p:spPr bwMode="auto">
          <a:xfrm>
            <a:off x="4481598" y="5069489"/>
            <a:ext cx="381000" cy="0"/>
          </a:xfrm>
          <a:prstGeom prst="line">
            <a:avLst/>
          </a:prstGeom>
          <a:ln>
            <a:headEnd type="triangle" w="med" len="me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33" name="Line 30">
            <a:extLst>
              <a:ext uri="{FF2B5EF4-FFF2-40B4-BE49-F238E27FC236}">
                <a16:creationId xmlns:a16="http://schemas.microsoft.com/office/drawing/2014/main" id="{FC7C8675-9D9A-455A-B616-3EDE1EF0D3A9}"/>
              </a:ext>
            </a:extLst>
          </p:cNvPr>
          <p:cNvSpPr>
            <a:spLocks noChangeShapeType="1"/>
          </p:cNvSpPr>
          <p:nvPr/>
        </p:nvSpPr>
        <p:spPr bwMode="auto">
          <a:xfrm>
            <a:off x="7129548" y="5069489"/>
            <a:ext cx="304800" cy="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34" name="Line 31">
            <a:extLst>
              <a:ext uri="{FF2B5EF4-FFF2-40B4-BE49-F238E27FC236}">
                <a16:creationId xmlns:a16="http://schemas.microsoft.com/office/drawing/2014/main" id="{1D7B5A17-C551-4728-8532-A958046D487F}"/>
              </a:ext>
            </a:extLst>
          </p:cNvPr>
          <p:cNvSpPr>
            <a:spLocks noChangeShapeType="1"/>
          </p:cNvSpPr>
          <p:nvPr/>
        </p:nvSpPr>
        <p:spPr bwMode="auto">
          <a:xfrm flipV="1">
            <a:off x="7300998" y="3621689"/>
            <a:ext cx="533400" cy="12954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35" name="Line 32">
            <a:extLst>
              <a:ext uri="{FF2B5EF4-FFF2-40B4-BE49-F238E27FC236}">
                <a16:creationId xmlns:a16="http://schemas.microsoft.com/office/drawing/2014/main" id="{52088FBC-CBC7-42E9-8385-BDBB7B532241}"/>
              </a:ext>
            </a:extLst>
          </p:cNvPr>
          <p:cNvSpPr>
            <a:spLocks noChangeShapeType="1"/>
          </p:cNvSpPr>
          <p:nvPr/>
        </p:nvSpPr>
        <p:spPr bwMode="auto">
          <a:xfrm flipH="1" flipV="1">
            <a:off x="4538748" y="3602639"/>
            <a:ext cx="685800" cy="11430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36" name="Line 33">
            <a:extLst>
              <a:ext uri="{FF2B5EF4-FFF2-40B4-BE49-F238E27FC236}">
                <a16:creationId xmlns:a16="http://schemas.microsoft.com/office/drawing/2014/main" id="{2E511392-E5BA-45A7-AAEF-7BF7F43D1470}"/>
              </a:ext>
            </a:extLst>
          </p:cNvPr>
          <p:cNvSpPr>
            <a:spLocks noChangeShapeType="1"/>
          </p:cNvSpPr>
          <p:nvPr/>
        </p:nvSpPr>
        <p:spPr bwMode="auto">
          <a:xfrm flipV="1">
            <a:off x="6005598" y="3621689"/>
            <a:ext cx="0" cy="990600"/>
          </a:xfrm>
          <a:prstGeom prst="line">
            <a:avLst/>
          </a:prstGeom>
          <a:ln>
            <a:headEnd/>
            <a:tailEnd type="triangle" w="med" len="med"/>
          </a:ln>
        </p:spPr>
        <p:style>
          <a:lnRef idx="2">
            <a:schemeClr val="accent6"/>
          </a:lnRef>
          <a:fillRef idx="1">
            <a:schemeClr val="lt1"/>
          </a:fillRef>
          <a:effectRef idx="0">
            <a:schemeClr val="accent6"/>
          </a:effectRef>
          <a:fontRef idx="minor">
            <a:schemeClr val="dk1"/>
          </a:fontRef>
        </p:style>
        <p:txBody>
          <a:bodyPr wrap="none" anchor="ctr"/>
          <a:lstStyle/>
          <a:p>
            <a:endParaRPr lang="en-US">
              <a:ln>
                <a:solidFill>
                  <a:schemeClr val="accent5">
                    <a:lumMod val="50000"/>
                  </a:schemeClr>
                </a:solidFill>
              </a:ln>
            </a:endParaRPr>
          </a:p>
        </p:txBody>
      </p:sp>
      <p:sp>
        <p:nvSpPr>
          <p:cNvPr id="63" name="Dikdörtgen 62">
            <a:extLst>
              <a:ext uri="{FF2B5EF4-FFF2-40B4-BE49-F238E27FC236}">
                <a16:creationId xmlns:a16="http://schemas.microsoft.com/office/drawing/2014/main" id="{71927EA0-0132-43C1-806F-A1CC1522A1EC}"/>
              </a:ext>
            </a:extLst>
          </p:cNvPr>
          <p:cNvSpPr/>
          <p:nvPr/>
        </p:nvSpPr>
        <p:spPr>
          <a:xfrm>
            <a:off x="559386" y="385724"/>
            <a:ext cx="2797561" cy="584775"/>
          </a:xfrm>
          <a:prstGeom prst="rect">
            <a:avLst/>
          </a:prstGeom>
        </p:spPr>
        <p:txBody>
          <a:bodyPr wrap="none">
            <a:spAutoFit/>
          </a:bodyPr>
          <a:lstStyle/>
          <a:p>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Project Stages </a:t>
            </a:r>
          </a:p>
        </p:txBody>
      </p:sp>
      <p:pic>
        <p:nvPicPr>
          <p:cNvPr id="2" name="Picture 1"/>
          <p:cNvPicPr>
            <a:picLocks noChangeAspect="1"/>
          </p:cNvPicPr>
          <p:nvPr/>
        </p:nvPicPr>
        <p:blipFill>
          <a:blip r:embed="rId3"/>
          <a:stretch>
            <a:fillRect/>
          </a:stretch>
        </p:blipFill>
        <p:spPr>
          <a:xfrm>
            <a:off x="10255827" y="5341865"/>
            <a:ext cx="1798146" cy="1346874"/>
          </a:xfrm>
          <a:prstGeom prst="rect">
            <a:avLst/>
          </a:prstGeom>
        </p:spPr>
      </p:pic>
      <p:sp>
        <p:nvSpPr>
          <p:cNvPr id="37" name="TextBox 36"/>
          <p:cNvSpPr txBox="1"/>
          <p:nvPr/>
        </p:nvSpPr>
        <p:spPr>
          <a:xfrm>
            <a:off x="177550" y="6232358"/>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1643465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175199" y="126794"/>
            <a:ext cx="11792866" cy="5139869"/>
          </a:xfrm>
          <a:prstGeom prst="rect">
            <a:avLst/>
          </a:prstGeom>
        </p:spPr>
        <p:txBody>
          <a:bodyPr wrap="square">
            <a:spAutoFit/>
          </a:bodyPr>
          <a:lstStyle/>
          <a:p>
            <a:pPr marL="342900" indent="-342900" algn="just">
              <a:buFont typeface="Arial" panose="020B0604020202020204" pitchFamily="34" charset="0"/>
              <a:buChar char="•"/>
            </a:pPr>
            <a:r>
              <a:rPr lang="en-US" sz="2300" dirty="0"/>
              <a:t>The applicant may only submit the documents of the grant scheme to which he / she applied</a:t>
            </a:r>
            <a:r>
              <a:rPr lang="tr-TR" sz="2300" dirty="0"/>
              <a:t> </a:t>
            </a:r>
            <a:r>
              <a:rPr lang="en-US" sz="2300" dirty="0"/>
              <a:t>and prepare its proposal according to these documents.</a:t>
            </a:r>
            <a:endParaRPr lang="tr-TR" sz="2300" dirty="0"/>
          </a:p>
          <a:p>
            <a:pPr marL="342900" indent="-342900" algn="just">
              <a:buFont typeface="Arial" panose="020B0604020202020204" pitchFamily="34" charset="0"/>
              <a:buChar char="•"/>
            </a:pPr>
            <a:endParaRPr lang="tr-TR" sz="2300" dirty="0"/>
          </a:p>
          <a:p>
            <a:pPr marL="342900" indent="-342900" algn="just">
              <a:buFont typeface="Arial" panose="020B0604020202020204" pitchFamily="34" charset="0"/>
              <a:buChar char="•"/>
            </a:pPr>
            <a:r>
              <a:rPr lang="en-US" sz="2300" dirty="0"/>
              <a:t>To be </a:t>
            </a:r>
            <a:r>
              <a:rPr lang="en-US" sz="2300" dirty="0" smtClean="0"/>
              <a:t>considered </a:t>
            </a:r>
            <a:r>
              <a:rPr lang="tr-TR" sz="2300" dirty="0" err="1"/>
              <a:t>the</a:t>
            </a:r>
            <a:r>
              <a:rPr lang="tr-TR" sz="2300" dirty="0"/>
              <a:t> </a:t>
            </a:r>
            <a:r>
              <a:rPr lang="en-US" sz="2300" dirty="0"/>
              <a:t>application </a:t>
            </a:r>
            <a:r>
              <a:rPr lang="en-US" sz="2300" dirty="0" smtClean="0"/>
              <a:t>must:</a:t>
            </a:r>
            <a:endParaRPr lang="tr-TR" sz="2300" dirty="0"/>
          </a:p>
          <a:p>
            <a:pPr marL="1257300" lvl="2" indent="-342900" algn="just">
              <a:buFont typeface="Arial" panose="020B0604020202020204" pitchFamily="34" charset="0"/>
              <a:buChar char="•"/>
            </a:pPr>
            <a:r>
              <a:rPr lang="en-US" sz="2000" b="1" dirty="0"/>
              <a:t>be submitted on time </a:t>
            </a:r>
            <a:r>
              <a:rPr lang="en-US" sz="2000" dirty="0"/>
              <a:t>- before the closing date specified in the call - through the electronic submission system</a:t>
            </a:r>
          </a:p>
          <a:p>
            <a:pPr marL="1257300" lvl="2" indent="-342900" algn="just">
              <a:buFont typeface="Arial" panose="020B0604020202020204" pitchFamily="34" charset="0"/>
              <a:buChar char="•"/>
            </a:pPr>
            <a:r>
              <a:rPr lang="en-US" sz="2000" b="1" dirty="0"/>
              <a:t>be complete </a:t>
            </a:r>
            <a:r>
              <a:rPr lang="en-US" sz="2000" dirty="0"/>
              <a:t>– accompanied by the relevant administrative forms, proposal description and any supporting documents specified in the call</a:t>
            </a:r>
          </a:p>
          <a:p>
            <a:pPr marL="1257300" lvl="2" indent="-342900" algn="just">
              <a:buFont typeface="Arial" panose="020B0604020202020204" pitchFamily="34" charset="0"/>
              <a:buChar char="•"/>
            </a:pPr>
            <a:r>
              <a:rPr lang="en-US" sz="2000" b="1" dirty="0"/>
              <a:t>be concise  </a:t>
            </a:r>
            <a:r>
              <a:rPr lang="en-US" sz="2000" dirty="0"/>
              <a:t>- the proposal template will specify a </a:t>
            </a:r>
            <a:r>
              <a:rPr lang="en-US" sz="2000" u="sng" dirty="0"/>
              <a:t>maximum number of pages</a:t>
            </a:r>
          </a:p>
          <a:p>
            <a:pPr marL="342900" indent="-342900" algn="just">
              <a:buFont typeface="Arial" panose="020B0604020202020204" pitchFamily="34" charset="0"/>
              <a:buChar char="•"/>
            </a:pPr>
            <a:endParaRPr lang="tr-TR" sz="2300" dirty="0"/>
          </a:p>
          <a:p>
            <a:pPr marL="342900" indent="-342900" algn="just">
              <a:buFont typeface="Arial" panose="020B0604020202020204" pitchFamily="34" charset="0"/>
              <a:buChar char="•"/>
            </a:pPr>
            <a:r>
              <a:rPr lang="en-US" sz="2300" dirty="0"/>
              <a:t>Regardless of the type of call for proposals, the </a:t>
            </a:r>
            <a:r>
              <a:rPr lang="en-US" sz="2300" b="1" dirty="0"/>
              <a:t>grant guideline should be read carefully </a:t>
            </a:r>
            <a:r>
              <a:rPr lang="en-US" sz="2300" dirty="0"/>
              <a:t>in the preparation of the proposal and </a:t>
            </a:r>
            <a:r>
              <a:rPr lang="en-US" sz="2300" b="1" dirty="0"/>
              <a:t>relevance of the project idea, activities and eligibility of the applicant/s should be checked</a:t>
            </a:r>
            <a:r>
              <a:rPr lang="en-US" sz="2300" dirty="0"/>
              <a:t> and the steps of Project Cycle Management logic should be followed which is explained further on.</a:t>
            </a:r>
            <a:endParaRPr lang="tr-TR" sz="2300" dirty="0"/>
          </a:p>
          <a:p>
            <a:pPr marL="342900" indent="-342900" algn="just">
              <a:buFont typeface="Arial" panose="020B0604020202020204" pitchFamily="34" charset="0"/>
              <a:buChar char="•"/>
            </a:pPr>
            <a:endParaRPr lang="tr-TR" sz="2100" dirty="0"/>
          </a:p>
        </p:txBody>
      </p:sp>
      <p:pic>
        <p:nvPicPr>
          <p:cNvPr id="4" name="Picture 2" descr="Image result for important matter transparent">
            <a:extLst>
              <a:ext uri="{FF2B5EF4-FFF2-40B4-BE49-F238E27FC236}">
                <a16:creationId xmlns:a16="http://schemas.microsoft.com/office/drawing/2014/main" id="{2F3628CD-FA93-4927-B4BA-A3079D932E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441" y="5112774"/>
            <a:ext cx="1424351" cy="12951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27" y="5112774"/>
            <a:ext cx="2049438" cy="1535100"/>
          </a:xfrm>
          <a:prstGeom prst="rect">
            <a:avLst/>
          </a:prstGeom>
        </p:spPr>
      </p:pic>
    </p:spTree>
    <p:extLst>
      <p:ext uri="{BB962C8B-B14F-4D97-AF65-F5344CB8AC3E}">
        <p14:creationId xmlns:p14="http://schemas.microsoft.com/office/powerpoint/2010/main" val="350086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285163" y="113329"/>
            <a:ext cx="11123973" cy="5278368"/>
          </a:xfrm>
          <a:prstGeom prst="rect">
            <a:avLst/>
          </a:prstGeom>
        </p:spPr>
        <p:txBody>
          <a:bodyPr wrap="square">
            <a:spAutoFit/>
          </a:bodyPr>
          <a:lstStyle/>
          <a:p>
            <a:pPr algn="just"/>
            <a:r>
              <a:rPr lang="en-US" sz="2200" dirty="0"/>
              <a:t>The application form may differs for the each Grant Calls so that can be “</a:t>
            </a:r>
            <a:r>
              <a:rPr lang="en-US" sz="2200" b="1" dirty="0"/>
              <a:t>restricted call for proposals</a:t>
            </a:r>
            <a:r>
              <a:rPr lang="en-US" sz="2200" dirty="0"/>
              <a:t>” or “</a:t>
            </a:r>
            <a:r>
              <a:rPr lang="en-US" sz="2200" b="1" dirty="0"/>
              <a:t>open call for proposals</a:t>
            </a:r>
            <a:r>
              <a:rPr lang="en-US" sz="2200" dirty="0"/>
              <a:t>”</a:t>
            </a:r>
          </a:p>
          <a:p>
            <a:pPr marL="342900" indent="-342900" algn="just">
              <a:buFont typeface="Arial" panose="020B0604020202020204" pitchFamily="34" charset="0"/>
              <a:buChar char="•"/>
            </a:pPr>
            <a:endParaRPr lang="en-US" sz="2200" dirty="0"/>
          </a:p>
          <a:p>
            <a:pPr marL="342900" indent="-342900" algn="just">
              <a:spcAft>
                <a:spcPts val="1200"/>
              </a:spcAft>
              <a:buFont typeface="Arial" panose="020B0604020202020204" pitchFamily="34" charset="0"/>
              <a:buChar char="•"/>
            </a:pPr>
            <a:r>
              <a:rPr lang="en-US" sz="2200" dirty="0"/>
              <a:t>In “</a:t>
            </a:r>
            <a:r>
              <a:rPr lang="en-US" sz="2200" b="1" dirty="0"/>
              <a:t>Restricted call for proposals</a:t>
            </a:r>
            <a:r>
              <a:rPr lang="en-US" sz="2200" dirty="0"/>
              <a:t>” the </a:t>
            </a:r>
            <a:r>
              <a:rPr lang="en-US" sz="2200" u="sng" dirty="0"/>
              <a:t>preliminary proposal </a:t>
            </a:r>
            <a:r>
              <a:rPr lang="en-US" sz="2200" dirty="0"/>
              <a:t>should be submitted at the first stage. Who have passed the pre-proposal stage are required to complete the </a:t>
            </a:r>
            <a:r>
              <a:rPr lang="en-US" sz="2200" u="sng" dirty="0"/>
              <a:t>full proposal </a:t>
            </a:r>
            <a:r>
              <a:rPr lang="en-US" sz="2200" dirty="0"/>
              <a:t>including form, logical framework, budget and other documents requested in grant guidelines. Then the process ends with evaluation and selection. </a:t>
            </a:r>
            <a:endParaRPr lang="en-US" sz="2200" dirty="0" smtClean="0"/>
          </a:p>
          <a:p>
            <a:pPr marL="342900" indent="-342900" algn="just">
              <a:spcAft>
                <a:spcPts val="1200"/>
              </a:spcAft>
              <a:buFont typeface="Arial" panose="020B0604020202020204" pitchFamily="34" charset="0"/>
              <a:buChar char="•"/>
            </a:pPr>
            <a:r>
              <a:rPr lang="en-US" sz="2200" dirty="0" smtClean="0"/>
              <a:t>“</a:t>
            </a:r>
            <a:r>
              <a:rPr lang="en-US" sz="2200" b="1" dirty="0"/>
              <a:t>Open call for proposals</a:t>
            </a:r>
            <a:r>
              <a:rPr lang="en-US" sz="2200" dirty="0"/>
              <a:t>” are taken, evaluated and selected in one step. </a:t>
            </a:r>
          </a:p>
          <a:p>
            <a:pPr marL="342900" indent="-342900" algn="just">
              <a:spcAft>
                <a:spcPts val="1200"/>
              </a:spcAft>
              <a:buFont typeface="Arial" panose="020B0604020202020204" pitchFamily="34" charset="0"/>
              <a:buChar char="•"/>
            </a:pPr>
            <a:r>
              <a:rPr lang="en-GB" sz="2200" dirty="0" smtClean="0"/>
              <a:t>Depending </a:t>
            </a:r>
            <a:r>
              <a:rPr lang="en-GB" sz="2200" dirty="0"/>
              <a:t>on the technical nature of the field, the budget available and the expected number of proposals, </a:t>
            </a:r>
            <a:r>
              <a:rPr lang="en-GB" sz="2200" b="1" dirty="0"/>
              <a:t>the application procedure can involve one stage or two</a:t>
            </a:r>
            <a:r>
              <a:rPr lang="en-GB" sz="2200" dirty="0"/>
              <a:t>. Under the 1-stage procedure, you will submit a full application at the outset of the process. Under the 2-stage procedure, you must first submit an initial summary proposal. If your proposal is shortlisted, you will be invited to submit a full application in the second phase.</a:t>
            </a:r>
          </a:p>
          <a:p>
            <a:pPr marL="342900" indent="-342900" algn="just">
              <a:spcAft>
                <a:spcPts val="1200"/>
              </a:spcAft>
              <a:buFont typeface="Arial" panose="020B0604020202020204" pitchFamily="34" charset="0"/>
              <a:buChar char="•"/>
            </a:pPr>
            <a:endParaRPr lang="tr-TR" sz="2100" dirty="0"/>
          </a:p>
        </p:txBody>
      </p:sp>
      <p:pic>
        <p:nvPicPr>
          <p:cNvPr id="4" name="Picture 2" descr="Image result for important matter transparent">
            <a:extLst>
              <a:ext uri="{FF2B5EF4-FFF2-40B4-BE49-F238E27FC236}">
                <a16:creationId xmlns:a16="http://schemas.microsoft.com/office/drawing/2014/main" id="{2F3628CD-FA93-4927-B4BA-A3079D932E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350" y="5268586"/>
            <a:ext cx="1424351" cy="12951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598" y="5268586"/>
            <a:ext cx="1940452" cy="1453466"/>
          </a:xfrm>
          <a:prstGeom prst="rect">
            <a:avLst/>
          </a:prstGeom>
        </p:spPr>
      </p:pic>
    </p:spTree>
    <p:extLst>
      <p:ext uri="{BB962C8B-B14F-4D97-AF65-F5344CB8AC3E}">
        <p14:creationId xmlns:p14="http://schemas.microsoft.com/office/powerpoint/2010/main" val="1853678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602672" y="2331477"/>
            <a:ext cx="6868391" cy="307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3600" b="1" dirty="0">
                <a:solidFill>
                  <a:schemeClr val="accent5">
                    <a:lumMod val="50000"/>
                  </a:schemeClr>
                </a:solidFill>
                <a:cs typeface="Calibri" panose="020F0502020204030204" pitchFamily="34" charset="0"/>
              </a:rPr>
              <a:t>2</a:t>
            </a:r>
            <a:r>
              <a:rPr lang="en-US" sz="3600" b="1" dirty="0" smtClean="0">
                <a:solidFill>
                  <a:schemeClr val="accent5">
                    <a:lumMod val="50000"/>
                  </a:schemeClr>
                </a:solidFill>
                <a:cs typeface="Calibri" panose="020F0502020204030204" pitchFamily="34" charset="0"/>
              </a:rPr>
              <a:t>. Project documents preparation and submission of proposals </a:t>
            </a:r>
          </a:p>
          <a:p>
            <a:endParaRPr lang="en-US" sz="3600" dirty="0" smtClean="0"/>
          </a:p>
          <a:p>
            <a:r>
              <a:rPr lang="en-US" sz="3200" dirty="0">
                <a:solidFill>
                  <a:schemeClr val="accent5">
                    <a:lumMod val="50000"/>
                  </a:schemeClr>
                </a:solidFill>
                <a:cs typeface="Calibri" panose="020F0502020204030204" pitchFamily="34" charset="0"/>
              </a:rPr>
              <a:t>10:45-11:00</a:t>
            </a:r>
            <a:endParaRPr lang="en-GB" sz="3200" dirty="0">
              <a:solidFill>
                <a:schemeClr val="accent5">
                  <a:lumMod val="50000"/>
                </a:schemeClr>
              </a:solidFill>
              <a:cs typeface="Calibri" panose="020F0502020204030204" pitchFamily="34" charset="0"/>
            </a:endParaRPr>
          </a:p>
          <a:p>
            <a:r>
              <a:rPr lang="en-US" dirty="0" err="1" smtClean="0">
                <a:solidFill>
                  <a:schemeClr val="accent5">
                    <a:lumMod val="50000"/>
                  </a:schemeClr>
                </a:solidFill>
                <a:cs typeface="Calibri" panose="020F0502020204030204" pitchFamily="34" charset="0"/>
              </a:rPr>
              <a:t>Goran</a:t>
            </a:r>
            <a:r>
              <a:rPr lang="en-US" dirty="0" smtClean="0">
                <a:solidFill>
                  <a:schemeClr val="accent5">
                    <a:lumMod val="50000"/>
                  </a:schemeClr>
                </a:solidFill>
                <a:cs typeface="Calibri" panose="020F0502020204030204" pitchFamily="34" charset="0"/>
              </a:rPr>
              <a:t> </a:t>
            </a:r>
            <a:r>
              <a:rPr lang="en-US" dirty="0" err="1" smtClean="0">
                <a:solidFill>
                  <a:schemeClr val="accent5">
                    <a:lumMod val="50000"/>
                  </a:schemeClr>
                </a:solidFill>
                <a:cs typeface="Calibri" panose="020F0502020204030204" pitchFamily="34" charset="0"/>
              </a:rPr>
              <a:t>Stojanovic</a:t>
            </a:r>
            <a:endParaRPr lang="en-US" dirty="0" smtClean="0">
              <a:solidFill>
                <a:schemeClr val="accent5">
                  <a:lumMod val="50000"/>
                </a:schemeClr>
              </a:solidFill>
              <a:cs typeface="Calibri" panose="020F0502020204030204" pitchFamily="34" charset="0"/>
            </a:endParaRPr>
          </a:p>
        </p:txBody>
      </p:sp>
      <p:pic>
        <p:nvPicPr>
          <p:cNvPr id="8" name="Picture 2" descr="Image result for submission of proposal">
            <a:extLst>
              <a:ext uri="{FF2B5EF4-FFF2-40B4-BE49-F238E27FC236}">
                <a16:creationId xmlns:a16="http://schemas.microsoft.com/office/drawing/2014/main" id="{F2A8676C-3D3F-4F57-B7A3-F1A95A67F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179" y="2441863"/>
            <a:ext cx="3062312" cy="3062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893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325749" y="1179217"/>
            <a:ext cx="10542234" cy="4829453"/>
          </a:xfrm>
        </p:spPr>
        <p:txBody>
          <a:bodyPr>
            <a:normAutofit/>
          </a:bodyPr>
          <a:lstStyle/>
          <a:p>
            <a:r>
              <a:rPr lang="tr-TR" altLang="en-US" dirty="0" smtClean="0"/>
              <a:t>Project </a:t>
            </a:r>
            <a:r>
              <a:rPr lang="en-GB" altLang="en-US" dirty="0" err="1" smtClean="0"/>
              <a:t>i</a:t>
            </a:r>
            <a:r>
              <a:rPr lang="tr-TR" altLang="en-US" dirty="0" smtClean="0"/>
              <a:t>dea </a:t>
            </a:r>
            <a:r>
              <a:rPr lang="en-GB" altLang="en-US" dirty="0" smtClean="0"/>
              <a:t>d</a:t>
            </a:r>
            <a:r>
              <a:rPr lang="tr-TR" altLang="en-US" dirty="0" smtClean="0"/>
              <a:t>evelopment</a:t>
            </a:r>
            <a:r>
              <a:rPr lang="en-GB" altLang="en-US" dirty="0" smtClean="0"/>
              <a:t> &amp; EC project life cycle (G.S.)</a:t>
            </a:r>
            <a:endParaRPr lang="tr-TR" altLang="en-US" dirty="0" smtClean="0"/>
          </a:p>
          <a:p>
            <a:r>
              <a:rPr lang="en-US" altLang="en-US" dirty="0"/>
              <a:t>Identification of call for proposals (M.M)</a:t>
            </a:r>
          </a:p>
          <a:p>
            <a:r>
              <a:rPr lang="en-US" altLang="en-US" dirty="0"/>
              <a:t>Application guide (V.M.)</a:t>
            </a:r>
          </a:p>
          <a:p>
            <a:r>
              <a:rPr lang="en-US" b="1" dirty="0">
                <a:solidFill>
                  <a:srgbClr val="FF0000"/>
                </a:solidFill>
              </a:rPr>
              <a:t>Project documents preparation and submission of proposal (G.S.)</a:t>
            </a:r>
          </a:p>
          <a:p>
            <a:r>
              <a:rPr lang="en-US" altLang="zh-HK" dirty="0"/>
              <a:t>Planning the implementation phase of proposal (G.S.)</a:t>
            </a:r>
          </a:p>
          <a:p>
            <a:r>
              <a:rPr lang="en-US" altLang="zh-HK" dirty="0"/>
              <a:t>Budget planning (V.M.)</a:t>
            </a:r>
          </a:p>
          <a:p>
            <a:r>
              <a:rPr lang="en-US" altLang="en-US" dirty="0"/>
              <a:t>Evaluation &amp; contract signing (G.S)</a:t>
            </a:r>
          </a:p>
          <a:p>
            <a:r>
              <a:rPr lang="en-US" altLang="zh-HK" dirty="0">
                <a:solidFill>
                  <a:srgbClr val="000000"/>
                </a:solidFill>
              </a:rPr>
              <a:t>Developing effective partnership (V.M.)</a:t>
            </a:r>
          </a:p>
          <a:p>
            <a:r>
              <a:rPr lang="en-US" altLang="zh-HK" dirty="0">
                <a:solidFill>
                  <a:srgbClr val="000000"/>
                </a:solidFill>
              </a:rPr>
              <a:t>Lobbying, EU structure, EU budget for 2020 and beyond(M.F.)</a:t>
            </a:r>
          </a:p>
          <a:p>
            <a:endParaRPr lang="en-US" altLang="zh-HK" dirty="0" smtClean="0"/>
          </a:p>
          <a:p>
            <a:endParaRPr lang="en-US" altLang="zh-HK" dirty="0"/>
          </a:p>
        </p:txBody>
      </p:sp>
      <p:sp>
        <p:nvSpPr>
          <p:cNvPr id="8" name="Dikdörtgen 7">
            <a:extLst>
              <a:ext uri="{FF2B5EF4-FFF2-40B4-BE49-F238E27FC236}">
                <a16:creationId xmlns:a16="http://schemas.microsoft.com/office/drawing/2014/main" id="{64846295-40BE-481F-9652-45031B017CAA}"/>
              </a:ext>
            </a:extLst>
          </p:cNvPr>
          <p:cNvSpPr/>
          <p:nvPr/>
        </p:nvSpPr>
        <p:spPr>
          <a:xfrm>
            <a:off x="1034247" y="0"/>
            <a:ext cx="6422995"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970" y="3593943"/>
            <a:ext cx="2920753" cy="2920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4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4" name="Dikdörtgen 3">
            <a:extLst>
              <a:ext uri="{FF2B5EF4-FFF2-40B4-BE49-F238E27FC236}">
                <a16:creationId xmlns:a16="http://schemas.microsoft.com/office/drawing/2014/main" id="{A30F9147-3965-4857-ADD4-2AADD6BF9287}"/>
              </a:ext>
            </a:extLst>
          </p:cNvPr>
          <p:cNvSpPr/>
          <p:nvPr/>
        </p:nvSpPr>
        <p:spPr>
          <a:xfrm>
            <a:off x="103910" y="2550"/>
            <a:ext cx="12088090" cy="6863417"/>
          </a:xfrm>
          <a:prstGeom prst="rect">
            <a:avLst/>
          </a:prstGeom>
        </p:spPr>
        <p:txBody>
          <a:bodyPr wrap="square">
            <a:spAutoFit/>
          </a:bodyPr>
          <a:lstStyle/>
          <a:p>
            <a:pPr marL="342900" indent="-342900" algn="just">
              <a:buFont typeface="Arial" panose="020B0604020202020204" pitchFamily="34" charset="0"/>
              <a:buChar char="•"/>
            </a:pPr>
            <a:r>
              <a:rPr lang="en-GB" sz="2000" dirty="0"/>
              <a:t>Programmes award grants to projects on the basis of competitive calls where several Project</a:t>
            </a:r>
            <a:r>
              <a:rPr lang="tr-TR" sz="2000" dirty="0"/>
              <a:t> </a:t>
            </a:r>
            <a:r>
              <a:rPr lang="en-GB" sz="2000" dirty="0"/>
              <a:t>proposals are assessed and the best ones selected for approval and implementation. The programme selects those projects that are more likely to make a contribution to the results sought. Programmes assess the project contribution to the programme objectives and the operational feasibility of the proposal.</a:t>
            </a:r>
            <a:r>
              <a:rPr lang="tr-TR" sz="2000" dirty="0"/>
              <a:t> </a:t>
            </a:r>
            <a:r>
              <a:rPr lang="en-US" sz="2000" dirty="0"/>
              <a:t>Good</a:t>
            </a:r>
            <a:r>
              <a:rPr lang="tr-TR" sz="2000" dirty="0"/>
              <a:t> </a:t>
            </a:r>
            <a:r>
              <a:rPr lang="en-US" sz="2000" dirty="0"/>
              <a:t>project applications are generally the result of detailed preparation and teamwork between all partners.</a:t>
            </a:r>
            <a:endParaRPr lang="tr-TR" sz="2000" dirty="0"/>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GB" sz="2000" dirty="0"/>
              <a:t>Every programme has slightly different requirements for how the project proposal should be presented in the application form, and the level of detail required. Look at the application form as early as possible to see what is needed. The application form template is defined by each programme, and is usually available all year round on the programme’s website.</a:t>
            </a:r>
            <a:endParaRPr lang="tr-TR" sz="2000" dirty="0"/>
          </a:p>
          <a:p>
            <a:pPr marL="342900" indent="-342900" algn="just">
              <a:buFont typeface="Arial" panose="020B0604020202020204" pitchFamily="34" charset="0"/>
              <a:buChar char="•"/>
            </a:pPr>
            <a:endParaRPr lang="tr-TR" sz="1000" dirty="0"/>
          </a:p>
          <a:p>
            <a:pPr marL="342900" indent="-342900" algn="just">
              <a:buFont typeface="Arial" panose="020B0604020202020204" pitchFamily="34" charset="0"/>
              <a:buChar char="•"/>
            </a:pPr>
            <a:r>
              <a:rPr lang="en-US" sz="2000" dirty="0"/>
              <a:t>All the documents and templates you will need to use will be listed in the guidelines for your chosen call. Be sure to follow these guidelines closely. If you fail to do so, the Commission might disqualify your proposal as inadmissible</a:t>
            </a:r>
            <a:r>
              <a:rPr lang="en-US" sz="2000" dirty="0" smtClean="0"/>
              <a:t>.</a:t>
            </a:r>
          </a:p>
          <a:p>
            <a:pPr marL="342900" indent="-342900" algn="just">
              <a:buFont typeface="Arial" panose="020B0604020202020204" pitchFamily="34" charset="0"/>
              <a:buChar char="•"/>
            </a:pPr>
            <a:endParaRPr lang="en-US" sz="1000" dirty="0" smtClean="0"/>
          </a:p>
          <a:p>
            <a:pPr marL="342900" indent="-342900" algn="just">
              <a:buFont typeface="Arial" panose="020B0604020202020204" pitchFamily="34" charset="0"/>
              <a:buChar char="•"/>
            </a:pPr>
            <a:r>
              <a:rPr lang="en-US" sz="2000" dirty="0"/>
              <a:t>The formal act to submit a proposal to the Commission via a web based application. Proposals can be modified and submitted several times as long as the call has not been closed. After call closure the submission is prohibited and proposals are locked. Eligible proposals are thereafter made available to the evaluation system. The Submission System is the tool used for sending a proposal for an open call. It is accessible via Funding &amp; Tenders Portal, and it is often referred as SEP IT System.</a:t>
            </a:r>
          </a:p>
          <a:p>
            <a:pPr marL="342900" indent="-342900" algn="just">
              <a:buFont typeface="Arial" panose="020B0604020202020204" pitchFamily="34" charset="0"/>
              <a:buChar char="•"/>
            </a:pPr>
            <a:endParaRPr lang="en-US" sz="1000" dirty="0"/>
          </a:p>
          <a:p>
            <a:pPr marL="342900" indent="-342900" algn="just">
              <a:buFont typeface="Arial" panose="020B0604020202020204" pitchFamily="34" charset="0"/>
              <a:buChar char="•"/>
            </a:pPr>
            <a:r>
              <a:rPr lang="en-US" sz="2000" dirty="0"/>
              <a:t>Applicant may find a wealth of information including the Online Manual and numerous Reference Documents, comprehensive set of support documentation in via Funding &amp; Tenders Portal for each </a:t>
            </a:r>
            <a:r>
              <a:rPr lang="en-US" sz="2000" dirty="0" err="1"/>
              <a:t>programme</a:t>
            </a:r>
            <a:r>
              <a:rPr lang="en-US" sz="2000" dirty="0"/>
              <a:t> . They should read through all these resources prior to starting your Submission process. </a:t>
            </a:r>
          </a:p>
        </p:txBody>
      </p:sp>
    </p:spTree>
    <p:extLst>
      <p:ext uri="{BB962C8B-B14F-4D97-AF65-F5344CB8AC3E}">
        <p14:creationId xmlns:p14="http://schemas.microsoft.com/office/powerpoint/2010/main" val="3653057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5A365E7-70FA-4E20-A388-C7A32CB35EF2}"/>
              </a:ext>
            </a:extLst>
          </p:cNvPr>
          <p:cNvSpPr/>
          <p:nvPr/>
        </p:nvSpPr>
        <p:spPr>
          <a:xfrm>
            <a:off x="153005" y="333137"/>
            <a:ext cx="11196055" cy="5170646"/>
          </a:xfrm>
          <a:prstGeom prst="rect">
            <a:avLst/>
          </a:prstGeom>
        </p:spPr>
        <p:txBody>
          <a:bodyPr wrap="square">
            <a:spAutoFit/>
          </a:bodyPr>
          <a:lstStyle/>
          <a:p>
            <a:pPr marL="285750" indent="-285750" algn="just">
              <a:buFont typeface="Arial" panose="020B0604020202020204" pitchFamily="34" charset="0"/>
              <a:buChar char="•"/>
            </a:pPr>
            <a:r>
              <a:rPr lang="en-US" sz="2200" dirty="0"/>
              <a:t>Every project starts with an idea which is provoked by a need or a problem that has been insufficiently solved or not solved at all. The analysis of the problem that forms the starting point of the project </a:t>
            </a:r>
            <a:r>
              <a:rPr lang="en-US" sz="2200" dirty="0" smtClean="0"/>
              <a:t>idea</a:t>
            </a:r>
            <a:endParaRPr lang="en-US" sz="2200" dirty="0"/>
          </a:p>
          <a:p>
            <a:pPr marL="285750" indent="-285750" algn="just">
              <a:buFont typeface="Arial" panose="020B0604020202020204" pitchFamily="34" charset="0"/>
              <a:buChar char="•"/>
            </a:pPr>
            <a:r>
              <a:rPr lang="en-US" sz="2200" dirty="0" smtClean="0"/>
              <a:t>The </a:t>
            </a:r>
            <a:r>
              <a:rPr lang="en-US" sz="2200" dirty="0"/>
              <a:t>project idea should represent an agreement of what is to change, where and for </a:t>
            </a:r>
            <a:r>
              <a:rPr lang="en-US" sz="2200" dirty="0" smtClean="0"/>
              <a:t>whom</a:t>
            </a:r>
          </a:p>
          <a:p>
            <a:pPr marL="285750" indent="-285750" algn="just">
              <a:buFont typeface="Arial" panose="020B0604020202020204" pitchFamily="34" charset="0"/>
              <a:buChar char="•"/>
            </a:pPr>
            <a:r>
              <a:rPr lang="en-US" sz="2200" dirty="0"/>
              <a:t>Our strategic priorities as an organization, institution or an individual should be established and the problem that our project idea will intervene should be defined </a:t>
            </a:r>
            <a:r>
              <a:rPr lang="en-US" sz="2200" dirty="0" smtClean="0"/>
              <a:t>clearly</a:t>
            </a:r>
            <a:endParaRPr lang="en-US" sz="2200" dirty="0"/>
          </a:p>
          <a:p>
            <a:pPr marL="285750" indent="-285750" algn="just">
              <a:buFont typeface="Arial" panose="020B0604020202020204" pitchFamily="34" charset="0"/>
              <a:buChar char="•"/>
            </a:pPr>
            <a:r>
              <a:rPr lang="en-US" sz="2200" dirty="0" smtClean="0"/>
              <a:t>Project </a:t>
            </a:r>
            <a:r>
              <a:rPr lang="en-US" sz="2200" dirty="0"/>
              <a:t>idea </a:t>
            </a:r>
            <a:r>
              <a:rPr lang="en-US" sz="2200" dirty="0" smtClean="0"/>
              <a:t>has to relate </a:t>
            </a:r>
            <a:r>
              <a:rPr lang="en-US" sz="2200" dirty="0"/>
              <a:t>to the priorities of </a:t>
            </a:r>
            <a:r>
              <a:rPr lang="en-US" sz="2200" dirty="0" smtClean="0"/>
              <a:t>the </a:t>
            </a:r>
            <a:r>
              <a:rPr lang="en-US" sz="2200" dirty="0"/>
              <a:t>Specific </a:t>
            </a:r>
            <a:r>
              <a:rPr lang="en-US" sz="2200" dirty="0" err="1"/>
              <a:t>Programme</a:t>
            </a:r>
            <a:r>
              <a:rPr lang="en-US" sz="2200" dirty="0"/>
              <a:t>. </a:t>
            </a:r>
            <a:r>
              <a:rPr lang="en-US" sz="2200" dirty="0" smtClean="0"/>
              <a:t>The </a:t>
            </a:r>
            <a:r>
              <a:rPr lang="en-US" sz="2200" dirty="0"/>
              <a:t>only successful ideas are those which will contribute to the </a:t>
            </a:r>
            <a:r>
              <a:rPr lang="en-US" sz="2200" dirty="0" err="1"/>
              <a:t>programme</a:t>
            </a:r>
            <a:r>
              <a:rPr lang="en-US" sz="2200" dirty="0"/>
              <a:t> </a:t>
            </a:r>
            <a:r>
              <a:rPr lang="en-US" sz="2200" dirty="0" smtClean="0"/>
              <a:t>results</a:t>
            </a:r>
            <a:endParaRPr lang="en-US" sz="2200" dirty="0"/>
          </a:p>
          <a:p>
            <a:pPr marL="285750" indent="-285750" algn="just">
              <a:buFont typeface="Arial" panose="020B0604020202020204" pitchFamily="34" charset="0"/>
              <a:buChar char="•"/>
            </a:pPr>
            <a:endParaRPr lang="en-US" sz="2200" dirty="0"/>
          </a:p>
          <a:p>
            <a:pPr marL="285750" indent="-285750" algn="just">
              <a:buFont typeface="Arial" panose="020B0604020202020204" pitchFamily="34" charset="0"/>
              <a:buChar char="•"/>
            </a:pPr>
            <a:endParaRPr lang="en-US" sz="2200" dirty="0"/>
          </a:p>
          <a:p>
            <a:pPr marL="285750" lvl="0" indent="-285750">
              <a:buFont typeface="Arial" panose="020B0604020202020204" pitchFamily="34" charset="0"/>
              <a:buChar char="•"/>
            </a:pPr>
            <a:endParaRPr lang="en-GB" sz="2200" dirty="0"/>
          </a:p>
          <a:p>
            <a:endParaRPr lang="tr-TR" sz="2200" dirty="0"/>
          </a:p>
          <a:p>
            <a:endParaRPr lang="tr-TR" sz="2200" dirty="0"/>
          </a:p>
          <a:p>
            <a:endParaRPr lang="tr-TR" sz="2200" dirty="0"/>
          </a:p>
          <a:p>
            <a:endParaRPr lang="tr-TR" sz="2200" dirty="0"/>
          </a:p>
        </p:txBody>
      </p:sp>
      <p:pic>
        <p:nvPicPr>
          <p:cNvPr id="1026" name="Picture 2" descr="Image result for project idea generation">
            <a:extLst>
              <a:ext uri="{FF2B5EF4-FFF2-40B4-BE49-F238E27FC236}">
                <a16:creationId xmlns:a16="http://schemas.microsoft.com/office/drawing/2014/main" id="{23A81D04-B9CF-43DD-808A-258EC185F2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4144" y="4925290"/>
            <a:ext cx="1523674" cy="152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37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2" name="Dikdörtgen 1">
            <a:extLst>
              <a:ext uri="{FF2B5EF4-FFF2-40B4-BE49-F238E27FC236}">
                <a16:creationId xmlns:a16="http://schemas.microsoft.com/office/drawing/2014/main" id="{2B9085DD-7669-4E91-A5EA-3B2234316937}"/>
              </a:ext>
            </a:extLst>
          </p:cNvPr>
          <p:cNvSpPr/>
          <p:nvPr/>
        </p:nvSpPr>
        <p:spPr>
          <a:xfrm>
            <a:off x="0" y="0"/>
            <a:ext cx="12192000" cy="5909310"/>
          </a:xfrm>
          <a:prstGeom prst="rect">
            <a:avLst/>
          </a:prstGeom>
        </p:spPr>
        <p:txBody>
          <a:bodyPr wrap="square">
            <a:spAutoFit/>
          </a:bodyPr>
          <a:lstStyle/>
          <a:p>
            <a:pPr marL="342900" indent="-342900" algn="just">
              <a:buFont typeface="Arial" panose="020B0604020202020204" pitchFamily="34" charset="0"/>
              <a:buChar char="•"/>
            </a:pPr>
            <a:r>
              <a:rPr lang="en-US" sz="2100" dirty="0" smtClean="0"/>
              <a:t>The application form (AF) is an official document binding in similar terms as a contract would. It</a:t>
            </a:r>
            <a:r>
              <a:rPr lang="tr-TR" sz="2100" dirty="0" smtClean="0"/>
              <a:t> </a:t>
            </a:r>
            <a:r>
              <a:rPr lang="en-US" sz="2100" dirty="0" smtClean="0"/>
              <a:t>describes the project (objectives, results, outputs, partnership) and gives detailed information on the</a:t>
            </a:r>
            <a:r>
              <a:rPr lang="tr-TR" sz="2100" dirty="0" smtClean="0"/>
              <a:t> </a:t>
            </a:r>
            <a:r>
              <a:rPr lang="en-US" sz="2100" dirty="0" smtClean="0"/>
              <a:t>work plan and financial figures.</a:t>
            </a:r>
            <a:r>
              <a:rPr lang="tr-TR" sz="2100" dirty="0" smtClean="0"/>
              <a:t> </a:t>
            </a:r>
            <a:r>
              <a:rPr lang="en-US" sz="2100" dirty="0" smtClean="0"/>
              <a:t>The AF has to be submitted during the selection process and is assessed by the </a:t>
            </a:r>
            <a:r>
              <a:rPr lang="en-US" sz="2100" dirty="0" err="1" smtClean="0"/>
              <a:t>programme</a:t>
            </a:r>
            <a:r>
              <a:rPr lang="en-US" sz="2100" dirty="0" smtClean="0"/>
              <a:t> bodies, in</a:t>
            </a:r>
            <a:r>
              <a:rPr lang="tr-TR" sz="2100" dirty="0" smtClean="0"/>
              <a:t> </a:t>
            </a:r>
            <a:r>
              <a:rPr lang="en-US" sz="2100" dirty="0" smtClean="0"/>
              <a:t>order to select the projects to be funded by the </a:t>
            </a:r>
            <a:r>
              <a:rPr lang="en-US" sz="2100" dirty="0" err="1" smtClean="0"/>
              <a:t>programme</a:t>
            </a:r>
            <a:r>
              <a:rPr lang="en-US" sz="2100" dirty="0" smtClean="0"/>
              <a:t>.</a:t>
            </a:r>
            <a:endParaRPr lang="tr-TR" sz="2100" dirty="0" smtClean="0"/>
          </a:p>
          <a:p>
            <a:pPr marL="342900" indent="-342900" algn="just">
              <a:buFont typeface="Arial" panose="020B0604020202020204" pitchFamily="34" charset="0"/>
              <a:buChar char="•"/>
            </a:pPr>
            <a:endParaRPr lang="en-US" sz="2100" dirty="0" smtClean="0"/>
          </a:p>
          <a:p>
            <a:pPr marL="342900" indent="-342900" algn="just">
              <a:buFont typeface="Arial" panose="020B0604020202020204" pitchFamily="34" charset="0"/>
              <a:buChar char="•"/>
            </a:pPr>
            <a:r>
              <a:rPr lang="en-US" sz="2100" dirty="0" smtClean="0"/>
              <a:t>Once the project has been approved, the AF becomes the reference document for the whole</a:t>
            </a:r>
            <a:r>
              <a:rPr lang="tr-TR" sz="2100" dirty="0" smtClean="0"/>
              <a:t> </a:t>
            </a:r>
            <a:r>
              <a:rPr lang="en-US" sz="2100" dirty="0" smtClean="0"/>
              <a:t>implementation of the project until its closure.</a:t>
            </a:r>
            <a:r>
              <a:rPr lang="tr-TR" sz="2100" dirty="0" smtClean="0"/>
              <a:t> </a:t>
            </a:r>
            <a:r>
              <a:rPr lang="en-US" sz="2100" dirty="0" smtClean="0"/>
              <a:t>The content of it may change to a certain extent during the implementation, but only according to the</a:t>
            </a:r>
            <a:r>
              <a:rPr lang="tr-TR" sz="2100" dirty="0" smtClean="0"/>
              <a:t> </a:t>
            </a:r>
            <a:r>
              <a:rPr lang="en-US" sz="2100" dirty="0" err="1" smtClean="0"/>
              <a:t>programme's</a:t>
            </a:r>
            <a:r>
              <a:rPr lang="en-US" sz="2100" dirty="0" smtClean="0"/>
              <a:t> project modification rules and procedures.</a:t>
            </a:r>
          </a:p>
          <a:p>
            <a:pPr marL="342900" indent="-342900" algn="just">
              <a:buFont typeface="Arial" panose="020B0604020202020204" pitchFamily="34" charset="0"/>
              <a:buChar char="•"/>
            </a:pPr>
            <a:endParaRPr lang="en-US" sz="2100" dirty="0" smtClean="0"/>
          </a:p>
          <a:p>
            <a:pPr marL="342900" indent="-342900" algn="just">
              <a:buFont typeface="Arial" panose="020B0604020202020204" pitchFamily="34" charset="0"/>
              <a:buChar char="•"/>
            </a:pPr>
            <a:r>
              <a:rPr lang="en-US" sz="2100" dirty="0"/>
              <a:t>Most application forms are split at least into the content part of the project (explaining project strategy,</a:t>
            </a:r>
            <a:r>
              <a:rPr lang="tr-TR" sz="2100" dirty="0"/>
              <a:t> </a:t>
            </a:r>
            <a:r>
              <a:rPr lang="en-US" sz="2100" dirty="0"/>
              <a:t>context and work plan) and the finance part (showing resources needed to implement the project). In</a:t>
            </a:r>
            <a:r>
              <a:rPr lang="tr-TR" sz="2100" dirty="0"/>
              <a:t> </a:t>
            </a:r>
            <a:r>
              <a:rPr lang="en-US" sz="2100" dirty="0"/>
              <a:t>addition, </a:t>
            </a:r>
            <a:r>
              <a:rPr lang="en-US" sz="2100" dirty="0" err="1"/>
              <a:t>programmes</a:t>
            </a:r>
            <a:r>
              <a:rPr lang="en-US" sz="2100" dirty="0"/>
              <a:t> require information on partner </a:t>
            </a:r>
            <a:r>
              <a:rPr lang="en-US" sz="2100" dirty="0" err="1"/>
              <a:t>organisations</a:t>
            </a:r>
            <a:r>
              <a:rPr lang="en-US" sz="2100" dirty="0"/>
              <a:t> and several supporting documents,</a:t>
            </a:r>
            <a:r>
              <a:rPr lang="tr-TR" sz="2100" dirty="0"/>
              <a:t> </a:t>
            </a:r>
            <a:r>
              <a:rPr lang="en-US" sz="2100" dirty="0"/>
              <a:t>depending on the nature of the project.</a:t>
            </a:r>
            <a:endParaRPr lang="tr-TR" sz="2100" dirty="0"/>
          </a:p>
          <a:p>
            <a:pPr marL="342900" indent="-342900" algn="just">
              <a:buFont typeface="Arial" panose="020B0604020202020204" pitchFamily="34" charset="0"/>
              <a:buChar char="•"/>
            </a:pPr>
            <a:endParaRPr lang="tr-TR" sz="2100" dirty="0"/>
          </a:p>
          <a:p>
            <a:pPr marL="342900" indent="-342900" algn="just">
              <a:buFont typeface="Arial" panose="020B0604020202020204" pitchFamily="34" charset="0"/>
              <a:buChar char="•"/>
            </a:pPr>
            <a:r>
              <a:rPr lang="en-US" sz="2100" dirty="0"/>
              <a:t>The preparation of a good proposal should be seen as an investment in increasing the chances of an</a:t>
            </a:r>
            <a:r>
              <a:rPr lang="tr-TR" sz="2100" dirty="0"/>
              <a:t> </a:t>
            </a:r>
            <a:r>
              <a:rPr lang="en-US" sz="2100" dirty="0"/>
              <a:t>application being successful. Any potential project developer has to bear in mind that without sufficient</a:t>
            </a:r>
            <a:r>
              <a:rPr lang="tr-TR" sz="2100" dirty="0"/>
              <a:t> </a:t>
            </a:r>
            <a:r>
              <a:rPr lang="en-US" sz="2100" dirty="0"/>
              <a:t>internal resources the preparation of successful proposals is impossible.</a:t>
            </a:r>
          </a:p>
          <a:p>
            <a:pPr marL="342900" indent="-342900" algn="just">
              <a:buFont typeface="Arial" panose="020B0604020202020204" pitchFamily="34" charset="0"/>
              <a:buChar char="•"/>
            </a:pPr>
            <a:endParaRPr lang="en-US" sz="2100" dirty="0"/>
          </a:p>
        </p:txBody>
      </p:sp>
      <p:pic>
        <p:nvPicPr>
          <p:cNvPr id="4" name="Picture 2" descr="Image result for submission of proposal">
            <a:extLst>
              <a:ext uri="{FF2B5EF4-FFF2-40B4-BE49-F238E27FC236}">
                <a16:creationId xmlns:a16="http://schemas.microsoft.com/office/drawing/2014/main" id="{F2A8676C-3D3F-4F57-B7A3-F1A95A67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906" y="5455227"/>
            <a:ext cx="1203160" cy="1203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86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2" name="Dikdörtgen 1">
            <a:extLst>
              <a:ext uri="{FF2B5EF4-FFF2-40B4-BE49-F238E27FC236}">
                <a16:creationId xmlns:a16="http://schemas.microsoft.com/office/drawing/2014/main" id="{2B9085DD-7669-4E91-A5EA-3B2234316937}"/>
              </a:ext>
            </a:extLst>
          </p:cNvPr>
          <p:cNvSpPr/>
          <p:nvPr/>
        </p:nvSpPr>
        <p:spPr>
          <a:xfrm>
            <a:off x="426128" y="783078"/>
            <a:ext cx="10990809" cy="3816429"/>
          </a:xfrm>
          <a:prstGeom prst="rect">
            <a:avLst/>
          </a:prstGeom>
        </p:spPr>
        <p:txBody>
          <a:bodyPr wrap="square">
            <a:spAutoFit/>
          </a:bodyPr>
          <a:lstStyle/>
          <a:p>
            <a:pPr algn="just"/>
            <a:r>
              <a:rPr lang="en-US" sz="2200" dirty="0"/>
              <a:t>As mentioned before, In preparation for your online application submission process, you must go through the following</a:t>
            </a:r>
            <a:r>
              <a:rPr lang="tr-TR" sz="2200" dirty="0"/>
              <a:t> </a:t>
            </a:r>
            <a:r>
              <a:rPr lang="en-US" sz="2200" dirty="0"/>
              <a:t>steps:</a:t>
            </a:r>
            <a:endParaRPr lang="tr-TR" sz="2200" dirty="0"/>
          </a:p>
          <a:p>
            <a:pPr algn="just"/>
            <a:endParaRPr lang="en-US" sz="2200" dirty="0"/>
          </a:p>
          <a:p>
            <a:pPr marL="457200" indent="-457200" algn="just">
              <a:buAutoNum type="arabicPeriod"/>
            </a:pPr>
            <a:r>
              <a:rPr lang="en-US" sz="2200" dirty="0"/>
              <a:t>Decide on the funding opportunity that you want to apply for. Funding Opportunities are</a:t>
            </a:r>
            <a:r>
              <a:rPr lang="tr-TR" sz="2200" dirty="0"/>
              <a:t> </a:t>
            </a:r>
            <a:r>
              <a:rPr lang="en-US" sz="2200" dirty="0"/>
              <a:t>categorized as Work Programmes, Calls, Topics and Types of </a:t>
            </a:r>
            <a:r>
              <a:rPr lang="en-US" sz="2200" dirty="0" smtClean="0"/>
              <a:t>Actions </a:t>
            </a:r>
            <a:endParaRPr lang="tr-TR" sz="2200" dirty="0"/>
          </a:p>
          <a:p>
            <a:pPr marL="457200" indent="-457200" algn="just">
              <a:buAutoNum type="arabicPeriod"/>
            </a:pPr>
            <a:r>
              <a:rPr lang="en-US" sz="2200" dirty="0"/>
              <a:t>Select your Partners. Most calls require a consortium of </a:t>
            </a:r>
            <a:r>
              <a:rPr lang="tr-TR" sz="2200" dirty="0" err="1"/>
              <a:t>many</a:t>
            </a:r>
            <a:r>
              <a:rPr lang="en-US" sz="2200" dirty="0"/>
              <a:t> organisations (i.e. participants).</a:t>
            </a:r>
            <a:r>
              <a:rPr lang="tr-TR" sz="2200" dirty="0"/>
              <a:t> </a:t>
            </a:r>
            <a:r>
              <a:rPr lang="en-US" sz="2200" dirty="0"/>
              <a:t>Relevant information can be found on the Funding &amp; Tenders </a:t>
            </a:r>
            <a:r>
              <a:rPr lang="en-US" sz="2200" dirty="0" smtClean="0"/>
              <a:t>Portal</a:t>
            </a:r>
            <a:r>
              <a:rPr lang="tr-TR" sz="2200" dirty="0" smtClean="0"/>
              <a:t> </a:t>
            </a:r>
            <a:endParaRPr lang="tr-TR" sz="2200" dirty="0"/>
          </a:p>
          <a:p>
            <a:pPr marL="457200" indent="-457200" algn="just">
              <a:buAutoNum type="arabicPeriod"/>
            </a:pPr>
            <a:r>
              <a:rPr lang="en-US" sz="2200" dirty="0"/>
              <a:t>Register as a user in the European Commission Authentication Service (EU Login</a:t>
            </a:r>
            <a:r>
              <a:rPr lang="en-US" sz="2200" dirty="0" smtClean="0"/>
              <a:t>)</a:t>
            </a:r>
            <a:endParaRPr lang="tr-TR" sz="2200" dirty="0"/>
          </a:p>
          <a:p>
            <a:pPr marL="457200" indent="-457200" algn="just">
              <a:buAutoNum type="arabicPeriod"/>
            </a:pPr>
            <a:r>
              <a:rPr lang="en-US" sz="2200" dirty="0"/>
              <a:t>Your organization and your Partner organisations must register in the Participant register</a:t>
            </a:r>
            <a:r>
              <a:rPr lang="tr-TR" sz="2200" dirty="0"/>
              <a:t> </a:t>
            </a:r>
            <a:r>
              <a:rPr lang="en-US" sz="2200" dirty="0"/>
              <a:t>through the Funding &amp; Tenders Portal and receive a Participant Identification Code (PIC</a:t>
            </a:r>
            <a:r>
              <a:rPr lang="en-US" sz="2200" dirty="0" smtClean="0"/>
              <a:t>)</a:t>
            </a:r>
            <a:endParaRPr lang="en-US" sz="2200" dirty="0"/>
          </a:p>
        </p:txBody>
      </p:sp>
      <p:pic>
        <p:nvPicPr>
          <p:cNvPr id="4" name="Picture 2" descr="Image result for submission of proposal">
            <a:extLst>
              <a:ext uri="{FF2B5EF4-FFF2-40B4-BE49-F238E27FC236}">
                <a16:creationId xmlns:a16="http://schemas.microsoft.com/office/drawing/2014/main" id="{F2A8676C-3D3F-4F57-B7A3-F1A95A67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906" y="5455227"/>
            <a:ext cx="1203160" cy="1203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344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2" name="Dikdörtgen 1">
            <a:extLst>
              <a:ext uri="{FF2B5EF4-FFF2-40B4-BE49-F238E27FC236}">
                <a16:creationId xmlns:a16="http://schemas.microsoft.com/office/drawing/2014/main" id="{2B9085DD-7669-4E91-A5EA-3B2234316937}"/>
              </a:ext>
            </a:extLst>
          </p:cNvPr>
          <p:cNvSpPr/>
          <p:nvPr/>
        </p:nvSpPr>
        <p:spPr>
          <a:xfrm>
            <a:off x="112738" y="-23882"/>
            <a:ext cx="10342317" cy="4847481"/>
          </a:xfrm>
          <a:prstGeom prst="rect">
            <a:avLst/>
          </a:prstGeom>
        </p:spPr>
        <p:txBody>
          <a:bodyPr wrap="square">
            <a:spAutoFit/>
          </a:bodyPr>
          <a:lstStyle/>
          <a:p>
            <a:r>
              <a:rPr lang="en-US" sz="2400" dirty="0"/>
              <a:t>The following basic tasks summarize in the online submission process. </a:t>
            </a:r>
            <a:endParaRPr lang="tr-TR" sz="2400" dirty="0"/>
          </a:p>
          <a:p>
            <a:endParaRPr lang="tr-TR" sz="2100" dirty="0"/>
          </a:p>
          <a:p>
            <a:pPr marL="457200" indent="-457200">
              <a:buAutoNum type="arabicPeriod"/>
            </a:pPr>
            <a:r>
              <a:rPr lang="en-US" sz="2400" dirty="0"/>
              <a:t>Login to the Funding &amp; Tenders Portal and Select your </a:t>
            </a:r>
            <a:r>
              <a:rPr lang="tr-TR" sz="2400" dirty="0"/>
              <a:t>Programme/Call/</a:t>
            </a:r>
            <a:r>
              <a:rPr lang="tr-TR" sz="2400" dirty="0" err="1"/>
              <a:t>Topic</a:t>
            </a:r>
            <a:r>
              <a:rPr lang="en-US" sz="2400" dirty="0"/>
              <a:t> </a:t>
            </a:r>
            <a:endParaRPr lang="tr-TR" sz="2400" dirty="0"/>
          </a:p>
          <a:p>
            <a:pPr marL="457200" indent="-457200">
              <a:buAutoNum type="arabicPeriod"/>
            </a:pPr>
            <a:r>
              <a:rPr lang="tr-TR" sz="2400" dirty="0"/>
              <a:t>Select Programme - </a:t>
            </a:r>
            <a:r>
              <a:rPr lang="en-US" sz="2400" dirty="0"/>
              <a:t>Create a draft for your proposal </a:t>
            </a:r>
            <a:endParaRPr lang="tr-TR" sz="2400" dirty="0"/>
          </a:p>
          <a:p>
            <a:pPr marL="457200" indent="-457200">
              <a:buAutoNum type="arabicPeriod"/>
            </a:pPr>
            <a:r>
              <a:rPr lang="en-US" sz="2400" dirty="0"/>
              <a:t>Manage Your Related Parties (i.e. proposal consortium). Your Partners will be invited to the process by the </a:t>
            </a:r>
            <a:r>
              <a:rPr lang="en-US" sz="2400" dirty="0" smtClean="0"/>
              <a:t>system </a:t>
            </a:r>
            <a:endParaRPr lang="tr-TR" sz="2400" dirty="0"/>
          </a:p>
          <a:p>
            <a:pPr marL="457200" indent="-457200">
              <a:buAutoNum type="arabicPeriod"/>
            </a:pPr>
            <a:r>
              <a:rPr lang="en-US" sz="2400" dirty="0"/>
              <a:t>Edit the proposal draft form, download templates, complete all required information. Engage </a:t>
            </a:r>
            <a:r>
              <a:rPr lang="tr-TR" sz="2400" dirty="0"/>
              <a:t>the </a:t>
            </a:r>
            <a:r>
              <a:rPr lang="en-US" sz="2400" dirty="0" smtClean="0"/>
              <a:t>partners</a:t>
            </a:r>
            <a:r>
              <a:rPr lang="tr-TR" sz="2400" dirty="0" smtClean="0"/>
              <a:t> </a:t>
            </a:r>
            <a:endParaRPr lang="tr-TR" sz="2400" dirty="0"/>
          </a:p>
          <a:p>
            <a:pPr marL="457200" indent="-457200">
              <a:buAutoNum type="arabicPeriod"/>
            </a:pPr>
            <a:r>
              <a:rPr lang="en-US" sz="2400" dirty="0"/>
              <a:t>Upload all parts and the rest of annex files and </a:t>
            </a:r>
            <a:r>
              <a:rPr lang="tr-TR" sz="2400" dirty="0" err="1"/>
              <a:t>validate</a:t>
            </a:r>
            <a:r>
              <a:rPr lang="tr-TR" sz="2400" dirty="0"/>
              <a:t> and </a:t>
            </a:r>
            <a:r>
              <a:rPr lang="en-US" sz="2400" dirty="0"/>
              <a:t>submit your </a:t>
            </a:r>
            <a:r>
              <a:rPr lang="en-US" sz="2400" dirty="0" smtClean="0"/>
              <a:t>proposal </a:t>
            </a:r>
            <a:endParaRPr lang="tr-TR" sz="2400" dirty="0"/>
          </a:p>
          <a:p>
            <a:pPr marL="457200" indent="-457200">
              <a:buAutoNum type="arabicPeriod"/>
            </a:pPr>
            <a:r>
              <a:rPr lang="en-US" sz="2400" dirty="0"/>
              <a:t>Following submission, you can re-edit, download or withdraw your proposal until closure date is </a:t>
            </a:r>
            <a:r>
              <a:rPr lang="en-US" sz="2400" dirty="0" smtClean="0"/>
              <a:t>reached</a:t>
            </a:r>
            <a:endParaRPr lang="en-US" sz="2100" dirty="0"/>
          </a:p>
        </p:txBody>
      </p:sp>
      <p:pic>
        <p:nvPicPr>
          <p:cNvPr id="3" name="Resim 2">
            <a:extLst>
              <a:ext uri="{FF2B5EF4-FFF2-40B4-BE49-F238E27FC236}">
                <a16:creationId xmlns:a16="http://schemas.microsoft.com/office/drawing/2014/main" id="{C9F29036-6992-4D5A-9343-AEAD788D1F21}"/>
              </a:ext>
            </a:extLst>
          </p:cNvPr>
          <p:cNvPicPr>
            <a:picLocks noChangeAspect="1"/>
          </p:cNvPicPr>
          <p:nvPr/>
        </p:nvPicPr>
        <p:blipFill rotWithShape="1">
          <a:blip r:embed="rId3"/>
          <a:srcRect l="6674" t="42387" r="26602" b="42656"/>
          <a:stretch/>
        </p:blipFill>
        <p:spPr>
          <a:xfrm>
            <a:off x="303656" y="5000245"/>
            <a:ext cx="11580847" cy="161384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descr="Image result for submission of proposal">
            <a:extLst>
              <a:ext uri="{FF2B5EF4-FFF2-40B4-BE49-F238E27FC236}">
                <a16:creationId xmlns:a16="http://schemas.microsoft.com/office/drawing/2014/main" id="{F2A8676C-3D3F-4F57-B7A3-F1A95A67F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1343" y="337429"/>
            <a:ext cx="1203160" cy="1203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180" y="6583071"/>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2881814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Dikdörtgen 10">
            <a:extLst>
              <a:ext uri="{FF2B5EF4-FFF2-40B4-BE49-F238E27FC236}">
                <a16:creationId xmlns:a16="http://schemas.microsoft.com/office/drawing/2014/main" id="{863782B1-F9BB-4A6D-BA48-2370EA13F1A0}"/>
              </a:ext>
            </a:extLst>
          </p:cNvPr>
          <p:cNvSpPr/>
          <p:nvPr/>
        </p:nvSpPr>
        <p:spPr>
          <a:xfrm>
            <a:off x="0" y="991358"/>
            <a:ext cx="8001000" cy="4185761"/>
          </a:xfrm>
          <a:prstGeom prst="rect">
            <a:avLst/>
          </a:prstGeom>
        </p:spPr>
        <p:txBody>
          <a:bodyPr wrap="square">
            <a:spAutoFit/>
          </a:bodyPr>
          <a:lstStyle/>
          <a:p>
            <a:r>
              <a:rPr lang="en-US" sz="1900" dirty="0" smtClean="0"/>
              <a:t>1.   Go </a:t>
            </a:r>
            <a:r>
              <a:rPr lang="en-US" sz="1900" dirty="0"/>
              <a:t>to the Funding &amp; Tenders Portal:</a:t>
            </a:r>
          </a:p>
          <a:p>
            <a:r>
              <a:rPr lang="en-US" sz="1900" dirty="0">
                <a:hlinkClick r:id="rId3"/>
              </a:rPr>
              <a:t>https://</a:t>
            </a:r>
            <a:r>
              <a:rPr lang="en-US" sz="1900" dirty="0" err="1">
                <a:hlinkClick r:id="rId3"/>
              </a:rPr>
              <a:t>ec.europa.eu</a:t>
            </a:r>
            <a:r>
              <a:rPr lang="en-US" sz="1900" dirty="0">
                <a:hlinkClick r:id="rId3"/>
              </a:rPr>
              <a:t>/info/funding-tenders/opportunities/portal/screen/home</a:t>
            </a:r>
            <a:endParaRPr lang="tr-TR" sz="1900" dirty="0"/>
          </a:p>
          <a:p>
            <a:r>
              <a:rPr lang="en-US" sz="1900" dirty="0" smtClean="0"/>
              <a:t>2.    Click</a:t>
            </a:r>
            <a:r>
              <a:rPr lang="tr-TR" sz="1900" dirty="0" smtClean="0"/>
              <a:t> </a:t>
            </a:r>
            <a:r>
              <a:rPr lang="tr-TR" sz="1900" dirty="0"/>
              <a:t>Register</a:t>
            </a:r>
            <a:r>
              <a:rPr lang="en-US" sz="1900" dirty="0"/>
              <a:t>   </a:t>
            </a:r>
          </a:p>
          <a:p>
            <a:pPr marL="342900" indent="-342900">
              <a:buAutoNum type="arabicPeriod" startAt="3"/>
            </a:pPr>
            <a:r>
              <a:rPr lang="en-US" sz="1900" dirty="0"/>
              <a:t>The EU Login – Create an Account screen will be displayed, fill in the fields accordingly</a:t>
            </a:r>
            <a:r>
              <a:rPr lang="tr-TR" sz="1900" dirty="0"/>
              <a:t>. </a:t>
            </a:r>
            <a:r>
              <a:rPr lang="tr-TR" sz="1900" dirty="0" err="1"/>
              <a:t>Enter</a:t>
            </a:r>
            <a:r>
              <a:rPr lang="tr-TR" sz="1900" dirty="0"/>
              <a:t> </a:t>
            </a:r>
            <a:r>
              <a:rPr lang="tr-TR" sz="1900" dirty="0" err="1"/>
              <a:t>all</a:t>
            </a:r>
            <a:r>
              <a:rPr lang="tr-TR" sz="1900" dirty="0"/>
              <a:t> </a:t>
            </a:r>
            <a:r>
              <a:rPr lang="tr-TR" sz="1900" dirty="0" err="1"/>
              <a:t>requested</a:t>
            </a:r>
            <a:r>
              <a:rPr lang="tr-TR" sz="1900" dirty="0"/>
              <a:t> </a:t>
            </a:r>
            <a:r>
              <a:rPr lang="tr-TR" sz="1900" dirty="0" err="1"/>
              <a:t>information</a:t>
            </a:r>
            <a:r>
              <a:rPr lang="tr-TR" sz="1900" dirty="0"/>
              <a:t>. </a:t>
            </a:r>
            <a:r>
              <a:rPr lang="tr-TR" sz="1900" dirty="0" err="1"/>
              <a:t>Press</a:t>
            </a:r>
            <a:r>
              <a:rPr lang="tr-TR" sz="1900" dirty="0"/>
              <a:t> «</a:t>
            </a:r>
            <a:r>
              <a:rPr lang="tr-TR" sz="1900" dirty="0" err="1"/>
              <a:t>Create</a:t>
            </a:r>
            <a:r>
              <a:rPr lang="tr-TR" sz="1900" dirty="0"/>
              <a:t> an </a:t>
            </a:r>
            <a:r>
              <a:rPr lang="tr-TR" sz="1900" dirty="0" err="1"/>
              <a:t>Account</a:t>
            </a:r>
            <a:r>
              <a:rPr lang="tr-TR" sz="1900" dirty="0"/>
              <a:t>» </a:t>
            </a:r>
            <a:r>
              <a:rPr lang="tr-TR" sz="1900" dirty="0" err="1"/>
              <a:t>button</a:t>
            </a:r>
            <a:r>
              <a:rPr lang="tr-TR" sz="1900" dirty="0"/>
              <a:t>. T</a:t>
            </a:r>
            <a:r>
              <a:rPr lang="en-US" sz="1900" dirty="0"/>
              <a:t>he message will appear to confirm that your account has successfully been created</a:t>
            </a:r>
            <a:endParaRPr lang="tr-TR" sz="1900" dirty="0"/>
          </a:p>
          <a:p>
            <a:pPr marL="342900" indent="-342900">
              <a:buFontTx/>
              <a:buAutoNum type="arabicPeriod" startAt="3"/>
            </a:pPr>
            <a:r>
              <a:rPr lang="en-US" sz="1900" dirty="0"/>
              <a:t>The system will send you a confirmation email to the email address you provided in the sign-up form. Open the email and click the activation link provided to activate your account. You have a maximum of </a:t>
            </a:r>
            <a:r>
              <a:rPr lang="en-US" sz="1900" dirty="0" smtClean="0"/>
              <a:t>24h, </a:t>
            </a:r>
            <a:r>
              <a:rPr lang="en-US" sz="1900" dirty="0"/>
              <a:t>starting from the time the message was sent, to create your password.</a:t>
            </a:r>
          </a:p>
          <a:p>
            <a:pPr marL="342900" indent="-342900">
              <a:buAutoNum type="arabicPeriod" startAt="3"/>
            </a:pPr>
            <a:r>
              <a:rPr lang="en-US" sz="1900" dirty="0"/>
              <a:t>Enter a valid password</a:t>
            </a:r>
            <a:r>
              <a:rPr lang="tr-TR" sz="1900" dirty="0"/>
              <a:t>. </a:t>
            </a:r>
            <a:r>
              <a:rPr lang="en-US" sz="1900" dirty="0"/>
              <a:t>Click on Proceed to log in automatically to your new account, or go back to the Funding &amp; Tenders Portal</a:t>
            </a:r>
            <a:r>
              <a:rPr lang="tr-TR" sz="1900" dirty="0"/>
              <a:t>. </a:t>
            </a:r>
            <a:r>
              <a:rPr lang="en-US" sz="1900" dirty="0"/>
              <a:t>Then click</a:t>
            </a:r>
            <a:r>
              <a:rPr lang="tr-TR" sz="1900" dirty="0"/>
              <a:t> «</a:t>
            </a:r>
            <a:r>
              <a:rPr lang="tr-TR" sz="1900" dirty="0" err="1"/>
              <a:t>Login</a:t>
            </a:r>
            <a:r>
              <a:rPr lang="tr-TR" sz="1900" dirty="0"/>
              <a:t>»</a:t>
            </a:r>
            <a:r>
              <a:rPr lang="en-US" sz="1900" dirty="0"/>
              <a:t>	</a:t>
            </a:r>
          </a:p>
        </p:txBody>
      </p:sp>
      <p:pic>
        <p:nvPicPr>
          <p:cNvPr id="2" name="Resim 1">
            <a:extLst>
              <a:ext uri="{FF2B5EF4-FFF2-40B4-BE49-F238E27FC236}">
                <a16:creationId xmlns:a16="http://schemas.microsoft.com/office/drawing/2014/main" id="{A7C09E58-AFEF-44CE-B1FF-F87CD8C168D2}"/>
              </a:ext>
            </a:extLst>
          </p:cNvPr>
          <p:cNvPicPr>
            <a:picLocks noChangeAspect="1"/>
          </p:cNvPicPr>
          <p:nvPr/>
        </p:nvPicPr>
        <p:blipFill>
          <a:blip r:embed="rId4"/>
          <a:stretch>
            <a:fillRect/>
          </a:stretch>
        </p:blipFill>
        <p:spPr>
          <a:xfrm>
            <a:off x="9357076" y="1467120"/>
            <a:ext cx="1501424" cy="1997602"/>
          </a:xfrm>
          <a:prstGeom prst="rect">
            <a:avLst/>
          </a:prstGeom>
        </p:spPr>
      </p:pic>
      <p:sp>
        <p:nvSpPr>
          <p:cNvPr id="3" name="Dikdörtgen 2">
            <a:extLst>
              <a:ext uri="{FF2B5EF4-FFF2-40B4-BE49-F238E27FC236}">
                <a16:creationId xmlns:a16="http://schemas.microsoft.com/office/drawing/2014/main" id="{E2E6A74E-7C50-411D-9880-106EA1BD00DD}"/>
              </a:ext>
            </a:extLst>
          </p:cNvPr>
          <p:cNvSpPr/>
          <p:nvPr/>
        </p:nvSpPr>
        <p:spPr>
          <a:xfrm>
            <a:off x="103909" y="14263"/>
            <a:ext cx="9518228" cy="646331"/>
          </a:xfrm>
          <a:prstGeom prst="rect">
            <a:avLst/>
          </a:prstGeom>
        </p:spPr>
        <p:txBody>
          <a:bodyPr wrap="square">
            <a:spAutoFit/>
          </a:bodyPr>
          <a:lstStyle/>
          <a:p>
            <a:r>
              <a:rPr lang="en-US" dirty="0"/>
              <a:t>To use the Online Submission Service, you need to have a personal user </a:t>
            </a:r>
            <a:endParaRPr lang="en-US" dirty="0" smtClean="0"/>
          </a:p>
          <a:p>
            <a:r>
              <a:rPr lang="en-US" dirty="0" smtClean="0"/>
              <a:t>account </a:t>
            </a:r>
            <a:r>
              <a:rPr lang="en-US" dirty="0"/>
              <a:t>with the </a:t>
            </a:r>
            <a:r>
              <a:rPr lang="en-US" dirty="0" smtClean="0"/>
              <a:t>EC Authentication </a:t>
            </a:r>
            <a:r>
              <a:rPr lang="en-US" dirty="0"/>
              <a:t>Service (i.e. an EU Login).</a:t>
            </a:r>
          </a:p>
        </p:txBody>
      </p:sp>
      <p:pic>
        <p:nvPicPr>
          <p:cNvPr id="4" name="Resim 3">
            <a:extLst>
              <a:ext uri="{FF2B5EF4-FFF2-40B4-BE49-F238E27FC236}">
                <a16:creationId xmlns:a16="http://schemas.microsoft.com/office/drawing/2014/main" id="{756DA34A-85D0-4E06-A47E-0373379EE196}"/>
              </a:ext>
            </a:extLst>
          </p:cNvPr>
          <p:cNvPicPr>
            <a:picLocks noChangeAspect="1"/>
          </p:cNvPicPr>
          <p:nvPr/>
        </p:nvPicPr>
        <p:blipFill>
          <a:blip r:embed="rId5"/>
          <a:stretch>
            <a:fillRect/>
          </a:stretch>
        </p:blipFill>
        <p:spPr>
          <a:xfrm>
            <a:off x="7875099" y="62246"/>
            <a:ext cx="4316901" cy="1368286"/>
          </a:xfrm>
          <a:prstGeom prst="rect">
            <a:avLst/>
          </a:prstGeom>
        </p:spPr>
      </p:pic>
      <p:pic>
        <p:nvPicPr>
          <p:cNvPr id="13" name="image174.png">
            <a:extLst>
              <a:ext uri="{FF2B5EF4-FFF2-40B4-BE49-F238E27FC236}">
                <a16:creationId xmlns:a16="http://schemas.microsoft.com/office/drawing/2014/main" id="{2E72492C-1906-4DC6-8189-0D650DC2C31A}"/>
              </a:ext>
            </a:extLst>
          </p:cNvPr>
          <p:cNvPicPr/>
          <p:nvPr/>
        </p:nvPicPr>
        <p:blipFill>
          <a:blip r:embed="rId6" cstate="print"/>
          <a:stretch>
            <a:fillRect/>
          </a:stretch>
        </p:blipFill>
        <p:spPr>
          <a:xfrm>
            <a:off x="8212599" y="3574619"/>
            <a:ext cx="3867546" cy="877563"/>
          </a:xfrm>
          <a:prstGeom prst="rect">
            <a:avLst/>
          </a:prstGeom>
        </p:spPr>
      </p:pic>
      <p:pic>
        <p:nvPicPr>
          <p:cNvPr id="14" name="image175.png">
            <a:extLst>
              <a:ext uri="{FF2B5EF4-FFF2-40B4-BE49-F238E27FC236}">
                <a16:creationId xmlns:a16="http://schemas.microsoft.com/office/drawing/2014/main" id="{738D1BF9-C720-41ED-BCD2-D69DC29849AE}"/>
              </a:ext>
            </a:extLst>
          </p:cNvPr>
          <p:cNvPicPr/>
          <p:nvPr/>
        </p:nvPicPr>
        <p:blipFill>
          <a:blip r:embed="rId7" cstate="print"/>
          <a:stretch>
            <a:fillRect/>
          </a:stretch>
        </p:blipFill>
        <p:spPr>
          <a:xfrm>
            <a:off x="8789794" y="4671977"/>
            <a:ext cx="2713155" cy="1126230"/>
          </a:xfrm>
          <a:prstGeom prst="rect">
            <a:avLst/>
          </a:prstGeom>
        </p:spPr>
      </p:pic>
      <p:sp>
        <p:nvSpPr>
          <p:cNvPr id="15" name="Dikdörtgen 14">
            <a:extLst>
              <a:ext uri="{FF2B5EF4-FFF2-40B4-BE49-F238E27FC236}">
                <a16:creationId xmlns:a16="http://schemas.microsoft.com/office/drawing/2014/main" id="{12BD41CB-3BBD-438A-A17D-554BB3838CC6}"/>
              </a:ext>
            </a:extLst>
          </p:cNvPr>
          <p:cNvSpPr/>
          <p:nvPr/>
        </p:nvSpPr>
        <p:spPr>
          <a:xfrm>
            <a:off x="103909" y="5924001"/>
            <a:ext cx="11976236" cy="830997"/>
          </a:xfrm>
          <a:prstGeom prst="rect">
            <a:avLst/>
          </a:prstGeom>
        </p:spPr>
        <p:txBody>
          <a:bodyPr wrap="square">
            <a:spAutoFit/>
          </a:bodyPr>
          <a:lstStyle/>
          <a:p>
            <a:r>
              <a:rPr lang="tr-TR" sz="1600" dirty="0" err="1"/>
              <a:t>Please</a:t>
            </a:r>
            <a:r>
              <a:rPr lang="tr-TR" sz="1600" dirty="0"/>
              <a:t> </a:t>
            </a:r>
            <a:r>
              <a:rPr lang="tr-TR" sz="1600" dirty="0" err="1"/>
              <a:t>refer</a:t>
            </a:r>
            <a:r>
              <a:rPr lang="tr-TR" sz="1600" dirty="0"/>
              <a:t> </a:t>
            </a:r>
            <a:r>
              <a:rPr lang="en-US" sz="1600" dirty="0">
                <a:hlinkClick r:id="rId8"/>
              </a:rPr>
              <a:t>https://</a:t>
            </a:r>
            <a:r>
              <a:rPr lang="en-US" sz="1600" dirty="0" err="1">
                <a:hlinkClick r:id="rId8"/>
              </a:rPr>
              <a:t>ec.europa.eu</a:t>
            </a:r>
            <a:r>
              <a:rPr lang="en-US" sz="1600" dirty="0">
                <a:hlinkClick r:id="rId8"/>
              </a:rPr>
              <a:t>/research/participants/data/support/</a:t>
            </a:r>
            <a:r>
              <a:rPr lang="en-US" sz="1600" dirty="0" err="1">
                <a:hlinkClick r:id="rId8"/>
              </a:rPr>
              <a:t>sep_usermanual.pdf#page</a:t>
            </a:r>
            <a:r>
              <a:rPr lang="en-US" sz="1600" dirty="0">
                <a:hlinkClick r:id="rId8"/>
              </a:rPr>
              <a:t>=</a:t>
            </a:r>
            <a:r>
              <a:rPr lang="en-US" sz="1600" dirty="0" err="1">
                <a:hlinkClick r:id="rId8"/>
              </a:rPr>
              <a:t>75&amp;zoom</a:t>
            </a:r>
            <a:r>
              <a:rPr lang="en-US" sz="1600" dirty="0">
                <a:hlinkClick r:id="rId8"/>
              </a:rPr>
              <a:t>=100,0,357</a:t>
            </a:r>
            <a:r>
              <a:rPr lang="tr-TR" sz="1600" dirty="0"/>
              <a:t> </a:t>
            </a:r>
            <a:r>
              <a:rPr lang="tr-TR" sz="1600" dirty="0" err="1"/>
              <a:t>for</a:t>
            </a:r>
            <a:r>
              <a:rPr lang="tr-TR" sz="1600" dirty="0"/>
              <a:t> </a:t>
            </a:r>
            <a:r>
              <a:rPr lang="tr-TR" sz="1600" dirty="0" err="1"/>
              <a:t>details</a:t>
            </a:r>
            <a:r>
              <a:rPr lang="tr-TR" sz="1600" dirty="0"/>
              <a:t>. </a:t>
            </a:r>
            <a:r>
              <a:rPr lang="en-US" sz="1600" dirty="0"/>
              <a:t>For </a:t>
            </a:r>
            <a:r>
              <a:rPr lang="en-US" sz="1600" dirty="0" err="1"/>
              <a:t>H2020</a:t>
            </a:r>
            <a:r>
              <a:rPr lang="en-US" sz="1600" dirty="0"/>
              <a:t> programme, please make sure to fill in the </a:t>
            </a:r>
            <a:r>
              <a:rPr lang="en-US" sz="1600" dirty="0" err="1"/>
              <a:t>H2020</a:t>
            </a:r>
            <a:r>
              <a:rPr lang="en-US" sz="1600" dirty="0"/>
              <a:t> and </a:t>
            </a:r>
            <a:r>
              <a:rPr lang="en-US" sz="1600" dirty="0" err="1"/>
              <a:t>FP7</a:t>
            </a:r>
            <a:r>
              <a:rPr lang="en-US" sz="1600" dirty="0"/>
              <a:t> section in the Participant Register. Additionally, for actions where the SME status is an eligibility criterion (like, e.g. the SME Instrument) you must also carry out the SME self-assessment.</a:t>
            </a:r>
          </a:p>
        </p:txBody>
      </p:sp>
    </p:spTree>
    <p:extLst>
      <p:ext uri="{BB962C8B-B14F-4D97-AF65-F5344CB8AC3E}">
        <p14:creationId xmlns:p14="http://schemas.microsoft.com/office/powerpoint/2010/main" val="2078316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114401" y="102305"/>
            <a:ext cx="4758935"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tr-TR" altLang="en-US" sz="2100" b="1" i="0" u="none" strike="noStrike" cap="none" normalizeH="0" baseline="0" dirty="0">
              <a:ln>
                <a:noFill/>
              </a:ln>
              <a:solidFill>
                <a:schemeClr val="tx1"/>
              </a:solidFill>
              <a:effectLst/>
              <a:latin typeface="+mn-lt"/>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r>
              <a:rPr kumimoji="0" lang="en-US" altLang="en-US" sz="2300" b="1" i="0" u="none" strike="noStrike" cap="none" normalizeH="0" baseline="0" dirty="0">
                <a:ln>
                  <a:noFill/>
                </a:ln>
                <a:solidFill>
                  <a:schemeClr val="tx1"/>
                </a:solidFill>
                <a:effectLst/>
                <a:latin typeface="+mn-lt"/>
                <a:ea typeface="Arial" panose="020B0604020202020204" pitchFamily="34" charset="0"/>
              </a:rPr>
              <a:t>To log in:</a:t>
            </a:r>
            <a:endParaRPr kumimoji="0" lang="tr-TR" altLang="en-US" sz="2300" b="1" i="0" u="none" strike="noStrike" cap="none" normalizeH="0" baseline="0" dirty="0">
              <a:ln>
                <a:noFill/>
              </a:ln>
              <a:solidFill>
                <a:schemeClr val="tx1"/>
              </a:solidFill>
              <a:effectLst/>
              <a:latin typeface="+mn-lt"/>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2300" b="1" i="0" u="none" strike="noStrike" cap="none" normalizeH="0" baseline="0" dirty="0">
              <a:ln>
                <a:noFill/>
              </a:ln>
              <a:solidFill>
                <a:schemeClr val="tx1"/>
              </a:solidFill>
              <a:effectLst/>
              <a:latin typeface="+mn-lt"/>
              <a:ea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r>
              <a:rPr kumimoji="0" lang="en-US" altLang="en-US" sz="2300" b="0" i="0" u="none" strike="noStrike" cap="none" normalizeH="0" baseline="0" dirty="0">
                <a:ln>
                  <a:noFill/>
                </a:ln>
                <a:solidFill>
                  <a:schemeClr val="tx1"/>
                </a:solidFill>
                <a:effectLst/>
                <a:latin typeface="+mn-lt"/>
              </a:rPr>
              <a:t>Go to the Funding &amp; Tenders Portal (</a:t>
            </a:r>
            <a:r>
              <a:rPr kumimoji="0" lang="en-US" altLang="en-US" sz="2300" b="0" i="0" u="none" strike="noStrike" cap="none" normalizeH="0" baseline="0" dirty="0" err="1">
                <a:ln>
                  <a:noFill/>
                </a:ln>
                <a:solidFill>
                  <a:schemeClr val="tx1"/>
                </a:solidFill>
                <a:effectLst/>
                <a:latin typeface="+mn-lt"/>
              </a:rPr>
              <a:t>F&amp;T</a:t>
            </a:r>
            <a:r>
              <a:rPr kumimoji="0" lang="en-US" altLang="en-US" sz="2300" b="0" i="0" u="none" strike="noStrike" cap="none" normalizeH="0" baseline="0" dirty="0">
                <a:ln>
                  <a:noFill/>
                </a:ln>
                <a:solidFill>
                  <a:schemeClr val="tx1"/>
                </a:solidFill>
                <a:effectLst/>
                <a:latin typeface="+mn-lt"/>
              </a:rPr>
              <a:t> Portal)</a:t>
            </a:r>
            <a:r>
              <a:rPr kumimoji="0" lang="tr-TR" altLang="en-US" sz="2300" b="0" i="0" u="none" strike="noStrike" cap="none" normalizeH="0" baseline="0" dirty="0">
                <a:ln>
                  <a:noFill/>
                </a:ln>
                <a:solidFill>
                  <a:schemeClr val="tx1"/>
                </a:solidFill>
                <a:effectLst/>
                <a:latin typeface="+mn-lt"/>
              </a:rPr>
              <a:t> </a:t>
            </a:r>
            <a:r>
              <a:rPr kumimoji="0" lang="tr-TR" altLang="en-US" sz="2300" b="0" i="0" u="none" strike="noStrike" cap="none" normalizeH="0" baseline="0" dirty="0" err="1">
                <a:ln>
                  <a:noFill/>
                </a:ln>
                <a:solidFill>
                  <a:schemeClr val="tx1"/>
                </a:solidFill>
                <a:effectLst/>
                <a:latin typeface="+mn-lt"/>
              </a:rPr>
              <a:t>if</a:t>
            </a:r>
            <a:r>
              <a:rPr kumimoji="0" lang="tr-TR" altLang="en-US" sz="2300" b="0" i="0" u="none" strike="noStrike" cap="none" normalizeH="0" baseline="0" dirty="0">
                <a:ln>
                  <a:noFill/>
                </a:ln>
                <a:solidFill>
                  <a:schemeClr val="tx1"/>
                </a:solidFill>
                <a:effectLst/>
                <a:latin typeface="+mn-lt"/>
              </a:rPr>
              <a:t> </a:t>
            </a:r>
            <a:r>
              <a:rPr kumimoji="0" lang="tr-TR" altLang="en-US" sz="2300" b="0" i="0" u="none" strike="noStrike" cap="none" normalizeH="0" baseline="0" dirty="0" err="1">
                <a:ln>
                  <a:noFill/>
                </a:ln>
                <a:solidFill>
                  <a:schemeClr val="tx1"/>
                </a:solidFill>
                <a:effectLst/>
                <a:latin typeface="+mn-lt"/>
              </a:rPr>
              <a:t>necessary</a:t>
            </a:r>
            <a:r>
              <a:rPr kumimoji="0" lang="en-US" altLang="en-US" sz="2300" b="0" i="0" u="none" strike="noStrike" cap="none" normalizeH="0" baseline="0" dirty="0">
                <a:ln>
                  <a:noFill/>
                </a:ln>
                <a:solidFill>
                  <a:schemeClr val="tx1"/>
                </a:solidFill>
                <a:effectLst/>
                <a:latin typeface="+mn-lt"/>
              </a:rPr>
              <a:t>:</a:t>
            </a:r>
            <a:r>
              <a:rPr kumimoji="0" lang="tr-TR" altLang="en-US" sz="2300" b="0" i="0" u="none" strike="noStrike" cap="none" normalizeH="0" baseline="0" dirty="0">
                <a:ln>
                  <a:noFill/>
                </a:ln>
                <a:solidFill>
                  <a:schemeClr val="tx1"/>
                </a:solidFill>
                <a:effectLst/>
                <a:latin typeface="+mn-lt"/>
              </a:rPr>
              <a:t> </a:t>
            </a:r>
            <a:r>
              <a:rPr lang="en-US" altLang="en-US" sz="2300" dirty="0">
                <a:solidFill>
                  <a:srgbClr val="0000FF"/>
                </a:solidFill>
                <a:hlinkClick r:id="rId3"/>
              </a:rPr>
              <a:t>https://</a:t>
            </a:r>
            <a:r>
              <a:rPr lang="en-US" altLang="en-US" sz="2300" dirty="0" err="1">
                <a:solidFill>
                  <a:srgbClr val="0000FF"/>
                </a:solidFill>
                <a:hlinkClick r:id="rId3"/>
              </a:rPr>
              <a:t>ec.europa.eu</a:t>
            </a:r>
            <a:r>
              <a:rPr lang="en-US" altLang="en-US" sz="2300" dirty="0">
                <a:solidFill>
                  <a:srgbClr val="0000FF"/>
                </a:solidFill>
                <a:hlinkClick r:id="rId3"/>
              </a:rPr>
              <a:t>/info/funding-tenders/opportunities/portal/screen/home</a:t>
            </a:r>
            <a:endParaRPr lang="tr-TR" altLang="en-US" sz="2300" dirty="0">
              <a:solidFill>
                <a:srgbClr val="0000FF"/>
              </a:solidFill>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endParaRPr lang="tr-TR" altLang="en-US" sz="2300" dirty="0">
              <a:solidFill>
                <a:srgbClr val="0000FF"/>
              </a:solidFill>
              <a:latin typeface="+mn-lt"/>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r>
              <a:rPr lang="tr-TR" altLang="en-US" sz="2300" dirty="0">
                <a:latin typeface="+mn-lt"/>
              </a:rPr>
              <a:t>Register your Organization – Participant/Beneficiary Register </a:t>
            </a:r>
            <a:r>
              <a:rPr lang="tr-TR" altLang="en-US" sz="2300" dirty="0" smtClean="0">
                <a:latin typeface="+mn-lt"/>
              </a:rPr>
              <a:t> </a:t>
            </a:r>
            <a:r>
              <a:rPr lang="tr-TR" altLang="en-US" sz="2300" dirty="0">
                <a:latin typeface="+mn-lt"/>
              </a:rPr>
              <a:t>(</a:t>
            </a:r>
            <a:r>
              <a:rPr lang="tr-TR" altLang="en-US" sz="2300" b="1" i="1" dirty="0">
                <a:latin typeface="+mn-lt"/>
              </a:rPr>
              <a:t>PIC number creation</a:t>
            </a:r>
            <a:r>
              <a:rPr lang="tr-TR" altLang="en-US" sz="2300" dirty="0">
                <a:latin typeface="+mn-lt"/>
              </a:rPr>
              <a:t>) </a:t>
            </a:r>
            <a:r>
              <a:rPr lang="en-US" sz="2400" dirty="0">
                <a:hlinkClick r:id="rId4"/>
              </a:rPr>
              <a:t>https://</a:t>
            </a:r>
            <a:r>
              <a:rPr lang="en-US" sz="2400" dirty="0" err="1">
                <a:hlinkClick r:id="rId4"/>
              </a:rPr>
              <a:t>ec.europa.eu</a:t>
            </a:r>
            <a:r>
              <a:rPr lang="en-US" sz="2400" dirty="0">
                <a:hlinkClick r:id="rId4"/>
              </a:rPr>
              <a:t>/research/participants/</a:t>
            </a:r>
            <a:r>
              <a:rPr lang="en-US" sz="2400" dirty="0" err="1">
                <a:hlinkClick r:id="rId4"/>
              </a:rPr>
              <a:t>urf</a:t>
            </a:r>
            <a:r>
              <a:rPr lang="en-US" sz="2400" dirty="0">
                <a:hlinkClick r:id="rId4"/>
              </a:rPr>
              <a:t>/registration/research</a:t>
            </a:r>
            <a:endParaRPr lang="tr-TR" altLang="en-US" sz="2300" dirty="0">
              <a:latin typeface="+mn-lt"/>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endParaRPr kumimoji="0" lang="tr-TR" altLang="en-US" sz="2100" b="0" i="0" u="none" strike="noStrike" cap="none" normalizeH="0" baseline="0" dirty="0">
              <a:ln>
                <a:noFill/>
              </a:ln>
              <a:solidFill>
                <a:schemeClr val="tx1"/>
              </a:solidFill>
              <a:effectLst/>
              <a:latin typeface="+mn-lt"/>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endParaRPr lang="tr-TR" altLang="en-US" sz="2100" dirty="0">
              <a:latin typeface="+mn-lt"/>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endParaRPr kumimoji="0" lang="tr-TR" altLang="en-US" sz="21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tab pos="625475" algn="l"/>
              </a:tabLst>
            </a:pPr>
            <a:r>
              <a:rPr kumimoji="0" lang="en-US" altLang="en-US" sz="2100" b="0" i="0" u="sng" strike="noStrike" cap="none" normalizeH="0" baseline="0" dirty="0">
                <a:ln>
                  <a:noFill/>
                </a:ln>
                <a:solidFill>
                  <a:srgbClr val="0000FF"/>
                </a:solidFill>
                <a:effectLst/>
                <a:latin typeface="+mn-lt"/>
              </a:rPr>
              <a:t> </a:t>
            </a:r>
            <a:endParaRPr kumimoji="0" lang="en-US" altLang="en-US" sz="21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5063" name="image6.jpeg">
            <a:extLst>
              <a:ext uri="{FF2B5EF4-FFF2-40B4-BE49-F238E27FC236}">
                <a16:creationId xmlns:a16="http://schemas.microsoft.com/office/drawing/2014/main" id="{A8CBDB61-2470-46A2-BD72-55A9F0D5B7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463"/>
          <a:stretch/>
        </p:blipFill>
        <p:spPr bwMode="auto">
          <a:xfrm>
            <a:off x="5091545" y="36065"/>
            <a:ext cx="6919481" cy="30292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Resim 12">
            <a:extLst>
              <a:ext uri="{FF2B5EF4-FFF2-40B4-BE49-F238E27FC236}">
                <a16:creationId xmlns:a16="http://schemas.microsoft.com/office/drawing/2014/main" id="{0192F04D-4EF0-4985-ADD8-35A46939A15F}"/>
              </a:ext>
            </a:extLst>
          </p:cNvPr>
          <p:cNvPicPr>
            <a:picLocks noChangeAspect="1"/>
          </p:cNvPicPr>
          <p:nvPr/>
        </p:nvPicPr>
        <p:blipFill rotWithShape="1">
          <a:blip r:embed="rId6"/>
          <a:srcRect l="7515" t="11650" r="8825" b="21165"/>
          <a:stretch/>
        </p:blipFill>
        <p:spPr>
          <a:xfrm>
            <a:off x="5091545" y="3439391"/>
            <a:ext cx="6836353" cy="2856917"/>
          </a:xfrm>
          <a:prstGeom prst="rect">
            <a:avLst/>
          </a:prstGeom>
        </p:spPr>
      </p:pic>
      <p:sp>
        <p:nvSpPr>
          <p:cNvPr id="14" name="Dikdörtgen 13">
            <a:extLst>
              <a:ext uri="{FF2B5EF4-FFF2-40B4-BE49-F238E27FC236}">
                <a16:creationId xmlns:a16="http://schemas.microsoft.com/office/drawing/2014/main" id="{37BE031C-D486-484B-B5F3-CEFA60667F00}"/>
              </a:ext>
            </a:extLst>
          </p:cNvPr>
          <p:cNvSpPr/>
          <p:nvPr/>
        </p:nvSpPr>
        <p:spPr>
          <a:xfrm>
            <a:off x="114401" y="6296308"/>
            <a:ext cx="6310211" cy="738664"/>
          </a:xfrm>
          <a:prstGeom prst="rect">
            <a:avLst/>
          </a:prstGeom>
        </p:spPr>
        <p:txBody>
          <a:bodyPr wrap="square">
            <a:spAutoFit/>
          </a:bodyPr>
          <a:lstStyle/>
          <a:p>
            <a:r>
              <a:rPr lang="en-US" sz="1200" dirty="0"/>
              <a:t>Guidance on Registration </a:t>
            </a:r>
            <a:r>
              <a:rPr lang="tr-TR" sz="1200" dirty="0"/>
              <a:t>;</a:t>
            </a:r>
            <a:r>
              <a:rPr lang="en-US" sz="1200" dirty="0">
                <a:hlinkClick r:id="rId7"/>
              </a:rPr>
              <a:t>https://</a:t>
            </a:r>
            <a:r>
              <a:rPr lang="en-US" sz="1200" dirty="0" err="1">
                <a:hlinkClick r:id="rId7"/>
              </a:rPr>
              <a:t>webgate.ec.europa.eu</a:t>
            </a:r>
            <a:r>
              <a:rPr lang="en-US" sz="1200" dirty="0">
                <a:hlinkClick r:id="rId7"/>
              </a:rPr>
              <a:t>/</a:t>
            </a:r>
            <a:r>
              <a:rPr lang="en-US" sz="1200" dirty="0" err="1">
                <a:hlinkClick r:id="rId7"/>
              </a:rPr>
              <a:t>fpfis</a:t>
            </a:r>
            <a:r>
              <a:rPr lang="en-US" sz="1200" dirty="0">
                <a:hlinkClick r:id="rId7"/>
              </a:rPr>
              <a:t>/wikis/pages/</a:t>
            </a:r>
            <a:r>
              <a:rPr lang="en-US" sz="1200" dirty="0" err="1">
                <a:hlinkClick r:id="rId7"/>
              </a:rPr>
              <a:t>viewpage.action?pageId</a:t>
            </a:r>
            <a:r>
              <a:rPr lang="en-US" sz="1200" dirty="0">
                <a:hlinkClick r:id="rId7"/>
              </a:rPr>
              <a:t>=311133198</a:t>
            </a:r>
            <a:endParaRPr lang="tr-TR" sz="1200" dirty="0"/>
          </a:p>
          <a:p>
            <a:endParaRPr lang="en-US" dirty="0"/>
          </a:p>
        </p:txBody>
      </p:sp>
    </p:spTree>
    <p:extLst>
      <p:ext uri="{BB962C8B-B14F-4D97-AF65-F5344CB8AC3E}">
        <p14:creationId xmlns:p14="http://schemas.microsoft.com/office/powerpoint/2010/main" val="3897770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pic>
        <p:nvPicPr>
          <p:cNvPr id="6" name="Picture 2">
            <a:extLst>
              <a:ext uri="{FF2B5EF4-FFF2-40B4-BE49-F238E27FC236}">
                <a16:creationId xmlns:a16="http://schemas.microsoft.com/office/drawing/2014/main" id="{F726509E-E519-49AA-B739-366F0B9CE3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1972" y="3805746"/>
            <a:ext cx="2517775" cy="1887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4EA7D22-4A04-43F6-9D13-132F0ECAF96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817847" y="1434021"/>
            <a:ext cx="2632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7BAE10D6-F6BC-4062-B728-BE594DBAC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722" y="1434021"/>
            <a:ext cx="2633662"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CB2BE6E-0B33-45A6-9047-7003DC3705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0972" y="3848609"/>
            <a:ext cx="2633662"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E470158E-210B-4F5E-BDE1-E7CC6A1CFA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4722" y="3850196"/>
            <a:ext cx="2633662"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8">
            <a:extLst>
              <a:ext uri="{FF2B5EF4-FFF2-40B4-BE49-F238E27FC236}">
                <a16:creationId xmlns:a16="http://schemas.microsoft.com/office/drawing/2014/main" id="{9E5ACA59-8C4A-4E90-A3AB-F1CA542CD3E4}"/>
              </a:ext>
            </a:extLst>
          </p:cNvPr>
          <p:cNvSpPr txBox="1">
            <a:spLocks noChangeArrowheads="1"/>
          </p:cNvSpPr>
          <p:nvPr/>
        </p:nvSpPr>
        <p:spPr bwMode="auto">
          <a:xfrm>
            <a:off x="1598397" y="903796"/>
            <a:ext cx="3168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n-US" sz="1400" i="0" dirty="0">
                <a:solidFill>
                  <a:srgbClr val="000000"/>
                </a:solidFill>
                <a:cs typeface="Arial" panose="020B0604020202020204" pitchFamily="34" charset="0"/>
              </a:rPr>
              <a:t>Select topic and type of action</a:t>
            </a:r>
            <a:endParaRPr lang="hu-HU" altLang="en-US" sz="1400" i="0" dirty="0">
              <a:solidFill>
                <a:srgbClr val="000000"/>
              </a:solidFill>
              <a:cs typeface="Arial" panose="020B0604020202020204" pitchFamily="34" charset="0"/>
            </a:endParaRPr>
          </a:p>
          <a:p>
            <a:pPr algn="ctr" eaLnBrk="1" hangingPunct="1">
              <a:spcBef>
                <a:spcPct val="0"/>
              </a:spcBef>
              <a:buClrTx/>
              <a:buFontTx/>
              <a:buNone/>
            </a:pPr>
            <a:r>
              <a:rPr lang="hu-HU" altLang="en-US" sz="1400" i="0" dirty="0">
                <a:solidFill>
                  <a:srgbClr val="000000"/>
                </a:solidFill>
                <a:cs typeface="Arial" panose="020B0604020202020204" pitchFamily="34" charset="0"/>
              </a:rPr>
              <a:t>Login</a:t>
            </a:r>
            <a:endParaRPr lang="en-GB" altLang="en-US" sz="1400" i="0" dirty="0">
              <a:solidFill>
                <a:srgbClr val="000000"/>
              </a:solidFill>
              <a:cs typeface="Arial" panose="020B0604020202020204" pitchFamily="34" charset="0"/>
            </a:endParaRPr>
          </a:p>
        </p:txBody>
      </p:sp>
      <p:sp>
        <p:nvSpPr>
          <p:cNvPr id="12" name="TextBox 49">
            <a:extLst>
              <a:ext uri="{FF2B5EF4-FFF2-40B4-BE49-F238E27FC236}">
                <a16:creationId xmlns:a16="http://schemas.microsoft.com/office/drawing/2014/main" id="{94739937-D2CA-4FA6-9798-29F1AD063B73}"/>
              </a:ext>
            </a:extLst>
          </p:cNvPr>
          <p:cNvSpPr txBox="1">
            <a:spLocks noChangeArrowheads="1"/>
          </p:cNvSpPr>
          <p:nvPr/>
        </p:nvSpPr>
        <p:spPr bwMode="auto">
          <a:xfrm>
            <a:off x="4801972" y="1099059"/>
            <a:ext cx="2663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n-US" sz="1800" i="0">
                <a:solidFill>
                  <a:srgbClr val="000000"/>
                </a:solidFill>
                <a:cs typeface="Arial" panose="020B0604020202020204" pitchFamily="34" charset="0"/>
              </a:rPr>
              <a:t>Pre-registration</a:t>
            </a:r>
          </a:p>
        </p:txBody>
      </p:sp>
      <p:sp>
        <p:nvSpPr>
          <p:cNvPr id="13" name="TextBox 50">
            <a:extLst>
              <a:ext uri="{FF2B5EF4-FFF2-40B4-BE49-F238E27FC236}">
                <a16:creationId xmlns:a16="http://schemas.microsoft.com/office/drawing/2014/main" id="{1BCD021C-1ACA-4977-82A8-C4B52D71BE22}"/>
              </a:ext>
            </a:extLst>
          </p:cNvPr>
          <p:cNvSpPr txBox="1">
            <a:spLocks noChangeArrowheads="1"/>
          </p:cNvSpPr>
          <p:nvPr/>
        </p:nvSpPr>
        <p:spPr bwMode="auto">
          <a:xfrm>
            <a:off x="7754722" y="1099059"/>
            <a:ext cx="2665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n-US" sz="1800" i="0">
                <a:solidFill>
                  <a:srgbClr val="000000"/>
                </a:solidFill>
                <a:cs typeface="Arial" panose="020B0604020202020204" pitchFamily="34" charset="0"/>
              </a:rPr>
              <a:t>Consortium set-up</a:t>
            </a:r>
          </a:p>
        </p:txBody>
      </p:sp>
      <p:sp>
        <p:nvSpPr>
          <p:cNvPr id="14" name="TextBox 51">
            <a:extLst>
              <a:ext uri="{FF2B5EF4-FFF2-40B4-BE49-F238E27FC236}">
                <a16:creationId xmlns:a16="http://schemas.microsoft.com/office/drawing/2014/main" id="{B663C4B8-C1AC-4CDA-82E2-8B9E0CAD391C}"/>
              </a:ext>
            </a:extLst>
          </p:cNvPr>
          <p:cNvSpPr txBox="1">
            <a:spLocks noChangeArrowheads="1"/>
          </p:cNvSpPr>
          <p:nvPr/>
        </p:nvSpPr>
        <p:spPr bwMode="auto">
          <a:xfrm>
            <a:off x="7754722" y="5701221"/>
            <a:ext cx="266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n-US" sz="1800" i="0">
                <a:solidFill>
                  <a:srgbClr val="000000"/>
                </a:solidFill>
                <a:cs typeface="Arial" panose="020B0604020202020204" pitchFamily="34" charset="0"/>
              </a:rPr>
              <a:t>Submission</a:t>
            </a:r>
          </a:p>
        </p:txBody>
      </p:sp>
      <p:sp>
        <p:nvSpPr>
          <p:cNvPr id="15" name="TextBox 52">
            <a:extLst>
              <a:ext uri="{FF2B5EF4-FFF2-40B4-BE49-F238E27FC236}">
                <a16:creationId xmlns:a16="http://schemas.microsoft.com/office/drawing/2014/main" id="{FB2EB776-89F9-44E2-8BB9-CED39390B31D}"/>
              </a:ext>
            </a:extLst>
          </p:cNvPr>
          <p:cNvSpPr txBox="1">
            <a:spLocks noChangeArrowheads="1"/>
          </p:cNvSpPr>
          <p:nvPr/>
        </p:nvSpPr>
        <p:spPr bwMode="auto">
          <a:xfrm>
            <a:off x="4825784" y="5701221"/>
            <a:ext cx="2663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n-US" sz="1800" i="0">
                <a:solidFill>
                  <a:srgbClr val="000000"/>
                </a:solidFill>
                <a:cs typeface="Arial" panose="020B0604020202020204" pitchFamily="34" charset="0"/>
              </a:rPr>
              <a:t>Form filling</a:t>
            </a:r>
          </a:p>
        </p:txBody>
      </p:sp>
      <p:sp>
        <p:nvSpPr>
          <p:cNvPr id="16" name="TextBox 53">
            <a:extLst>
              <a:ext uri="{FF2B5EF4-FFF2-40B4-BE49-F238E27FC236}">
                <a16:creationId xmlns:a16="http://schemas.microsoft.com/office/drawing/2014/main" id="{87C451DA-56A8-4418-95A8-C14563984C48}"/>
              </a:ext>
            </a:extLst>
          </p:cNvPr>
          <p:cNvSpPr txBox="1">
            <a:spLocks noChangeArrowheads="1"/>
          </p:cNvSpPr>
          <p:nvPr/>
        </p:nvSpPr>
        <p:spPr bwMode="auto">
          <a:xfrm>
            <a:off x="1850809" y="5571046"/>
            <a:ext cx="2663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n-US" sz="1800" i="0">
                <a:solidFill>
                  <a:srgbClr val="000000"/>
                </a:solidFill>
                <a:cs typeface="Arial" panose="020B0604020202020204" pitchFamily="34" charset="0"/>
              </a:rPr>
              <a:t>Administrative form &amp; Part B or Annexes</a:t>
            </a:r>
          </a:p>
        </p:txBody>
      </p:sp>
      <p:sp>
        <p:nvSpPr>
          <p:cNvPr id="17" name="Rectangle 2">
            <a:extLst>
              <a:ext uri="{FF2B5EF4-FFF2-40B4-BE49-F238E27FC236}">
                <a16:creationId xmlns:a16="http://schemas.microsoft.com/office/drawing/2014/main" id="{742968CC-2A68-4B7A-8894-9B3A0E968381}"/>
              </a:ext>
            </a:extLst>
          </p:cNvPr>
          <p:cNvSpPr>
            <a:spLocks noChangeArrowheads="1"/>
          </p:cNvSpPr>
          <p:nvPr/>
        </p:nvSpPr>
        <p:spPr bwMode="auto">
          <a:xfrm>
            <a:off x="2096633" y="286701"/>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hu-HU" altLang="en-US" sz="2800" b="1" i="0" dirty="0">
                <a:solidFill>
                  <a:schemeClr val="tx1"/>
                </a:solidFill>
              </a:rPr>
              <a:t>Proposal submission </a:t>
            </a:r>
            <a:r>
              <a:rPr lang="en-GB" altLang="en-US" sz="2800" b="1" i="0" dirty="0">
                <a:solidFill>
                  <a:schemeClr val="tx1"/>
                </a:solidFill>
              </a:rPr>
              <a:t>step-by-step</a:t>
            </a:r>
          </a:p>
        </p:txBody>
      </p:sp>
      <p:cxnSp>
        <p:nvCxnSpPr>
          <p:cNvPr id="18" name="AutoShape 15">
            <a:extLst>
              <a:ext uri="{FF2B5EF4-FFF2-40B4-BE49-F238E27FC236}">
                <a16:creationId xmlns:a16="http://schemas.microsoft.com/office/drawing/2014/main" id="{9E579FD4-A04E-45FA-BC3F-A1D0BC7C35AB}"/>
              </a:ext>
            </a:extLst>
          </p:cNvPr>
          <p:cNvCxnSpPr>
            <a:cxnSpLocks noChangeShapeType="1"/>
          </p:cNvCxnSpPr>
          <p:nvPr/>
        </p:nvCxnSpPr>
        <p:spPr bwMode="auto">
          <a:xfrm>
            <a:off x="4514634" y="2416684"/>
            <a:ext cx="303213" cy="0"/>
          </a:xfrm>
          <a:prstGeom prst="straightConnector1">
            <a:avLst/>
          </a:prstGeom>
          <a:noFill/>
          <a:ln w="19050">
            <a:solidFill>
              <a:srgbClr val="CC0000"/>
            </a:solidFill>
            <a:round/>
            <a:headEnd/>
            <a:tailEnd type="triangle" w="lg" len="lg"/>
          </a:ln>
          <a:extLst>
            <a:ext uri="{909E8E84-426E-40DD-AFC4-6F175D3DCCD1}">
              <a14:hiddenFill xmlns:a14="http://schemas.microsoft.com/office/drawing/2010/main">
                <a:noFill/>
              </a14:hiddenFill>
            </a:ext>
          </a:extLst>
        </p:spPr>
      </p:cxnSp>
      <p:cxnSp>
        <p:nvCxnSpPr>
          <p:cNvPr id="19" name="AutoShape 15">
            <a:extLst>
              <a:ext uri="{FF2B5EF4-FFF2-40B4-BE49-F238E27FC236}">
                <a16:creationId xmlns:a16="http://schemas.microsoft.com/office/drawing/2014/main" id="{66246029-0616-4D4E-BE42-5EE436FAD87B}"/>
              </a:ext>
            </a:extLst>
          </p:cNvPr>
          <p:cNvCxnSpPr>
            <a:cxnSpLocks noChangeShapeType="1"/>
          </p:cNvCxnSpPr>
          <p:nvPr/>
        </p:nvCxnSpPr>
        <p:spPr bwMode="auto">
          <a:xfrm>
            <a:off x="7449922" y="2416684"/>
            <a:ext cx="304800" cy="0"/>
          </a:xfrm>
          <a:prstGeom prst="straightConnector1">
            <a:avLst/>
          </a:prstGeom>
          <a:noFill/>
          <a:ln w="19050">
            <a:solidFill>
              <a:srgbClr val="CC0000"/>
            </a:solidFill>
            <a:round/>
            <a:headEnd/>
            <a:tailEnd type="triangle" w="lg" len="lg"/>
          </a:ln>
          <a:extLst>
            <a:ext uri="{909E8E84-426E-40DD-AFC4-6F175D3DCCD1}">
              <a14:hiddenFill xmlns:a14="http://schemas.microsoft.com/office/drawing/2010/main">
                <a:noFill/>
              </a14:hiddenFill>
            </a:ext>
          </a:extLst>
        </p:spPr>
      </p:cxnSp>
      <p:cxnSp>
        <p:nvCxnSpPr>
          <p:cNvPr id="20" name="AutoShape 15">
            <a:extLst>
              <a:ext uri="{FF2B5EF4-FFF2-40B4-BE49-F238E27FC236}">
                <a16:creationId xmlns:a16="http://schemas.microsoft.com/office/drawing/2014/main" id="{C07FA7F2-E507-4E32-8361-F09DBABC41DE}"/>
              </a:ext>
            </a:extLst>
          </p:cNvPr>
          <p:cNvCxnSpPr>
            <a:cxnSpLocks noChangeShapeType="1"/>
          </p:cNvCxnSpPr>
          <p:nvPr/>
        </p:nvCxnSpPr>
        <p:spPr bwMode="auto">
          <a:xfrm rot="5400000">
            <a:off x="5910840" y="687103"/>
            <a:ext cx="449263" cy="5873750"/>
          </a:xfrm>
          <a:prstGeom prst="bentConnector3">
            <a:avLst>
              <a:gd name="adj1" fmla="val 49824"/>
            </a:avLst>
          </a:prstGeom>
          <a:noFill/>
          <a:ln w="19050">
            <a:solidFill>
              <a:srgbClr val="CC0000"/>
            </a:solidFill>
            <a:miter lim="800000"/>
            <a:headEnd/>
            <a:tailEnd type="triangle" w="lg" len="lg"/>
          </a:ln>
          <a:extLst>
            <a:ext uri="{909E8E84-426E-40DD-AFC4-6F175D3DCCD1}">
              <a14:hiddenFill xmlns:a14="http://schemas.microsoft.com/office/drawing/2010/main">
                <a:noFill/>
              </a14:hiddenFill>
            </a:ext>
          </a:extLst>
        </p:spPr>
      </p:cxnSp>
      <p:cxnSp>
        <p:nvCxnSpPr>
          <p:cNvPr id="21" name="AutoShape 15">
            <a:extLst>
              <a:ext uri="{FF2B5EF4-FFF2-40B4-BE49-F238E27FC236}">
                <a16:creationId xmlns:a16="http://schemas.microsoft.com/office/drawing/2014/main" id="{A2959CCA-9043-444F-889D-D126197E736F}"/>
              </a:ext>
            </a:extLst>
          </p:cNvPr>
          <p:cNvCxnSpPr>
            <a:cxnSpLocks noChangeShapeType="1"/>
          </p:cNvCxnSpPr>
          <p:nvPr/>
        </p:nvCxnSpPr>
        <p:spPr bwMode="auto">
          <a:xfrm>
            <a:off x="4514634" y="4709034"/>
            <a:ext cx="303213" cy="0"/>
          </a:xfrm>
          <a:prstGeom prst="straightConnector1">
            <a:avLst/>
          </a:prstGeom>
          <a:noFill/>
          <a:ln w="19050">
            <a:solidFill>
              <a:srgbClr val="CC0000"/>
            </a:solidFill>
            <a:round/>
            <a:headEnd/>
            <a:tailEnd type="triangle" w="lg" len="lg"/>
          </a:ln>
          <a:extLst>
            <a:ext uri="{909E8E84-426E-40DD-AFC4-6F175D3DCCD1}">
              <a14:hiddenFill xmlns:a14="http://schemas.microsoft.com/office/drawing/2010/main">
                <a:noFill/>
              </a14:hiddenFill>
            </a:ext>
          </a:extLst>
        </p:spPr>
      </p:cxnSp>
      <p:cxnSp>
        <p:nvCxnSpPr>
          <p:cNvPr id="22" name="AutoShape 15">
            <a:extLst>
              <a:ext uri="{FF2B5EF4-FFF2-40B4-BE49-F238E27FC236}">
                <a16:creationId xmlns:a16="http://schemas.microsoft.com/office/drawing/2014/main" id="{48CB8682-AEA1-4C00-8246-D558F2F3E7C8}"/>
              </a:ext>
            </a:extLst>
          </p:cNvPr>
          <p:cNvCxnSpPr>
            <a:cxnSpLocks noChangeShapeType="1"/>
          </p:cNvCxnSpPr>
          <p:nvPr/>
        </p:nvCxnSpPr>
        <p:spPr bwMode="auto">
          <a:xfrm>
            <a:off x="7449922" y="4709034"/>
            <a:ext cx="304800" cy="1587"/>
          </a:xfrm>
          <a:prstGeom prst="straightConnector1">
            <a:avLst/>
          </a:prstGeom>
          <a:noFill/>
          <a:ln w="19050">
            <a:solidFill>
              <a:srgbClr val="CC0000"/>
            </a:solidFill>
            <a:round/>
            <a:headEnd/>
            <a:tailEnd type="triangle" w="lg" len="lg"/>
          </a:ln>
          <a:extLst>
            <a:ext uri="{909E8E84-426E-40DD-AFC4-6F175D3DCCD1}">
              <a14:hiddenFill xmlns:a14="http://schemas.microsoft.com/office/drawing/2010/main">
                <a:noFill/>
              </a14:hiddenFill>
            </a:ext>
          </a:extLst>
        </p:spPr>
      </p:cxnSp>
      <p:pic>
        <p:nvPicPr>
          <p:cNvPr id="23" name="Picture 2">
            <a:extLst>
              <a:ext uri="{FF2B5EF4-FFF2-40B4-BE49-F238E27FC236}">
                <a16:creationId xmlns:a16="http://schemas.microsoft.com/office/drawing/2014/main" id="{98211A67-6CF1-4895-B05D-85EF0FFC0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588" t="1797" r="11349" b="30717"/>
          <a:stretch>
            <a:fillRect/>
          </a:stretch>
        </p:blipFill>
        <p:spPr bwMode="auto">
          <a:xfrm>
            <a:off x="1752385" y="1436159"/>
            <a:ext cx="28765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1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381129" y="-158878"/>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0" y="41177"/>
            <a:ext cx="6795655" cy="780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pPr marL="342900" lvl="0" indent="-342900" algn="just">
              <a:buFont typeface="+mj-lt"/>
              <a:buAutoNum type="arabicPeriod"/>
            </a:pPr>
            <a:r>
              <a:rPr lang="en-US" sz="2100" dirty="0">
                <a:latin typeface="+mn-lt"/>
              </a:rPr>
              <a:t>After register your organization, you will need to select the Call Topic for which you will submit your proposal. Please note that a Programme may comprise many Calls and each Call can have one or more Topics. A submitted proposal is always for one Topic. </a:t>
            </a:r>
          </a:p>
          <a:p>
            <a:pPr marL="342900" lvl="0" indent="-342900" algn="just">
              <a:buFont typeface="+mj-lt"/>
              <a:buAutoNum type="arabicPeriod"/>
            </a:pPr>
            <a:endParaRPr lang="tr-TR" altLang="en-US" sz="2100" dirty="0">
              <a:latin typeface="+mn-lt"/>
            </a:endParaRPr>
          </a:p>
          <a:p>
            <a:pPr marL="342900" lvl="0" indent="-342900" algn="just">
              <a:buFont typeface="+mj-lt"/>
              <a:buAutoNum type="arabicPeriod"/>
            </a:pPr>
            <a:r>
              <a:rPr lang="en-US" altLang="en-US" sz="2100" dirty="0">
                <a:latin typeface="+mn-lt"/>
              </a:rPr>
              <a:t>Click on Search funding &amp; tenders</a:t>
            </a:r>
            <a:r>
              <a:rPr lang="tr-TR" altLang="en-US" sz="2100" dirty="0">
                <a:latin typeface="+mn-lt"/>
              </a:rPr>
              <a:t> (</a:t>
            </a:r>
            <a:r>
              <a:rPr lang="en-US" sz="2100" dirty="0">
                <a:latin typeface="+mn-lt"/>
              </a:rPr>
              <a:t>Filters are displayed on the left side, between the elements of Manage my area and the results, which are displayed on the right side.</a:t>
            </a:r>
            <a:r>
              <a:rPr lang="tr-TR" sz="2100" dirty="0">
                <a:latin typeface="+mn-lt"/>
              </a:rPr>
              <a:t>) </a:t>
            </a:r>
          </a:p>
          <a:p>
            <a:pPr marL="342900" lvl="0" indent="-342900" algn="just">
              <a:buFont typeface="+mj-lt"/>
              <a:buAutoNum type="arabicPeriod"/>
            </a:pPr>
            <a:endParaRPr lang="tr-TR" sz="2100" dirty="0">
              <a:latin typeface="+mn-lt"/>
            </a:endParaRPr>
          </a:p>
          <a:p>
            <a:pPr marL="342900" lvl="0" indent="-342900" algn="just">
              <a:buFont typeface="+mj-lt"/>
              <a:buAutoNum type="arabicPeriod"/>
            </a:pPr>
            <a:r>
              <a:rPr lang="en-US" sz="2100" dirty="0">
                <a:latin typeface="+mn-lt"/>
              </a:rPr>
              <a:t>Select a specific programme from the list</a:t>
            </a:r>
            <a:r>
              <a:rPr lang="tr-TR" sz="2100" dirty="0">
                <a:latin typeface="+mn-lt"/>
              </a:rPr>
              <a:t>. </a:t>
            </a:r>
            <a:r>
              <a:rPr lang="en-US" sz="2100" dirty="0">
                <a:latin typeface="+mn-lt"/>
              </a:rPr>
              <a:t>Click on the Topic title to access the call description page.</a:t>
            </a:r>
            <a:endParaRPr lang="tr-TR" sz="2100" dirty="0">
              <a:latin typeface="+mn-lt"/>
            </a:endParaRPr>
          </a:p>
          <a:p>
            <a:pPr marL="342900" indent="-342900" algn="just">
              <a:buFont typeface="+mj-lt"/>
              <a:buAutoNum type="arabicPeriod"/>
            </a:pPr>
            <a:endParaRPr lang="tr-TR" sz="2100" dirty="0">
              <a:latin typeface="+mn-lt"/>
            </a:endParaRPr>
          </a:p>
          <a:p>
            <a:pPr marL="342900" indent="-342900" algn="just">
              <a:buFont typeface="+mj-lt"/>
              <a:buAutoNum type="arabicPeriod"/>
            </a:pPr>
            <a:r>
              <a:rPr lang="en-US" sz="2100" dirty="0">
                <a:latin typeface="+mn-lt"/>
              </a:rPr>
              <a:t>Either scroll down to the "Select your type of action to start submission" in the call page (1), or select Submission Service in the table of contents on the left (2). Then click on the Start Submission button next to the selected type of action.</a:t>
            </a:r>
          </a:p>
          <a:p>
            <a:pPr lvl="0"/>
            <a:endParaRPr kumimoji="0" lang="tr-TR" altLang="en-US" sz="2100" b="0" i="0" u="none" strike="noStrike" cap="none" normalizeH="0" baseline="0" dirty="0">
              <a:ln>
                <a:noFill/>
              </a:ln>
              <a:solidFill>
                <a:schemeClr val="tx1"/>
              </a:solidFill>
              <a:effectLst/>
              <a:latin typeface="+mn-lt"/>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endParaRPr lang="tr-TR" altLang="en-US" sz="2100" dirty="0">
              <a:latin typeface="+mn-lt"/>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625475" algn="l"/>
              </a:tabLst>
            </a:pPr>
            <a:endParaRPr kumimoji="0" lang="tr-TR" altLang="en-US" sz="21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tab pos="625475" algn="l"/>
              </a:tabLst>
            </a:pPr>
            <a:r>
              <a:rPr kumimoji="0" lang="en-US" altLang="en-US" sz="2100" b="0" i="0" u="sng" strike="noStrike" cap="none" normalizeH="0" baseline="0" dirty="0">
                <a:ln>
                  <a:noFill/>
                </a:ln>
                <a:solidFill>
                  <a:srgbClr val="0000FF"/>
                </a:solidFill>
                <a:effectLst/>
                <a:latin typeface="+mn-lt"/>
              </a:rPr>
              <a:t> </a:t>
            </a:r>
            <a:endParaRPr kumimoji="0" lang="en-US" altLang="en-US" sz="21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2100" b="0" i="0" u="none" strike="noStrike" cap="none" normalizeH="0" baseline="0" dirty="0">
              <a:ln>
                <a:noFill/>
              </a:ln>
              <a:solidFill>
                <a:schemeClr val="tx1"/>
              </a:solidFill>
              <a:effectLst/>
            </a:endParaRPr>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2">
            <a:extLst>
              <a:ext uri="{FF2B5EF4-FFF2-40B4-BE49-F238E27FC236}">
                <a16:creationId xmlns:a16="http://schemas.microsoft.com/office/drawing/2014/main" id="{29202269-D512-4ECD-A091-E29D1B2F023F}"/>
              </a:ext>
            </a:extLst>
          </p:cNvPr>
          <p:cNvGrpSpPr>
            <a:grpSpLocks/>
          </p:cNvGrpSpPr>
          <p:nvPr/>
        </p:nvGrpSpPr>
        <p:grpSpPr bwMode="auto">
          <a:xfrm>
            <a:off x="7686120" y="29897"/>
            <a:ext cx="4460881" cy="1732850"/>
            <a:chOff x="0" y="0"/>
            <a:chExt cx="9406" cy="3795"/>
          </a:xfrm>
        </p:grpSpPr>
        <p:pic>
          <p:nvPicPr>
            <p:cNvPr id="49155" name="Picture 3">
              <a:extLst>
                <a:ext uri="{FF2B5EF4-FFF2-40B4-BE49-F238E27FC236}">
                  <a16:creationId xmlns:a16="http://schemas.microsoft.com/office/drawing/2014/main" id="{2736DFF2-D4C7-414A-9EDC-141AF24BA2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406"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a:extLst>
                <a:ext uri="{FF2B5EF4-FFF2-40B4-BE49-F238E27FC236}">
                  <a16:creationId xmlns:a16="http://schemas.microsoft.com/office/drawing/2014/main" id="{F74467D9-2CFF-47A1-8FA1-B687229EB9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8" y="668"/>
              <a:ext cx="5655" cy="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Resim 2">
            <a:extLst>
              <a:ext uri="{FF2B5EF4-FFF2-40B4-BE49-F238E27FC236}">
                <a16:creationId xmlns:a16="http://schemas.microsoft.com/office/drawing/2014/main" id="{23416A59-B8C7-4432-899B-C61AFD88BC33}"/>
              </a:ext>
            </a:extLst>
          </p:cNvPr>
          <p:cNvPicPr>
            <a:picLocks noChangeAspect="1"/>
          </p:cNvPicPr>
          <p:nvPr/>
        </p:nvPicPr>
        <p:blipFill>
          <a:blip r:embed="rId5"/>
          <a:stretch>
            <a:fillRect/>
          </a:stretch>
        </p:blipFill>
        <p:spPr>
          <a:xfrm>
            <a:off x="8811932" y="1963375"/>
            <a:ext cx="2945777" cy="1485434"/>
          </a:xfrm>
          <a:prstGeom prst="rect">
            <a:avLst/>
          </a:prstGeom>
        </p:spPr>
      </p:pic>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grpSp>
        <p:nvGrpSpPr>
          <p:cNvPr id="6" name="Group 5">
            <a:extLst>
              <a:ext uri="{FF2B5EF4-FFF2-40B4-BE49-F238E27FC236}">
                <a16:creationId xmlns:a16="http://schemas.microsoft.com/office/drawing/2014/main" id="{AC1EA729-B303-4421-95DD-D995F04F59A6}"/>
              </a:ext>
            </a:extLst>
          </p:cNvPr>
          <p:cNvGrpSpPr>
            <a:grpSpLocks/>
          </p:cNvGrpSpPr>
          <p:nvPr/>
        </p:nvGrpSpPr>
        <p:grpSpPr bwMode="auto">
          <a:xfrm>
            <a:off x="8399903" y="3608555"/>
            <a:ext cx="3489152" cy="1459978"/>
            <a:chOff x="0" y="0"/>
            <a:chExt cx="9895" cy="5203"/>
          </a:xfrm>
        </p:grpSpPr>
        <p:pic>
          <p:nvPicPr>
            <p:cNvPr id="49158" name="Picture 6">
              <a:extLst>
                <a:ext uri="{FF2B5EF4-FFF2-40B4-BE49-F238E27FC236}">
                  <a16:creationId xmlns:a16="http://schemas.microsoft.com/office/drawing/2014/main" id="{AF5C61F4-D0EB-40FD-B68C-74236F2873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406"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a:extLst>
                <a:ext uri="{FF2B5EF4-FFF2-40B4-BE49-F238E27FC236}">
                  <a16:creationId xmlns:a16="http://schemas.microsoft.com/office/drawing/2014/main" id="{7C0ADAC9-A5EC-4937-9792-EB221EA72E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 y="668"/>
              <a:ext cx="9099" cy="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image26.jpeg">
            <a:extLst>
              <a:ext uri="{FF2B5EF4-FFF2-40B4-BE49-F238E27FC236}">
                <a16:creationId xmlns:a16="http://schemas.microsoft.com/office/drawing/2014/main" id="{17E15E13-6C7D-414B-8424-BA99C2F5CDA4}"/>
              </a:ext>
            </a:extLst>
          </p:cNvPr>
          <p:cNvPicPr/>
          <p:nvPr/>
        </p:nvPicPr>
        <p:blipFill>
          <a:blip r:embed="rId8" cstate="print"/>
          <a:stretch>
            <a:fillRect/>
          </a:stretch>
        </p:blipFill>
        <p:spPr>
          <a:xfrm>
            <a:off x="8854965" y="5227999"/>
            <a:ext cx="3234707" cy="1594493"/>
          </a:xfrm>
          <a:prstGeom prst="rect">
            <a:avLst/>
          </a:prstGeom>
        </p:spPr>
      </p:pic>
    </p:spTree>
    <p:extLst>
      <p:ext uri="{BB962C8B-B14F-4D97-AF65-F5344CB8AC3E}">
        <p14:creationId xmlns:p14="http://schemas.microsoft.com/office/powerpoint/2010/main" val="105550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37247" y="124979"/>
            <a:ext cx="12047380"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pPr algn="just"/>
            <a:r>
              <a:rPr lang="en-US" sz="2400" b="1" dirty="0">
                <a:latin typeface="+mn-lt"/>
              </a:rPr>
              <a:t>Create a Draft of your Proposal</a:t>
            </a:r>
          </a:p>
          <a:p>
            <a:pPr algn="just"/>
            <a:r>
              <a:rPr lang="en-US" sz="2000" b="1" dirty="0">
                <a:latin typeface="+mn-lt"/>
              </a:rPr>
              <a:t> </a:t>
            </a:r>
            <a:endParaRPr lang="en-US" sz="2000" dirty="0">
              <a:latin typeface="+mn-lt"/>
            </a:endParaRPr>
          </a:p>
          <a:p>
            <a:pPr algn="just"/>
            <a:r>
              <a:rPr lang="en-US" sz="2000" dirty="0">
                <a:latin typeface="+mn-lt"/>
              </a:rPr>
              <a:t>You are now in the Online Submission Service wizard.</a:t>
            </a:r>
            <a:r>
              <a:rPr lang="tr-TR" sz="2000" dirty="0">
                <a:latin typeface="+mn-lt"/>
              </a:rPr>
              <a:t> </a:t>
            </a:r>
            <a:r>
              <a:rPr lang="en-US" sz="2000" dirty="0">
                <a:latin typeface="+mn-lt"/>
              </a:rPr>
              <a:t>Carry out the following steps to create your call proposal. Please note, proposals coordinators are advised to submit their proposals at least </a:t>
            </a:r>
            <a:r>
              <a:rPr lang="en-US" sz="2000" dirty="0" smtClean="0">
                <a:latin typeface="+mn-lt"/>
              </a:rPr>
              <a:t>48h </a:t>
            </a:r>
            <a:r>
              <a:rPr lang="en-US" sz="2000" dirty="0">
                <a:latin typeface="+mn-lt"/>
              </a:rPr>
              <a:t>before call closure.</a:t>
            </a:r>
            <a:r>
              <a:rPr lang="tr-TR" sz="2000" dirty="0">
                <a:latin typeface="+mn-lt"/>
              </a:rPr>
              <a:t> </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pic>
        <p:nvPicPr>
          <p:cNvPr id="14" name="image27.jpeg">
            <a:extLst>
              <a:ext uri="{FF2B5EF4-FFF2-40B4-BE49-F238E27FC236}">
                <a16:creationId xmlns:a16="http://schemas.microsoft.com/office/drawing/2014/main" id="{1B8C5980-466B-48B0-9222-D1E9ADEC425E}"/>
              </a:ext>
            </a:extLst>
          </p:cNvPr>
          <p:cNvPicPr/>
          <p:nvPr/>
        </p:nvPicPr>
        <p:blipFill>
          <a:blip r:embed="rId3" cstate="print"/>
          <a:stretch>
            <a:fillRect/>
          </a:stretch>
        </p:blipFill>
        <p:spPr>
          <a:xfrm>
            <a:off x="4935682" y="1548245"/>
            <a:ext cx="6681354" cy="2682341"/>
          </a:xfrm>
          <a:prstGeom prst="rect">
            <a:avLst/>
          </a:prstGeom>
        </p:spPr>
      </p:pic>
      <p:sp>
        <p:nvSpPr>
          <p:cNvPr id="7" name="Dikdörtgen 6">
            <a:extLst>
              <a:ext uri="{FF2B5EF4-FFF2-40B4-BE49-F238E27FC236}">
                <a16:creationId xmlns:a16="http://schemas.microsoft.com/office/drawing/2014/main" id="{1ECBD8B7-3203-48B7-82A5-E0F0DB1CFDE0}"/>
              </a:ext>
            </a:extLst>
          </p:cNvPr>
          <p:cNvSpPr/>
          <p:nvPr/>
        </p:nvSpPr>
        <p:spPr>
          <a:xfrm>
            <a:off x="37247" y="4381489"/>
            <a:ext cx="12047380" cy="2446824"/>
          </a:xfrm>
          <a:prstGeom prst="rect">
            <a:avLst/>
          </a:prstGeom>
        </p:spPr>
        <p:txBody>
          <a:bodyPr wrap="square">
            <a:spAutoFit/>
          </a:bodyPr>
          <a:lstStyle/>
          <a:p>
            <a:pPr marL="342900" indent="-342900">
              <a:buFont typeface="+mj-lt"/>
              <a:buAutoNum type="arabicPeriod"/>
            </a:pPr>
            <a:r>
              <a:rPr lang="en-US" sz="1700" dirty="0"/>
              <a:t>Enter your </a:t>
            </a:r>
            <a:r>
              <a:rPr lang="en-US" sz="1700" dirty="0" err="1"/>
              <a:t>organisation's</a:t>
            </a:r>
            <a:r>
              <a:rPr lang="en-US" sz="1700" dirty="0"/>
              <a:t> PIC.</a:t>
            </a:r>
            <a:endParaRPr lang="tr-TR" sz="1700" dirty="0"/>
          </a:p>
          <a:p>
            <a:pPr marL="342900" indent="-342900">
              <a:buFont typeface="+mj-lt"/>
              <a:buAutoNum type="arabicPeriod"/>
            </a:pPr>
            <a:r>
              <a:rPr lang="en-US" sz="1700" dirty="0"/>
              <a:t>Select your role: </a:t>
            </a:r>
            <a:r>
              <a:rPr lang="en-US" sz="1700" b="1" dirty="0"/>
              <a:t>Main contact </a:t>
            </a:r>
            <a:r>
              <a:rPr lang="en-US" sz="1700" dirty="0"/>
              <a:t>or </a:t>
            </a:r>
            <a:r>
              <a:rPr lang="en-US" sz="1700" b="1" dirty="0"/>
              <a:t>Contact person</a:t>
            </a:r>
            <a:r>
              <a:rPr lang="tr-TR" sz="1700" b="1" dirty="0"/>
              <a:t>. </a:t>
            </a:r>
            <a:r>
              <a:rPr lang="tr-TR" sz="1700" dirty="0"/>
              <a:t>(</a:t>
            </a:r>
            <a:r>
              <a:rPr lang="en-US" sz="1700" dirty="0"/>
              <a:t>You would typically select the top-level role (Main contact for most calls) for the Proposal Coordinator </a:t>
            </a:r>
            <a:r>
              <a:rPr lang="en-US" sz="1700" dirty="0" err="1"/>
              <a:t>organisation</a:t>
            </a:r>
            <a:r>
              <a:rPr lang="en-US" sz="1700" dirty="0"/>
              <a:t> during the initial proposal draft creation. If you select the Contact person role (or another role if the call uses specific roles), make sure to add the top-level role (Main contact) in the next steps before you submit your proposal.</a:t>
            </a:r>
            <a:r>
              <a:rPr lang="tr-TR" sz="1700" dirty="0"/>
              <a:t> </a:t>
            </a:r>
            <a:r>
              <a:rPr lang="tr-TR" sz="1700" dirty="0" err="1"/>
              <a:t>So</a:t>
            </a:r>
            <a:r>
              <a:rPr lang="en-US" sz="1700" dirty="0"/>
              <a:t>me calls may require more specific roles</a:t>
            </a:r>
            <a:r>
              <a:rPr lang="tr-TR" sz="1700" dirty="0"/>
              <a:t>.</a:t>
            </a:r>
          </a:p>
          <a:p>
            <a:pPr marL="342900" indent="-342900">
              <a:buFont typeface="+mj-lt"/>
              <a:buAutoNum type="arabicPeriod"/>
            </a:pPr>
            <a:r>
              <a:rPr lang="en-US" sz="1700" dirty="0"/>
              <a:t>Fill in the </a:t>
            </a:r>
            <a:r>
              <a:rPr lang="en-US" sz="1700" b="1" dirty="0"/>
              <a:t>Summary </a:t>
            </a:r>
            <a:r>
              <a:rPr lang="en-US" sz="1700" dirty="0"/>
              <a:t>field</a:t>
            </a:r>
            <a:r>
              <a:rPr lang="tr-TR" sz="1700" dirty="0"/>
              <a:t> and </a:t>
            </a:r>
            <a:r>
              <a:rPr lang="tr-TR" sz="1700" dirty="0" err="1"/>
              <a:t>Click</a:t>
            </a:r>
            <a:r>
              <a:rPr lang="tr-TR" sz="1700" dirty="0"/>
              <a:t> on </a:t>
            </a:r>
            <a:r>
              <a:rPr lang="tr-TR" sz="1700" dirty="0" err="1"/>
              <a:t>Next</a:t>
            </a:r>
            <a:r>
              <a:rPr lang="tr-TR" sz="1700" dirty="0"/>
              <a:t> and </a:t>
            </a:r>
            <a:r>
              <a:rPr lang="tr-TR" sz="1700" dirty="0" err="1"/>
              <a:t>Accept</a:t>
            </a:r>
            <a:r>
              <a:rPr lang="tr-TR" sz="1700" dirty="0"/>
              <a:t> </a:t>
            </a:r>
            <a:r>
              <a:rPr lang="tr-TR" sz="1700" dirty="0" err="1"/>
              <a:t>the</a:t>
            </a:r>
            <a:r>
              <a:rPr lang="tr-TR" sz="1700" dirty="0"/>
              <a:t> </a:t>
            </a:r>
            <a:r>
              <a:rPr lang="tr-TR" sz="1700" dirty="0" err="1"/>
              <a:t>disclaimer</a:t>
            </a:r>
            <a:endParaRPr lang="tr-TR" sz="1700" dirty="0"/>
          </a:p>
          <a:p>
            <a:pPr marL="342900" indent="-342900">
              <a:buFont typeface="+mj-lt"/>
              <a:buAutoNum type="arabicPeriod"/>
            </a:pPr>
            <a:r>
              <a:rPr lang="en-US" sz="1700" dirty="0"/>
              <a:t>The following message confirms that your draft proposal has been created, and your draft will be given a temporary </a:t>
            </a:r>
            <a:r>
              <a:rPr lang="en-US" sz="1700" u="sng" dirty="0"/>
              <a:t>Proposal ID</a:t>
            </a:r>
            <a:r>
              <a:rPr lang="en-US" sz="1700" dirty="0"/>
              <a:t>. You will also receive a confirmation email.</a:t>
            </a:r>
          </a:p>
          <a:p>
            <a:pPr marL="342900" indent="-342900">
              <a:buFont typeface="+mj-lt"/>
              <a:buAutoNum type="arabicPeriod"/>
            </a:pPr>
            <a:r>
              <a:rPr lang="tr-TR" sz="1700" dirty="0"/>
              <a:t> You can Proceed or postpone the </a:t>
            </a:r>
            <a:r>
              <a:rPr lang="tr-TR" sz="1700" dirty="0" smtClean="0"/>
              <a:t>action</a:t>
            </a:r>
            <a:endParaRPr lang="en-US" sz="1700" dirty="0"/>
          </a:p>
        </p:txBody>
      </p:sp>
    </p:spTree>
    <p:extLst>
      <p:ext uri="{BB962C8B-B14F-4D97-AF65-F5344CB8AC3E}">
        <p14:creationId xmlns:p14="http://schemas.microsoft.com/office/powerpoint/2010/main" val="329349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82238" y="13957"/>
            <a:ext cx="12177256"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r>
              <a:rPr lang="en-US" sz="2400" b="1" dirty="0">
                <a:latin typeface="+mn-lt"/>
              </a:rPr>
              <a:t>Manage Your Related Parties and/or Edit Contact Details</a:t>
            </a:r>
          </a:p>
          <a:p>
            <a:r>
              <a:rPr lang="en-US" b="1" dirty="0">
                <a:latin typeface="+mn-lt"/>
              </a:rPr>
              <a:t> </a:t>
            </a:r>
            <a:endParaRPr lang="en-US" dirty="0">
              <a:latin typeface="+mn-lt"/>
            </a:endParaRPr>
          </a:p>
          <a:p>
            <a:r>
              <a:rPr lang="tr-TR" dirty="0" err="1">
                <a:latin typeface="+mn-lt"/>
              </a:rPr>
              <a:t>After</a:t>
            </a:r>
            <a:r>
              <a:rPr lang="tr-TR" dirty="0">
                <a:latin typeface="+mn-lt"/>
              </a:rPr>
              <a:t> </a:t>
            </a:r>
            <a:r>
              <a:rPr lang="tr-TR" dirty="0" err="1">
                <a:latin typeface="+mn-lt"/>
              </a:rPr>
              <a:t>creation</a:t>
            </a:r>
            <a:r>
              <a:rPr lang="tr-TR" dirty="0">
                <a:latin typeface="+mn-lt"/>
              </a:rPr>
              <a:t> of </a:t>
            </a:r>
            <a:r>
              <a:rPr lang="tr-TR" dirty="0" err="1">
                <a:latin typeface="+mn-lt"/>
              </a:rPr>
              <a:t>draft</a:t>
            </a:r>
            <a:r>
              <a:rPr lang="tr-TR" dirty="0">
                <a:latin typeface="+mn-lt"/>
              </a:rPr>
              <a:t> </a:t>
            </a:r>
            <a:r>
              <a:rPr lang="tr-TR" dirty="0" err="1">
                <a:latin typeface="+mn-lt"/>
              </a:rPr>
              <a:t>proposal</a:t>
            </a:r>
            <a:r>
              <a:rPr lang="tr-TR" dirty="0">
                <a:latin typeface="+mn-lt"/>
              </a:rPr>
              <a:t> </a:t>
            </a:r>
            <a:r>
              <a:rPr lang="en-US" dirty="0">
                <a:latin typeface="+mn-lt"/>
              </a:rPr>
              <a:t>you can add, remove, and manage additional partner organisations and their contact persons (roles). You can also edit the contact person's details of the main </a:t>
            </a:r>
            <a:r>
              <a:rPr lang="en-US" dirty="0" err="1">
                <a:latin typeface="+mn-lt"/>
              </a:rPr>
              <a:t>organisation</a:t>
            </a:r>
            <a:r>
              <a:rPr lang="en-US" dirty="0">
                <a:latin typeface="+mn-lt"/>
              </a:rPr>
              <a:t>.</a:t>
            </a: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7" name="Dikdörtgen 6">
            <a:extLst>
              <a:ext uri="{FF2B5EF4-FFF2-40B4-BE49-F238E27FC236}">
                <a16:creationId xmlns:a16="http://schemas.microsoft.com/office/drawing/2014/main" id="{1ECBD8B7-3203-48B7-82A5-E0F0DB1CFDE0}"/>
              </a:ext>
            </a:extLst>
          </p:cNvPr>
          <p:cNvSpPr/>
          <p:nvPr/>
        </p:nvSpPr>
        <p:spPr>
          <a:xfrm>
            <a:off x="162791" y="3196871"/>
            <a:ext cx="11866417" cy="3693319"/>
          </a:xfrm>
          <a:prstGeom prst="rect">
            <a:avLst/>
          </a:prstGeom>
        </p:spPr>
        <p:txBody>
          <a:bodyPr wrap="square">
            <a:spAutoFit/>
          </a:bodyPr>
          <a:lstStyle/>
          <a:p>
            <a:pPr marL="342900" indent="-342900" algn="just">
              <a:buFont typeface="+mj-lt"/>
              <a:buAutoNum type="arabicPeriod"/>
            </a:pPr>
            <a:r>
              <a:rPr lang="en-US" dirty="0"/>
              <a:t>In order to manage your related Parties, click Continue with the proposal after Step 3. You will see the Step 4 – Manage Your Related Parties screen, similar to the following one. Click on Add Partner button to add or change the partners for the proposal</a:t>
            </a:r>
            <a:endParaRPr lang="tr-TR" dirty="0"/>
          </a:p>
          <a:p>
            <a:pPr marL="342900" indent="-342900" algn="just">
              <a:buFont typeface="+mj-lt"/>
              <a:buAutoNum type="arabicPeriod"/>
            </a:pPr>
            <a:r>
              <a:rPr lang="en-US" dirty="0"/>
              <a:t> The requirements for a minimum number of participants are specific for each call. A message specifying the Consortium Eligibility requirements will be displayed under the  </a:t>
            </a:r>
            <a:r>
              <a:rPr lang="tr-TR" dirty="0"/>
              <a:t>«</a:t>
            </a:r>
            <a:r>
              <a:rPr lang="tr-TR" dirty="0" err="1"/>
              <a:t>add</a:t>
            </a:r>
            <a:r>
              <a:rPr lang="tr-TR" dirty="0"/>
              <a:t> partner» </a:t>
            </a:r>
            <a:r>
              <a:rPr lang="en-US" dirty="0"/>
              <a:t>button, if applicable.</a:t>
            </a:r>
            <a:endParaRPr lang="tr-TR" dirty="0"/>
          </a:p>
          <a:p>
            <a:pPr marL="342900" indent="-342900" algn="just">
              <a:buFont typeface="+mj-lt"/>
              <a:buAutoNum type="arabicPeriod"/>
            </a:pPr>
            <a:r>
              <a:rPr lang="en-US" dirty="0"/>
              <a:t>Enter your Partner organization's name or PIC and click on </a:t>
            </a:r>
            <a:r>
              <a:rPr lang="tr-TR" dirty="0" err="1"/>
              <a:t>search</a:t>
            </a:r>
            <a:r>
              <a:rPr lang="tr-TR" dirty="0"/>
              <a:t> </a:t>
            </a:r>
            <a:r>
              <a:rPr lang="tr-TR" dirty="0" err="1"/>
              <a:t>button</a:t>
            </a:r>
            <a:r>
              <a:rPr lang="en-US" dirty="0"/>
              <a:t>. This will give you  a list of organisations matching the term in the search field: Make sure to select an </a:t>
            </a:r>
            <a:r>
              <a:rPr lang="en-US" dirty="0" err="1"/>
              <a:t>organisation</a:t>
            </a:r>
            <a:r>
              <a:rPr lang="en-US" dirty="0"/>
              <a:t> with a valid PIC from the list of search results. </a:t>
            </a:r>
            <a:endParaRPr lang="tr-TR" dirty="0"/>
          </a:p>
          <a:p>
            <a:pPr marL="342900" indent="-342900" algn="just">
              <a:buFont typeface="+mj-lt"/>
              <a:buAutoNum type="arabicPeriod"/>
            </a:pPr>
            <a:r>
              <a:rPr lang="en-US" dirty="0"/>
              <a:t>Find your Partner </a:t>
            </a:r>
            <a:r>
              <a:rPr lang="en-US" dirty="0" err="1"/>
              <a:t>organisation</a:t>
            </a:r>
            <a:r>
              <a:rPr lang="en-US" dirty="0"/>
              <a:t> and click the </a:t>
            </a:r>
            <a:r>
              <a:rPr lang="en-US" b="1" dirty="0"/>
              <a:t>Use </a:t>
            </a:r>
            <a:r>
              <a:rPr lang="en-US" dirty="0"/>
              <a:t>button. The </a:t>
            </a:r>
            <a:r>
              <a:rPr lang="en-US" b="1" dirty="0"/>
              <a:t>Add Contact </a:t>
            </a:r>
            <a:r>
              <a:rPr lang="en-US" dirty="0"/>
              <a:t>window will be displayed now. Select the appropriate project role of the Partner Contact</a:t>
            </a:r>
            <a:endParaRPr lang="tr-TR" dirty="0"/>
          </a:p>
          <a:p>
            <a:pPr marL="342900" indent="-342900" algn="just">
              <a:buFont typeface="+mj-lt"/>
              <a:buAutoNum type="arabicPeriod"/>
            </a:pPr>
            <a:r>
              <a:rPr lang="en-US" dirty="0"/>
              <a:t>Select the access rights that you want to grant to your Partner contact. Only the person assigned the Main Contact role and having full access rights can submit an application</a:t>
            </a:r>
            <a:r>
              <a:rPr lang="tr-TR" dirty="0"/>
              <a:t>. </a:t>
            </a:r>
            <a:r>
              <a:rPr lang="en-US" dirty="0"/>
              <a:t>Repeat the same steps for the remaining Partner organisations.</a:t>
            </a:r>
          </a:p>
        </p:txBody>
      </p:sp>
      <p:pic>
        <p:nvPicPr>
          <p:cNvPr id="8" name="image42.jpeg">
            <a:extLst>
              <a:ext uri="{FF2B5EF4-FFF2-40B4-BE49-F238E27FC236}">
                <a16:creationId xmlns:a16="http://schemas.microsoft.com/office/drawing/2014/main" id="{33EFF0DC-E70A-459A-9DBD-5D482AD1626E}"/>
              </a:ext>
            </a:extLst>
          </p:cNvPr>
          <p:cNvPicPr/>
          <p:nvPr/>
        </p:nvPicPr>
        <p:blipFill>
          <a:blip r:embed="rId3" cstate="print"/>
          <a:stretch>
            <a:fillRect/>
          </a:stretch>
        </p:blipFill>
        <p:spPr>
          <a:xfrm>
            <a:off x="1756064" y="1340428"/>
            <a:ext cx="2941535" cy="1821752"/>
          </a:xfrm>
          <a:prstGeom prst="rect">
            <a:avLst/>
          </a:prstGeom>
        </p:spPr>
      </p:pic>
      <p:pic>
        <p:nvPicPr>
          <p:cNvPr id="6" name="Resim 5">
            <a:extLst>
              <a:ext uri="{FF2B5EF4-FFF2-40B4-BE49-F238E27FC236}">
                <a16:creationId xmlns:a16="http://schemas.microsoft.com/office/drawing/2014/main" id="{5EEB50E7-FA50-4FC7-A49A-70ADD8C58534}"/>
              </a:ext>
            </a:extLst>
          </p:cNvPr>
          <p:cNvPicPr>
            <a:picLocks noChangeAspect="1"/>
          </p:cNvPicPr>
          <p:nvPr/>
        </p:nvPicPr>
        <p:blipFill>
          <a:blip r:embed="rId4"/>
          <a:stretch>
            <a:fillRect/>
          </a:stretch>
        </p:blipFill>
        <p:spPr>
          <a:xfrm>
            <a:off x="5626707" y="1340429"/>
            <a:ext cx="5300714" cy="1705208"/>
          </a:xfrm>
          <a:prstGeom prst="rect">
            <a:avLst/>
          </a:prstGeom>
        </p:spPr>
      </p:pic>
    </p:spTree>
    <p:extLst>
      <p:ext uri="{BB962C8B-B14F-4D97-AF65-F5344CB8AC3E}">
        <p14:creationId xmlns:p14="http://schemas.microsoft.com/office/powerpoint/2010/main" val="307261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171860" y="47937"/>
            <a:ext cx="10794164"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r>
              <a:rPr lang="en-US" sz="2400" b="1" dirty="0">
                <a:latin typeface="+mn-lt"/>
              </a:rPr>
              <a:t>Edit and Complete Proposal Draft Form, Download Templates and Complete all Required Information, Upload Files, Validate and Submit your Proposal</a:t>
            </a:r>
            <a:endParaRPr lang="tr-TR" sz="2400" b="1" dirty="0">
              <a:latin typeface="+mn-lt"/>
            </a:endParaRPr>
          </a:p>
          <a:p>
            <a:endParaRPr lang="tr-TR" sz="2400" b="1"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7" name="Dikdörtgen 6">
            <a:extLst>
              <a:ext uri="{FF2B5EF4-FFF2-40B4-BE49-F238E27FC236}">
                <a16:creationId xmlns:a16="http://schemas.microsoft.com/office/drawing/2014/main" id="{1ECBD8B7-3203-48B7-82A5-E0F0DB1CFDE0}"/>
              </a:ext>
            </a:extLst>
          </p:cNvPr>
          <p:cNvSpPr/>
          <p:nvPr/>
        </p:nvSpPr>
        <p:spPr>
          <a:xfrm>
            <a:off x="426128" y="3888570"/>
            <a:ext cx="4753431" cy="2185214"/>
          </a:xfrm>
          <a:prstGeom prst="rect">
            <a:avLst/>
          </a:prstGeom>
        </p:spPr>
        <p:txBody>
          <a:bodyPr wrap="square">
            <a:spAutoFit/>
          </a:bodyPr>
          <a:lstStyle/>
          <a:p>
            <a:pPr algn="just"/>
            <a:r>
              <a:rPr lang="en-US" sz="1700" dirty="0"/>
              <a:t>This step is the core of the submission process. Click on  next in the submission wizard if you just created the draft proposal, or, you can access a previously saved draft proposal form. In the Funding &amp; Tenders Portal, click on the Actions button next to the proposal and select Edit Draft that open the Form </a:t>
            </a:r>
            <a:r>
              <a:rPr lang="en-US" sz="1700" b="1" dirty="0"/>
              <a:t>PART A</a:t>
            </a:r>
            <a:r>
              <a:rPr lang="en-US" sz="1700" dirty="0"/>
              <a:t>. </a:t>
            </a:r>
          </a:p>
          <a:p>
            <a:pPr algn="just"/>
            <a:endParaRPr lang="en-US" sz="1700" dirty="0"/>
          </a:p>
        </p:txBody>
      </p:sp>
      <p:pic>
        <p:nvPicPr>
          <p:cNvPr id="11" name="image43.jpeg">
            <a:extLst>
              <a:ext uri="{FF2B5EF4-FFF2-40B4-BE49-F238E27FC236}">
                <a16:creationId xmlns:a16="http://schemas.microsoft.com/office/drawing/2014/main" id="{90C4A8EC-177B-4F6C-83A6-048426098960}"/>
              </a:ext>
            </a:extLst>
          </p:cNvPr>
          <p:cNvPicPr/>
          <p:nvPr/>
        </p:nvPicPr>
        <p:blipFill>
          <a:blip r:embed="rId3" cstate="print"/>
          <a:stretch>
            <a:fillRect/>
          </a:stretch>
        </p:blipFill>
        <p:spPr>
          <a:xfrm>
            <a:off x="328521" y="1018309"/>
            <a:ext cx="11281740" cy="2119746"/>
          </a:xfrm>
          <a:prstGeom prst="rect">
            <a:avLst/>
          </a:prstGeom>
        </p:spPr>
      </p:pic>
      <p:pic>
        <p:nvPicPr>
          <p:cNvPr id="6" name="Resim 5">
            <a:extLst>
              <a:ext uri="{FF2B5EF4-FFF2-40B4-BE49-F238E27FC236}">
                <a16:creationId xmlns:a16="http://schemas.microsoft.com/office/drawing/2014/main" id="{C4B205D5-FC1F-4DE2-86E6-F62B36D755C2}"/>
              </a:ext>
            </a:extLst>
          </p:cNvPr>
          <p:cNvPicPr>
            <a:picLocks noChangeAspect="1"/>
          </p:cNvPicPr>
          <p:nvPr/>
        </p:nvPicPr>
        <p:blipFill>
          <a:blip r:embed="rId4"/>
          <a:stretch>
            <a:fillRect/>
          </a:stretch>
        </p:blipFill>
        <p:spPr>
          <a:xfrm>
            <a:off x="5434146" y="3377442"/>
            <a:ext cx="6757854" cy="3480558"/>
          </a:xfrm>
          <a:prstGeom prst="rect">
            <a:avLst/>
          </a:prstGeom>
        </p:spPr>
      </p:pic>
    </p:spTree>
    <p:extLst>
      <p:ext uri="{BB962C8B-B14F-4D97-AF65-F5344CB8AC3E}">
        <p14:creationId xmlns:p14="http://schemas.microsoft.com/office/powerpoint/2010/main" val="2313894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47EFB3F5-B5D6-4BDD-80AB-2B07CAF84676}"/>
              </a:ext>
            </a:extLst>
          </p:cNvPr>
          <p:cNvSpPr/>
          <p:nvPr/>
        </p:nvSpPr>
        <p:spPr>
          <a:xfrm>
            <a:off x="379857" y="357486"/>
            <a:ext cx="11129553" cy="3816429"/>
          </a:xfrm>
          <a:prstGeom prst="rect">
            <a:avLst/>
          </a:prstGeom>
          <a:solidFill>
            <a:schemeClr val="accent5">
              <a:lumMod val="20000"/>
              <a:lumOff val="80000"/>
            </a:schemeClr>
          </a:solidFill>
        </p:spPr>
        <p:txBody>
          <a:bodyPr wrap="square">
            <a:spAutoFit/>
          </a:bodyPr>
          <a:lstStyle/>
          <a:p>
            <a:pPr lvl="1" algn="just"/>
            <a:r>
              <a:rPr lang="en-US" sz="2200" dirty="0"/>
              <a:t>In practice, project ideas </a:t>
            </a:r>
            <a:r>
              <a:rPr lang="tr-TR" sz="2200" dirty="0" err="1"/>
              <a:t>would</a:t>
            </a:r>
            <a:r>
              <a:rPr lang="tr-TR" sz="2200" dirty="0"/>
              <a:t> r</a:t>
            </a:r>
            <a:r>
              <a:rPr lang="en-US" sz="2200" dirty="0" err="1"/>
              <a:t>esult</a:t>
            </a:r>
            <a:r>
              <a:rPr lang="en-US" sz="2200" dirty="0"/>
              <a:t> from the identification </a:t>
            </a:r>
            <a:r>
              <a:rPr lang="en-US" sz="2200" dirty="0" smtClean="0"/>
              <a:t>of:</a:t>
            </a:r>
          </a:p>
          <a:p>
            <a:pPr lvl="1" algn="just"/>
            <a:endParaRPr lang="en-US" sz="2200" dirty="0"/>
          </a:p>
          <a:p>
            <a:pPr marL="742950" lvl="1" indent="-285750" algn="just">
              <a:buFont typeface="Arial" panose="020B0604020202020204" pitchFamily="34" charset="0"/>
              <a:buChar char="•"/>
            </a:pPr>
            <a:r>
              <a:rPr lang="en-US" sz="2200" dirty="0"/>
              <a:t>a discrete set of activities identified as important within programme-based</a:t>
            </a:r>
            <a:r>
              <a:rPr lang="tr-TR" sz="2200" dirty="0"/>
              <a:t> </a:t>
            </a:r>
            <a:r>
              <a:rPr lang="en-US" sz="2200" dirty="0"/>
              <a:t>activities</a:t>
            </a:r>
            <a:endParaRPr lang="tr-TR" sz="2200" dirty="0"/>
          </a:p>
          <a:p>
            <a:pPr marL="742950" lvl="1" indent="-285750" algn="just">
              <a:buFont typeface="Arial" panose="020B0604020202020204" pitchFamily="34" charset="0"/>
              <a:buChar char="•"/>
            </a:pPr>
            <a:r>
              <a:rPr lang="en-US" sz="2200" dirty="0"/>
              <a:t>problems or constraints in the development process caused by shortages of essential</a:t>
            </a:r>
            <a:r>
              <a:rPr lang="tr-TR" sz="2200" dirty="0"/>
              <a:t> </a:t>
            </a:r>
            <a:r>
              <a:rPr lang="en-US" sz="2200" dirty="0"/>
              <a:t>facilities, services, and material or </a:t>
            </a:r>
            <a:r>
              <a:rPr lang="en-US" sz="2200" dirty="0" smtClean="0"/>
              <a:t>HR and </a:t>
            </a:r>
            <a:r>
              <a:rPr lang="en-US" sz="2200" dirty="0"/>
              <a:t>by institutional or other</a:t>
            </a:r>
            <a:r>
              <a:rPr lang="tr-TR" sz="2200" dirty="0"/>
              <a:t> </a:t>
            </a:r>
            <a:r>
              <a:rPr lang="en-US" sz="2200" dirty="0"/>
              <a:t>obstacles</a:t>
            </a:r>
          </a:p>
          <a:p>
            <a:pPr marL="742950" lvl="1" indent="-285750" algn="just">
              <a:buFont typeface="Arial" panose="020B0604020202020204" pitchFamily="34" charset="0"/>
              <a:buChar char="•"/>
            </a:pPr>
            <a:r>
              <a:rPr lang="en-US" sz="2200" dirty="0"/>
              <a:t>unused or underused material or human resources and opportunities for their</a:t>
            </a:r>
            <a:r>
              <a:rPr lang="tr-TR" sz="2200" dirty="0"/>
              <a:t> </a:t>
            </a:r>
            <a:r>
              <a:rPr lang="en-US" sz="2200" dirty="0"/>
              <a:t>conversion to more productive purposes; or, conversely, overused natural resources</a:t>
            </a:r>
            <a:r>
              <a:rPr lang="tr-TR" sz="2200" dirty="0"/>
              <a:t> </a:t>
            </a:r>
            <a:r>
              <a:rPr lang="en-US" sz="2200" dirty="0"/>
              <a:t>that need to be conserved or restored</a:t>
            </a:r>
          </a:p>
          <a:p>
            <a:pPr marL="742950" lvl="1" indent="-285750" algn="just">
              <a:buFont typeface="Arial" panose="020B0604020202020204" pitchFamily="34" charset="0"/>
              <a:buChar char="•"/>
            </a:pPr>
            <a:r>
              <a:rPr lang="en-US" sz="2200" dirty="0"/>
              <a:t>unsatisfied demands or needs and possible means to meet them including</a:t>
            </a:r>
            <a:r>
              <a:rPr lang="tr-TR" sz="2200" dirty="0"/>
              <a:t> </a:t>
            </a:r>
            <a:r>
              <a:rPr lang="en-US" sz="2200" dirty="0"/>
              <a:t>opportunities arising from new technology or technological development</a:t>
            </a:r>
            <a:endParaRPr lang="tr-TR" sz="2200" dirty="0"/>
          </a:p>
          <a:p>
            <a:pPr marL="742950" lvl="1" indent="-285750" algn="just">
              <a:buFont typeface="Arial" panose="020B0604020202020204" pitchFamily="34" charset="0"/>
              <a:buChar char="•"/>
            </a:pPr>
            <a:r>
              <a:rPr lang="en-US" sz="2200" dirty="0"/>
              <a:t>the need to complement other investments</a:t>
            </a:r>
            <a:r>
              <a:rPr lang="tr-TR" sz="2200" dirty="0" smtClean="0"/>
              <a:t>/</a:t>
            </a:r>
            <a:r>
              <a:rPr lang="en-GB" sz="2200" dirty="0" smtClean="0"/>
              <a:t> </a:t>
            </a:r>
            <a:r>
              <a:rPr lang="tr-TR" sz="2200" dirty="0" smtClean="0"/>
              <a:t>projects</a:t>
            </a:r>
            <a:endParaRPr lang="en-GB" sz="2200" dirty="0">
              <a:solidFill>
                <a:srgbClr val="000000">
                  <a:lumMod val="75000"/>
                  <a:lumOff val="25000"/>
                </a:srgbClr>
              </a:solidFill>
            </a:endParaRPr>
          </a:p>
        </p:txBody>
      </p:sp>
      <p:pic>
        <p:nvPicPr>
          <p:cNvPr id="80898" name="Picture 2" descr="Image result for project ideas image">
            <a:extLst>
              <a:ext uri="{FF2B5EF4-FFF2-40B4-BE49-F238E27FC236}">
                <a16:creationId xmlns:a16="http://schemas.microsoft.com/office/drawing/2014/main" id="{94140376-E9CC-45B3-B15C-31F67F1141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818" y="4738290"/>
            <a:ext cx="2630982" cy="176132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939" y="6314951"/>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3471152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2" name="Dikdörtgen 1">
            <a:extLst>
              <a:ext uri="{FF2B5EF4-FFF2-40B4-BE49-F238E27FC236}">
                <a16:creationId xmlns:a16="http://schemas.microsoft.com/office/drawing/2014/main" id="{02B3F8F8-84AA-4DE1-8A8C-2BAFBA089688}"/>
              </a:ext>
            </a:extLst>
          </p:cNvPr>
          <p:cNvSpPr/>
          <p:nvPr/>
        </p:nvSpPr>
        <p:spPr>
          <a:xfrm>
            <a:off x="529936" y="1238587"/>
            <a:ext cx="11107882" cy="2800767"/>
          </a:xfrm>
          <a:prstGeom prst="rect">
            <a:avLst/>
          </a:prstGeom>
        </p:spPr>
        <p:txBody>
          <a:bodyPr wrap="square">
            <a:spAutoFit/>
          </a:bodyPr>
          <a:lstStyle/>
          <a:p>
            <a:r>
              <a:rPr lang="en-US" sz="2200" dirty="0"/>
              <a:t>Note that in order to complete Part A and in case of actions submitted by several applicants:</a:t>
            </a:r>
            <a:endParaRPr lang="tr-TR" sz="2200" dirty="0"/>
          </a:p>
          <a:p>
            <a:endParaRPr lang="en-US" sz="2200" dirty="0"/>
          </a:p>
          <a:p>
            <a:pPr marL="342900" indent="-342900">
              <a:buFont typeface="Arial" panose="020B0604020202020204" pitchFamily="34" charset="0"/>
              <a:buChar char="•"/>
            </a:pPr>
            <a:r>
              <a:rPr lang="en-US" sz="2200" dirty="0"/>
              <a:t>the coordinator is responsible for submitting the application</a:t>
            </a:r>
          </a:p>
          <a:p>
            <a:pPr marL="342900" indent="-342900">
              <a:buFont typeface="Arial" panose="020B0604020202020204" pitchFamily="34" charset="0"/>
              <a:buChar char="•"/>
            </a:pPr>
            <a:r>
              <a:rPr lang="en-US" sz="2200" dirty="0"/>
              <a:t>all other applicants (not subcontractors) must be registered in the Beneficiary Register and communicate the PIC to the coordinator</a:t>
            </a:r>
          </a:p>
          <a:p>
            <a:pPr marL="342900" indent="-342900">
              <a:buFont typeface="Arial" panose="020B0604020202020204" pitchFamily="34" charset="0"/>
              <a:buChar char="•"/>
            </a:pPr>
            <a:r>
              <a:rPr lang="en-US" sz="2200" dirty="0"/>
              <a:t>all other applicants must have performed a financial viability self-check via: http://</a:t>
            </a:r>
            <a:r>
              <a:rPr lang="en-US" sz="2200" dirty="0" err="1"/>
              <a:t>ec.europa.eu</a:t>
            </a:r>
            <a:r>
              <a:rPr lang="en-US" sz="2200" dirty="0"/>
              <a:t>/research/participants/portal/desktop/</a:t>
            </a:r>
            <a:r>
              <a:rPr lang="en-US" sz="2200" dirty="0" err="1"/>
              <a:t>en</a:t>
            </a:r>
            <a:r>
              <a:rPr lang="en-US" sz="2200" dirty="0"/>
              <a:t>/organisations/</a:t>
            </a:r>
            <a:r>
              <a:rPr lang="en-US" sz="2200" dirty="0" err="1"/>
              <a:t>lfv.html</a:t>
            </a:r>
            <a:endParaRPr lang="en-US" sz="2200" dirty="0"/>
          </a:p>
          <a:p>
            <a:pPr marL="342900" indent="-342900">
              <a:buFont typeface="Arial" panose="020B0604020202020204" pitchFamily="34" charset="0"/>
              <a:buChar char="•"/>
            </a:pPr>
            <a:r>
              <a:rPr lang="en-US" sz="2200" dirty="0"/>
              <a:t>the coordinator must have the action budget per applicant</a:t>
            </a:r>
          </a:p>
        </p:txBody>
      </p:sp>
      <p:pic>
        <p:nvPicPr>
          <p:cNvPr id="6" name="Picture 2" descr="Image result for submission of proposal">
            <a:extLst>
              <a:ext uri="{FF2B5EF4-FFF2-40B4-BE49-F238E27FC236}">
                <a16:creationId xmlns:a16="http://schemas.microsoft.com/office/drawing/2014/main" id="{F2A8676C-3D3F-4F57-B7A3-F1A95A67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906" y="5455227"/>
            <a:ext cx="1203160" cy="1203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48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0" y="81718"/>
            <a:ext cx="3962718"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r>
              <a:rPr lang="en-US" sz="2400" b="1" dirty="0">
                <a:latin typeface="+mn-lt"/>
              </a:rPr>
              <a:t>Administrative forms</a:t>
            </a:r>
            <a:r>
              <a:rPr lang="tr-TR" sz="2400" b="1" dirty="0">
                <a:latin typeface="+mn-lt"/>
              </a:rPr>
              <a:t> – </a:t>
            </a:r>
            <a:r>
              <a:rPr lang="tr-TR" sz="2400" b="1" dirty="0" err="1">
                <a:latin typeface="+mn-lt"/>
              </a:rPr>
              <a:t>PART</a:t>
            </a:r>
            <a:r>
              <a:rPr lang="tr-TR" sz="2400" b="1" dirty="0">
                <a:latin typeface="+mn-lt"/>
              </a:rPr>
              <a:t> A</a:t>
            </a:r>
            <a:r>
              <a:rPr lang="en-US" sz="2400" b="1" dirty="0">
                <a:latin typeface="+mn-lt"/>
              </a:rPr>
              <a:t> </a:t>
            </a:r>
            <a:r>
              <a:rPr lang="tr-TR" sz="2400" b="1" dirty="0">
                <a:latin typeface="+mn-lt"/>
              </a:rPr>
              <a:t>(</a:t>
            </a:r>
            <a:r>
              <a:rPr lang="tr-TR" sz="2400" b="1" dirty="0" err="1">
                <a:latin typeface="+mn-lt"/>
              </a:rPr>
              <a:t>Example</a:t>
            </a:r>
            <a:r>
              <a:rPr lang="tr-TR" sz="2400" b="1" dirty="0">
                <a:latin typeface="+mn-lt"/>
              </a:rPr>
              <a:t> of </a:t>
            </a:r>
            <a:r>
              <a:rPr lang="tr-TR" sz="2400" b="1" dirty="0" err="1">
                <a:latin typeface="+mn-lt"/>
              </a:rPr>
              <a:t>H2020</a:t>
            </a:r>
            <a:r>
              <a:rPr lang="tr-TR" sz="2400" b="1" dirty="0">
                <a:latin typeface="+mn-lt"/>
              </a:rPr>
              <a:t>) </a:t>
            </a:r>
            <a:endParaRPr lang="en-US" sz="2400" b="1"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7" name="Dikdörtgen 6">
            <a:extLst>
              <a:ext uri="{FF2B5EF4-FFF2-40B4-BE49-F238E27FC236}">
                <a16:creationId xmlns:a16="http://schemas.microsoft.com/office/drawing/2014/main" id="{1ECBD8B7-3203-48B7-82A5-E0F0DB1CFDE0}"/>
              </a:ext>
            </a:extLst>
          </p:cNvPr>
          <p:cNvSpPr/>
          <p:nvPr/>
        </p:nvSpPr>
        <p:spPr>
          <a:xfrm>
            <a:off x="136082" y="1302178"/>
            <a:ext cx="4635922" cy="1708160"/>
          </a:xfrm>
          <a:prstGeom prst="rect">
            <a:avLst/>
          </a:prstGeom>
        </p:spPr>
        <p:txBody>
          <a:bodyPr wrap="square">
            <a:spAutoFit/>
          </a:bodyPr>
          <a:lstStyle/>
          <a:p>
            <a:pPr marL="342900" indent="-342900" algn="just">
              <a:buFont typeface="+mj-lt"/>
              <a:buAutoNum type="arabicPeriod"/>
            </a:pPr>
            <a:r>
              <a:rPr lang="en-US" sz="2100" dirty="0"/>
              <a:t>General information</a:t>
            </a:r>
          </a:p>
          <a:p>
            <a:pPr marL="342900" indent="-342900" algn="just">
              <a:buFont typeface="+mj-lt"/>
              <a:buAutoNum type="arabicPeriod"/>
            </a:pPr>
            <a:r>
              <a:rPr lang="en-US" sz="2100" dirty="0"/>
              <a:t>Participants &amp; contacts</a:t>
            </a:r>
          </a:p>
          <a:p>
            <a:pPr marL="342900" indent="-342900" algn="just">
              <a:buFont typeface="+mj-lt"/>
              <a:buAutoNum type="arabicPeriod"/>
            </a:pPr>
            <a:r>
              <a:rPr lang="en-US" sz="2100" dirty="0"/>
              <a:t>Budget</a:t>
            </a:r>
          </a:p>
          <a:p>
            <a:pPr marL="342900" indent="-342900" algn="just">
              <a:buFont typeface="+mj-lt"/>
              <a:buAutoNum type="arabicPeriod"/>
            </a:pPr>
            <a:r>
              <a:rPr lang="en-US" sz="2100" dirty="0"/>
              <a:t>Ethics</a:t>
            </a:r>
          </a:p>
          <a:p>
            <a:pPr marL="342900" indent="-342900" algn="just">
              <a:buFont typeface="+mj-lt"/>
              <a:buAutoNum type="arabicPeriod"/>
            </a:pPr>
            <a:r>
              <a:rPr lang="en-US" sz="2100" dirty="0"/>
              <a:t>Call-specific questions</a:t>
            </a:r>
          </a:p>
        </p:txBody>
      </p:sp>
      <p:pic>
        <p:nvPicPr>
          <p:cNvPr id="11" name="Picture 6">
            <a:extLst>
              <a:ext uri="{FF2B5EF4-FFF2-40B4-BE49-F238E27FC236}">
                <a16:creationId xmlns:a16="http://schemas.microsoft.com/office/drawing/2014/main" id="{48FB468D-74FD-4A49-9DD0-5D89CD0B08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082" y="4436455"/>
            <a:ext cx="4225014" cy="1113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a:extLst>
              <a:ext uri="{FF2B5EF4-FFF2-40B4-BE49-F238E27FC236}">
                <a16:creationId xmlns:a16="http://schemas.microsoft.com/office/drawing/2014/main" id="{A78BE82C-DEAC-480F-900B-B99E326058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93712" y="113134"/>
            <a:ext cx="3019339" cy="260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a:extLst>
              <a:ext uri="{FF2B5EF4-FFF2-40B4-BE49-F238E27FC236}">
                <a16:creationId xmlns:a16="http://schemas.microsoft.com/office/drawing/2014/main" id="{64F18657-4B9E-4DB2-96C1-57E13ED9B47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69725" y="2807134"/>
            <a:ext cx="3043326" cy="40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a:extLst>
              <a:ext uri="{FF2B5EF4-FFF2-40B4-BE49-F238E27FC236}">
                <a16:creationId xmlns:a16="http://schemas.microsoft.com/office/drawing/2014/main" id="{67D3AAE0-604C-4DF2-9FD7-37EB0AFB65B6}"/>
              </a:ext>
            </a:extLst>
          </p:cNvPr>
          <p:cNvSpPr/>
          <p:nvPr/>
        </p:nvSpPr>
        <p:spPr>
          <a:xfrm>
            <a:off x="0" y="5861049"/>
            <a:ext cx="8783792" cy="923330"/>
          </a:xfrm>
          <a:prstGeom prst="rect">
            <a:avLst/>
          </a:prstGeom>
        </p:spPr>
        <p:txBody>
          <a:bodyPr wrap="square">
            <a:spAutoFit/>
          </a:bodyPr>
          <a:lstStyle/>
          <a:p>
            <a:r>
              <a:rPr lang="en-US" dirty="0">
                <a:solidFill>
                  <a:srgbClr val="000000"/>
                </a:solidFill>
                <a:latin typeface="Arial" panose="020B0604020202020204" pitchFamily="34" charset="0"/>
              </a:rPr>
              <a:t>How to fill in the forms</a:t>
            </a:r>
            <a:r>
              <a:rPr lang="tr-TR" dirty="0">
                <a:solidFill>
                  <a:srgbClr val="000000"/>
                </a:solidFill>
                <a:latin typeface="Arial" panose="020B0604020202020204" pitchFamily="34" charset="0"/>
              </a:rPr>
              <a:t>; </a:t>
            </a:r>
            <a:r>
              <a:rPr lang="en-US" dirty="0">
                <a:solidFill>
                  <a:srgbClr val="000000"/>
                </a:solidFill>
                <a:latin typeface="Arial" panose="020B0604020202020204" pitchFamily="34" charset="0"/>
              </a:rPr>
              <a:t>The administrative forms must be filled in for each proposal using the templates available in the submission system. Some data fields in the administrative forms are pre-filled based on the steps in the submission wizard. </a:t>
            </a:r>
            <a:endParaRPr lang="en-US" b="0" i="0" dirty="0">
              <a:solidFill>
                <a:srgbClr val="000000"/>
              </a:solidFill>
              <a:effectLst/>
              <a:latin typeface="Arial" panose="020B0604020202020204" pitchFamily="34" charset="0"/>
            </a:endParaRPr>
          </a:p>
        </p:txBody>
      </p:sp>
      <p:pic>
        <p:nvPicPr>
          <p:cNvPr id="3" name="Resim 2">
            <a:extLst>
              <a:ext uri="{FF2B5EF4-FFF2-40B4-BE49-F238E27FC236}">
                <a16:creationId xmlns:a16="http://schemas.microsoft.com/office/drawing/2014/main" id="{F6C1A5F5-20E6-4165-9CE9-A1BDE68E55EE}"/>
              </a:ext>
            </a:extLst>
          </p:cNvPr>
          <p:cNvPicPr>
            <a:picLocks noChangeAspect="1"/>
          </p:cNvPicPr>
          <p:nvPr/>
        </p:nvPicPr>
        <p:blipFill rotWithShape="1">
          <a:blip r:embed="rId6"/>
          <a:srcRect l="24685" t="31873" r="25655" b="14693"/>
          <a:stretch/>
        </p:blipFill>
        <p:spPr>
          <a:xfrm>
            <a:off x="4457790" y="152763"/>
            <a:ext cx="4233836" cy="2562533"/>
          </a:xfrm>
          <a:prstGeom prst="rect">
            <a:avLst/>
          </a:prstGeom>
        </p:spPr>
      </p:pic>
      <p:pic>
        <p:nvPicPr>
          <p:cNvPr id="14" name="Resim 13">
            <a:extLst>
              <a:ext uri="{FF2B5EF4-FFF2-40B4-BE49-F238E27FC236}">
                <a16:creationId xmlns:a16="http://schemas.microsoft.com/office/drawing/2014/main" id="{1B4F0499-087B-42DE-91F3-3439F9829477}"/>
              </a:ext>
            </a:extLst>
          </p:cNvPr>
          <p:cNvPicPr>
            <a:picLocks noChangeAspect="1"/>
          </p:cNvPicPr>
          <p:nvPr/>
        </p:nvPicPr>
        <p:blipFill rotWithShape="1">
          <a:blip r:embed="rId7"/>
          <a:srcRect l="23956" t="31873" r="25510" b="22978"/>
          <a:stretch/>
        </p:blipFill>
        <p:spPr>
          <a:xfrm>
            <a:off x="4457790" y="2893156"/>
            <a:ext cx="4326002" cy="2174105"/>
          </a:xfrm>
          <a:prstGeom prst="rect">
            <a:avLst/>
          </a:prstGeom>
        </p:spPr>
      </p:pic>
    </p:spTree>
    <p:extLst>
      <p:ext uri="{BB962C8B-B14F-4D97-AF65-F5344CB8AC3E}">
        <p14:creationId xmlns:p14="http://schemas.microsoft.com/office/powerpoint/2010/main" val="105971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6" name="Dikdörtgen 5">
            <a:extLst>
              <a:ext uri="{FF2B5EF4-FFF2-40B4-BE49-F238E27FC236}">
                <a16:creationId xmlns:a16="http://schemas.microsoft.com/office/drawing/2014/main" id="{8CC5B65A-CAD0-48F5-B4D8-21F6E0F0828F}"/>
              </a:ext>
            </a:extLst>
          </p:cNvPr>
          <p:cNvSpPr/>
          <p:nvPr/>
        </p:nvSpPr>
        <p:spPr>
          <a:xfrm>
            <a:off x="0" y="17681"/>
            <a:ext cx="10446349" cy="7402026"/>
          </a:xfrm>
          <a:prstGeom prst="rect">
            <a:avLst/>
          </a:prstGeom>
        </p:spPr>
        <p:txBody>
          <a:bodyPr wrap="square">
            <a:spAutoFit/>
          </a:bodyPr>
          <a:lstStyle/>
          <a:p>
            <a:pPr algn="just"/>
            <a:r>
              <a:rPr lang="en-US" sz="2000" b="1" dirty="0"/>
              <a:t>Application form: Part A – Administrative information</a:t>
            </a:r>
            <a:r>
              <a:rPr lang="tr-TR" sz="2000" b="1" dirty="0"/>
              <a:t>; </a:t>
            </a:r>
            <a:r>
              <a:rPr lang="en-US" sz="2000" b="1" dirty="0"/>
              <a:t>Part A comprises fields of required information, checklists and declarations to be filled and must be completed directly via the online submission </a:t>
            </a:r>
            <a:r>
              <a:rPr lang="en-US" sz="2000" b="1" dirty="0" smtClean="0"/>
              <a:t>tool</a:t>
            </a:r>
            <a:endParaRPr lang="tr-TR" sz="2000" b="1" dirty="0"/>
          </a:p>
          <a:p>
            <a:pPr algn="just"/>
            <a:endParaRPr lang="tr-TR" sz="1000" b="1" dirty="0"/>
          </a:p>
          <a:p>
            <a:pPr algn="just"/>
            <a:r>
              <a:rPr lang="tr-TR" sz="1900" b="1" dirty="0"/>
              <a:t>General </a:t>
            </a:r>
            <a:r>
              <a:rPr lang="tr-TR" sz="1900" b="1" dirty="0" smtClean="0"/>
              <a:t>Information</a:t>
            </a:r>
            <a:r>
              <a:rPr lang="en-GB" sz="1900" dirty="0"/>
              <a:t>:</a:t>
            </a:r>
            <a:r>
              <a:rPr lang="tr-TR" sz="1900" dirty="0" smtClean="0"/>
              <a:t> </a:t>
            </a:r>
            <a:r>
              <a:rPr lang="en-US" sz="1900" dirty="0"/>
              <a:t>In this section, you should provide the acronym, proposal title, duration, free keywords as well as an abstract of your proposal in English.</a:t>
            </a:r>
            <a:r>
              <a:rPr lang="tr-TR" sz="1900" dirty="0"/>
              <a:t> </a:t>
            </a:r>
          </a:p>
          <a:p>
            <a:pPr algn="just"/>
            <a:r>
              <a:rPr lang="en-US" sz="1900" b="1" dirty="0"/>
              <a:t>Participants &amp; </a:t>
            </a:r>
            <a:r>
              <a:rPr lang="en-US" sz="1900" b="1" dirty="0" smtClean="0"/>
              <a:t>contacts</a:t>
            </a:r>
            <a:r>
              <a:rPr lang="en-GB" sz="1900" b="1" dirty="0"/>
              <a:t>:</a:t>
            </a:r>
            <a:r>
              <a:rPr lang="tr-TR" sz="1900" b="1" dirty="0" smtClean="0"/>
              <a:t> </a:t>
            </a:r>
            <a:r>
              <a:rPr lang="en-US" sz="1900" dirty="0"/>
              <a:t>The coordinator will encode the PIC code of his/her organization and of every other applicant</a:t>
            </a:r>
            <a:r>
              <a:rPr lang="tr-TR" sz="1900" dirty="0"/>
              <a:t>. </a:t>
            </a:r>
            <a:r>
              <a:rPr lang="en-US" sz="1900" dirty="0"/>
              <a:t>Part of the administrative data will be filled in automatically after encoding the PIC code. </a:t>
            </a:r>
            <a:r>
              <a:rPr lang="tr-TR" sz="1900" dirty="0"/>
              <a:t> </a:t>
            </a:r>
          </a:p>
          <a:p>
            <a:pPr algn="just"/>
            <a:r>
              <a:rPr lang="tr-TR" sz="1900" b="1" dirty="0" smtClean="0"/>
              <a:t>Budget</a:t>
            </a:r>
            <a:r>
              <a:rPr lang="en-GB" sz="1900" b="1" dirty="0" smtClean="0"/>
              <a:t>:</a:t>
            </a:r>
            <a:r>
              <a:rPr lang="tr-TR" sz="1900" b="1" dirty="0" smtClean="0"/>
              <a:t> </a:t>
            </a:r>
            <a:r>
              <a:rPr lang="en-US" sz="1900" dirty="0"/>
              <a:t>Under this section, you must fill a budget overview table</a:t>
            </a:r>
            <a:r>
              <a:rPr lang="tr-TR" sz="1900" dirty="0"/>
              <a:t>. </a:t>
            </a:r>
            <a:r>
              <a:rPr lang="en-US" sz="1900" dirty="0"/>
              <a:t>Each row of the budget table represents the total estimated expenditure for each applicant.</a:t>
            </a:r>
            <a:r>
              <a:rPr lang="tr-TR" sz="1900" dirty="0"/>
              <a:t> </a:t>
            </a:r>
          </a:p>
          <a:p>
            <a:endParaRPr lang="en-US" sz="1000" dirty="0"/>
          </a:p>
          <a:p>
            <a:r>
              <a:rPr lang="en-US" sz="1900" dirty="0"/>
              <a:t>Eligible costs are:</a:t>
            </a:r>
            <a:endParaRPr lang="tr-TR" sz="1900" dirty="0"/>
          </a:p>
          <a:p>
            <a:pPr marL="285750" indent="-285750" algn="just">
              <a:buFont typeface="Arial" panose="020B0604020202020204" pitchFamily="34" charset="0"/>
              <a:buChar char="•"/>
            </a:pPr>
            <a:r>
              <a:rPr lang="en-US" sz="1900" dirty="0"/>
              <a:t>direct personnel cost (column a): only for personnel cost of the </a:t>
            </a:r>
            <a:r>
              <a:rPr lang="en-US" sz="1900" dirty="0" smtClean="0"/>
              <a:t>applicants</a:t>
            </a:r>
            <a:endParaRPr lang="en-US" sz="1900" dirty="0"/>
          </a:p>
          <a:p>
            <a:pPr marL="285750" indent="-285750" algn="just">
              <a:buFont typeface="Arial" panose="020B0604020202020204" pitchFamily="34" charset="0"/>
              <a:buChar char="•"/>
            </a:pPr>
            <a:r>
              <a:rPr lang="en-US" sz="1900" dirty="0"/>
              <a:t>direct cost of subcontracting (column b): all invoices from the implementing bodies as well as any other subcontractors; Subcontracting costs generated by entities with a structural link with the beneficiary (contracts awarded without a profit margin – please refer to chapter 1.1.3 above) should also be included </a:t>
            </a:r>
            <a:r>
              <a:rPr lang="en-US" sz="1900" dirty="0" smtClean="0"/>
              <a:t>here;</a:t>
            </a:r>
          </a:p>
          <a:p>
            <a:pPr marL="285750" indent="-285750" algn="just">
              <a:buFont typeface="Arial" panose="020B0604020202020204" pitchFamily="34" charset="0"/>
              <a:buChar char="•"/>
            </a:pPr>
            <a:r>
              <a:rPr lang="en-US" sz="1900" dirty="0" smtClean="0"/>
              <a:t>other </a:t>
            </a:r>
            <a:r>
              <a:rPr lang="en-US" sz="1900" dirty="0"/>
              <a:t>direct costs (column c): costs that applicants incur and that are not linked to personnel or subcontracting costs, including costs for travel, audit certificate, </a:t>
            </a:r>
            <a:r>
              <a:rPr lang="en-US" sz="1900" dirty="0" smtClean="0"/>
              <a:t>pre-financing </a:t>
            </a:r>
            <a:r>
              <a:rPr lang="en-US" sz="1900" dirty="0"/>
              <a:t>guarantee, equipment, and costs generated in order to acquire other goods and </a:t>
            </a:r>
            <a:r>
              <a:rPr lang="en-US" sz="1900" dirty="0" smtClean="0"/>
              <a:t>services</a:t>
            </a:r>
            <a:endParaRPr lang="en-US" sz="1900" dirty="0"/>
          </a:p>
          <a:p>
            <a:pPr marL="285750" indent="-285750" algn="just">
              <a:buFont typeface="Arial" panose="020B0604020202020204" pitchFamily="34" charset="0"/>
              <a:buChar char="•"/>
            </a:pPr>
            <a:r>
              <a:rPr lang="en-US" sz="1900" dirty="0"/>
              <a:t>indirect costs (column d): these costs are calculated by the </a:t>
            </a:r>
            <a:r>
              <a:rPr lang="en-US" sz="1900" dirty="0" smtClean="0"/>
              <a:t>system</a:t>
            </a:r>
            <a:endParaRPr lang="tr-TR" sz="1900" dirty="0"/>
          </a:p>
          <a:p>
            <a:pPr marL="285750" indent="-285750" algn="just">
              <a:buFont typeface="Arial" panose="020B0604020202020204" pitchFamily="34" charset="0"/>
              <a:buChar char="•"/>
            </a:pPr>
            <a:r>
              <a:rPr lang="en-US" sz="1900" b="1" i="1" dirty="0"/>
              <a:t>Please make sure that the amount of each cost category and totals in Part A are equal to the corresponding amounts given in the individual budget analysis under Part B </a:t>
            </a:r>
            <a:endParaRPr lang="en-US" sz="1900" i="1" dirty="0"/>
          </a:p>
          <a:p>
            <a:endParaRPr lang="en-US" dirty="0"/>
          </a:p>
        </p:txBody>
      </p:sp>
      <p:pic>
        <p:nvPicPr>
          <p:cNvPr id="7" name="Picture 2" descr="Image result for submission of proposal">
            <a:extLst>
              <a:ext uri="{FF2B5EF4-FFF2-40B4-BE49-F238E27FC236}">
                <a16:creationId xmlns:a16="http://schemas.microsoft.com/office/drawing/2014/main" id="{F2A8676C-3D3F-4F57-B7A3-F1A95A67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206" y="5465618"/>
            <a:ext cx="1203160" cy="1203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1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0" y="152763"/>
            <a:ext cx="4335000"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r>
              <a:rPr lang="en-US" sz="2400" b="1" dirty="0">
                <a:latin typeface="+mn-lt"/>
              </a:rPr>
              <a:t>Edit and Complete Proposal Draft Form, Download Templates and Complete all Required Information, Upload Files, Validate and Submit your </a:t>
            </a:r>
            <a:r>
              <a:rPr lang="en-US" sz="2400" b="1" dirty="0" smtClean="0">
                <a:latin typeface="+mn-lt"/>
              </a:rPr>
              <a:t>Proposal</a:t>
            </a:r>
            <a:endParaRPr lang="tr-TR" sz="2400" b="1" dirty="0">
              <a:latin typeface="+mn-lt"/>
            </a:endParaRPr>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2" name="Dikdörtgen 1">
            <a:extLst>
              <a:ext uri="{FF2B5EF4-FFF2-40B4-BE49-F238E27FC236}">
                <a16:creationId xmlns:a16="http://schemas.microsoft.com/office/drawing/2014/main" id="{4D8AE31E-DBE8-4C3A-8326-D51D684361EC}"/>
              </a:ext>
            </a:extLst>
          </p:cNvPr>
          <p:cNvSpPr/>
          <p:nvPr/>
        </p:nvSpPr>
        <p:spPr>
          <a:xfrm>
            <a:off x="0" y="3841738"/>
            <a:ext cx="6639791" cy="2862322"/>
          </a:xfrm>
          <a:prstGeom prst="rect">
            <a:avLst/>
          </a:prstGeom>
        </p:spPr>
        <p:txBody>
          <a:bodyPr wrap="square">
            <a:spAutoFit/>
          </a:bodyPr>
          <a:lstStyle/>
          <a:p>
            <a:pPr marL="285750" indent="-285750">
              <a:buFont typeface="Arial" panose="020B0604020202020204" pitchFamily="34" charset="0"/>
              <a:buChar char="•"/>
            </a:pPr>
            <a:r>
              <a:rPr lang="en-US" dirty="0" smtClean="0"/>
              <a:t>Validation:</a:t>
            </a:r>
            <a:r>
              <a:rPr lang="tr-TR" dirty="0" smtClean="0"/>
              <a:t> </a:t>
            </a:r>
            <a:r>
              <a:rPr lang="en-US" dirty="0"/>
              <a:t>The form has built in checks and gives error or warning messages in case fields are not completed.</a:t>
            </a:r>
            <a:r>
              <a:rPr lang="tr-TR" dirty="0"/>
              <a:t> </a:t>
            </a:r>
            <a:r>
              <a:rPr lang="en-US" dirty="0"/>
              <a:t>ease click the</a:t>
            </a:r>
            <a:r>
              <a:rPr lang="tr-TR" dirty="0"/>
              <a:t> «</a:t>
            </a:r>
            <a:r>
              <a:rPr lang="tr-TR" dirty="0" err="1"/>
              <a:t>validation</a:t>
            </a:r>
            <a:r>
              <a:rPr lang="tr-TR" dirty="0"/>
              <a:t>» </a:t>
            </a:r>
            <a:r>
              <a:rPr lang="en-US" dirty="0"/>
              <a:t>button to check your data. Errors and warnings will be listed at the end of the form. </a:t>
            </a:r>
            <a:endParaRPr lang="tr-TR" dirty="0"/>
          </a:p>
          <a:p>
            <a:pPr marL="285750" indent="-285750">
              <a:buFont typeface="Arial" panose="020B0604020202020204" pitchFamily="34" charset="0"/>
              <a:buChar char="•"/>
            </a:pPr>
            <a:r>
              <a:rPr lang="en-US" dirty="0"/>
              <a:t>Clicking </a:t>
            </a:r>
            <a:r>
              <a:rPr lang="en-US" dirty="0" smtClean="0"/>
              <a:t>the  </a:t>
            </a:r>
            <a:r>
              <a:rPr lang="en-US" dirty="0"/>
              <a:t>button saves your input at any moment. Please note that no data is actually saved until you perform the saving action. You can continue editing after clicking on Save.</a:t>
            </a:r>
            <a:endParaRPr lang="tr-TR" dirty="0"/>
          </a:p>
          <a:p>
            <a:pPr marL="285750" indent="-285750">
              <a:buFont typeface="Arial" panose="020B0604020202020204" pitchFamily="34" charset="0"/>
              <a:buChar char="•"/>
            </a:pPr>
            <a:r>
              <a:rPr lang="en-US" dirty="0"/>
              <a:t>Before closing the form, click the </a:t>
            </a:r>
            <a:r>
              <a:rPr lang="tr-TR" dirty="0"/>
              <a:t>«</a:t>
            </a:r>
            <a:r>
              <a:rPr lang="tr-TR" dirty="0" smtClean="0"/>
              <a:t>save</a:t>
            </a:r>
            <a:r>
              <a:rPr lang="en-GB" dirty="0" smtClean="0"/>
              <a:t> </a:t>
            </a:r>
            <a:r>
              <a:rPr lang="tr-TR" dirty="0" smtClean="0"/>
              <a:t>&amp;</a:t>
            </a:r>
            <a:r>
              <a:rPr lang="en-GB" dirty="0" smtClean="0"/>
              <a:t> </a:t>
            </a:r>
            <a:r>
              <a:rPr lang="tr-TR" dirty="0" smtClean="0"/>
              <a:t>close</a:t>
            </a:r>
            <a:r>
              <a:rPr lang="tr-TR" dirty="0"/>
              <a:t>»</a:t>
            </a:r>
            <a:r>
              <a:rPr lang="en-US" dirty="0"/>
              <a:t> button. It just saves the data and closes the form for further editing later on, but it does not mean that the proposal is submitted yet. </a:t>
            </a:r>
          </a:p>
        </p:txBody>
      </p:sp>
      <p:pic>
        <p:nvPicPr>
          <p:cNvPr id="8" name="Resim 7">
            <a:extLst>
              <a:ext uri="{FF2B5EF4-FFF2-40B4-BE49-F238E27FC236}">
                <a16:creationId xmlns:a16="http://schemas.microsoft.com/office/drawing/2014/main" id="{D2275BF5-744C-4259-9164-5286CD2E86C7}"/>
              </a:ext>
            </a:extLst>
          </p:cNvPr>
          <p:cNvPicPr>
            <a:picLocks noChangeAspect="1"/>
          </p:cNvPicPr>
          <p:nvPr/>
        </p:nvPicPr>
        <p:blipFill>
          <a:blip r:embed="rId3"/>
          <a:stretch>
            <a:fillRect/>
          </a:stretch>
        </p:blipFill>
        <p:spPr>
          <a:xfrm>
            <a:off x="4624715" y="0"/>
            <a:ext cx="7567285" cy="3333210"/>
          </a:xfrm>
          <a:prstGeom prst="rect">
            <a:avLst/>
          </a:prstGeom>
        </p:spPr>
      </p:pic>
      <p:pic>
        <p:nvPicPr>
          <p:cNvPr id="12" name="Resim 11">
            <a:extLst>
              <a:ext uri="{FF2B5EF4-FFF2-40B4-BE49-F238E27FC236}">
                <a16:creationId xmlns:a16="http://schemas.microsoft.com/office/drawing/2014/main" id="{FC95AF9F-A4BA-4AAF-82C6-9563622BDAB0}"/>
              </a:ext>
            </a:extLst>
          </p:cNvPr>
          <p:cNvPicPr>
            <a:picLocks noChangeAspect="1"/>
          </p:cNvPicPr>
          <p:nvPr/>
        </p:nvPicPr>
        <p:blipFill>
          <a:blip r:embed="rId4"/>
          <a:stretch>
            <a:fillRect/>
          </a:stretch>
        </p:blipFill>
        <p:spPr>
          <a:xfrm>
            <a:off x="7076209" y="3641940"/>
            <a:ext cx="5115791" cy="3034043"/>
          </a:xfrm>
          <a:prstGeom prst="rect">
            <a:avLst/>
          </a:prstGeom>
        </p:spPr>
      </p:pic>
    </p:spTree>
    <p:extLst>
      <p:ext uri="{BB962C8B-B14F-4D97-AF65-F5344CB8AC3E}">
        <p14:creationId xmlns:p14="http://schemas.microsoft.com/office/powerpoint/2010/main" val="385297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9" name="Rectangle 8">
            <a:extLst>
              <a:ext uri="{FF2B5EF4-FFF2-40B4-BE49-F238E27FC236}">
                <a16:creationId xmlns:a16="http://schemas.microsoft.com/office/drawing/2014/main" id="{47845E0D-6DB1-4C4B-A46F-D707B1244781}"/>
              </a:ext>
            </a:extLst>
          </p:cNvPr>
          <p:cNvSpPr>
            <a:spLocks noChangeArrowheads="1"/>
          </p:cNvSpPr>
          <p:nvPr/>
        </p:nvSpPr>
        <p:spPr bwMode="auto">
          <a:xfrm>
            <a:off x="52910" y="84860"/>
            <a:ext cx="10794164"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45720" rIns="91440" bIns="0" numCol="1" anchor="ctr" anchorCtr="0" compatLnSpc="1">
            <a:prstTxWarp prst="textNoShape">
              <a:avLst/>
            </a:prstTxWarp>
            <a:spAutoFit/>
          </a:bodyPr>
          <a:lstStyle>
            <a:lvl1pPr eaLnBrk="0" fontAlgn="base" hangingPunct="0">
              <a:spcBef>
                <a:spcPct val="0"/>
              </a:spcBef>
              <a:spcAft>
                <a:spcPct val="0"/>
              </a:spcAft>
              <a:tabLst>
                <a:tab pos="625475" algn="l"/>
              </a:tabLst>
              <a:defRPr>
                <a:solidFill>
                  <a:schemeClr val="tx1"/>
                </a:solidFill>
                <a:latin typeface="Arial" panose="020B0604020202020204" pitchFamily="34" charset="0"/>
              </a:defRPr>
            </a:lvl1pPr>
            <a:lvl2pPr eaLnBrk="0" fontAlgn="base" hangingPunct="0">
              <a:spcBef>
                <a:spcPct val="0"/>
              </a:spcBef>
              <a:spcAft>
                <a:spcPct val="0"/>
              </a:spcAft>
              <a:tabLst>
                <a:tab pos="625475" algn="l"/>
              </a:tabLst>
              <a:defRPr>
                <a:solidFill>
                  <a:schemeClr val="tx1"/>
                </a:solidFill>
                <a:latin typeface="Arial" panose="020B0604020202020204" pitchFamily="34" charset="0"/>
              </a:defRPr>
            </a:lvl2pPr>
            <a:lvl3pPr eaLnBrk="0" fontAlgn="base" hangingPunct="0">
              <a:spcBef>
                <a:spcPct val="0"/>
              </a:spcBef>
              <a:spcAft>
                <a:spcPct val="0"/>
              </a:spcAft>
              <a:tabLst>
                <a:tab pos="625475" algn="l"/>
              </a:tabLst>
              <a:defRPr>
                <a:solidFill>
                  <a:schemeClr val="tx1"/>
                </a:solidFill>
                <a:latin typeface="Arial" panose="020B0604020202020204" pitchFamily="34" charset="0"/>
              </a:defRPr>
            </a:lvl3pPr>
            <a:lvl4pPr eaLnBrk="0" fontAlgn="base" hangingPunct="0">
              <a:spcBef>
                <a:spcPct val="0"/>
              </a:spcBef>
              <a:spcAft>
                <a:spcPct val="0"/>
              </a:spcAft>
              <a:tabLst>
                <a:tab pos="625475" algn="l"/>
              </a:tabLst>
              <a:defRPr>
                <a:solidFill>
                  <a:schemeClr val="tx1"/>
                </a:solidFill>
                <a:latin typeface="Arial" panose="020B0604020202020204" pitchFamily="34" charset="0"/>
              </a:defRPr>
            </a:lvl4pPr>
            <a:lvl5pPr eaLnBrk="0" fontAlgn="base" hangingPunct="0">
              <a:spcBef>
                <a:spcPct val="0"/>
              </a:spcBef>
              <a:spcAft>
                <a:spcPct val="0"/>
              </a:spcAft>
              <a:tabLst>
                <a:tab pos="625475" algn="l"/>
              </a:tabLst>
              <a:defRPr>
                <a:solidFill>
                  <a:schemeClr val="tx1"/>
                </a:solidFill>
                <a:latin typeface="Arial" panose="020B0604020202020204" pitchFamily="34" charset="0"/>
              </a:defRPr>
            </a:lvl5pPr>
            <a:lvl6pPr eaLnBrk="0" fontAlgn="base" hangingPunct="0">
              <a:spcBef>
                <a:spcPct val="0"/>
              </a:spcBef>
              <a:spcAft>
                <a:spcPct val="0"/>
              </a:spcAft>
              <a:tabLst>
                <a:tab pos="625475" algn="l"/>
              </a:tabLst>
              <a:defRPr>
                <a:solidFill>
                  <a:schemeClr val="tx1"/>
                </a:solidFill>
                <a:latin typeface="Arial" panose="020B0604020202020204" pitchFamily="34" charset="0"/>
              </a:defRPr>
            </a:lvl6pPr>
            <a:lvl7pPr eaLnBrk="0" fontAlgn="base" hangingPunct="0">
              <a:spcBef>
                <a:spcPct val="0"/>
              </a:spcBef>
              <a:spcAft>
                <a:spcPct val="0"/>
              </a:spcAft>
              <a:tabLst>
                <a:tab pos="625475" algn="l"/>
              </a:tabLst>
              <a:defRPr>
                <a:solidFill>
                  <a:schemeClr val="tx1"/>
                </a:solidFill>
                <a:latin typeface="Arial" panose="020B0604020202020204" pitchFamily="34" charset="0"/>
              </a:defRPr>
            </a:lvl7pPr>
            <a:lvl8pPr eaLnBrk="0" fontAlgn="base" hangingPunct="0">
              <a:spcBef>
                <a:spcPct val="0"/>
              </a:spcBef>
              <a:spcAft>
                <a:spcPct val="0"/>
              </a:spcAft>
              <a:tabLst>
                <a:tab pos="625475" algn="l"/>
              </a:tabLst>
              <a:defRPr>
                <a:solidFill>
                  <a:schemeClr val="tx1"/>
                </a:solidFill>
                <a:latin typeface="Arial" panose="020B0604020202020204" pitchFamily="34" charset="0"/>
              </a:defRPr>
            </a:lvl8pPr>
            <a:lvl9pPr eaLnBrk="0" fontAlgn="base" hangingPunct="0">
              <a:spcBef>
                <a:spcPct val="0"/>
              </a:spcBef>
              <a:spcAft>
                <a:spcPct val="0"/>
              </a:spcAft>
              <a:tabLst>
                <a:tab pos="625475" algn="l"/>
              </a:tabLst>
              <a:defRPr>
                <a:solidFill>
                  <a:schemeClr val="tx1"/>
                </a:solidFill>
                <a:latin typeface="Arial" panose="020B0604020202020204" pitchFamily="34" charset="0"/>
              </a:defRPr>
            </a:lvl9pPr>
          </a:lstStyle>
          <a:p>
            <a:r>
              <a:rPr lang="en-US" sz="2400" b="1" dirty="0">
                <a:latin typeface="+mn-lt"/>
              </a:rPr>
              <a:t>Edit and Complete Proposal Draft Form, Download Templates and Complete all Required Information, Upload Files, Validate and Submit your Proposal</a:t>
            </a:r>
            <a:endParaRPr lang="tr-TR" sz="2400" b="1" dirty="0">
              <a:latin typeface="+mn-lt"/>
            </a:endParaRPr>
          </a:p>
          <a:p>
            <a:endParaRPr lang="tr-TR" sz="2400" b="1"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625475"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2" name="Dikdörtgen 1">
            <a:extLst>
              <a:ext uri="{FF2B5EF4-FFF2-40B4-BE49-F238E27FC236}">
                <a16:creationId xmlns:a16="http://schemas.microsoft.com/office/drawing/2014/main" id="{4D8AE31E-DBE8-4C3A-8326-D51D684361EC}"/>
              </a:ext>
            </a:extLst>
          </p:cNvPr>
          <p:cNvSpPr/>
          <p:nvPr/>
        </p:nvSpPr>
        <p:spPr>
          <a:xfrm>
            <a:off x="52910" y="1192065"/>
            <a:ext cx="7003473" cy="5909310"/>
          </a:xfrm>
          <a:prstGeom prst="rect">
            <a:avLst/>
          </a:prstGeom>
        </p:spPr>
        <p:txBody>
          <a:bodyPr wrap="square">
            <a:spAutoFit/>
          </a:bodyPr>
          <a:lstStyle/>
          <a:p>
            <a:pPr marL="285750" indent="-285750" algn="just">
              <a:buFont typeface="Arial" panose="020B0604020202020204" pitchFamily="34" charset="0"/>
              <a:buChar char="•"/>
            </a:pPr>
            <a:r>
              <a:rPr lang="en-US" dirty="0"/>
              <a:t>You can upload the Technical Annex and any additional documents</a:t>
            </a:r>
            <a:r>
              <a:rPr lang="tr-TR" dirty="0"/>
              <a:t>. </a:t>
            </a:r>
            <a:r>
              <a:rPr lang="en-US" dirty="0"/>
              <a:t>Click on «download Templates»  to download all the latest proposal requirements templates as readily editable files</a:t>
            </a:r>
            <a:r>
              <a:rPr lang="tr-TR" dirty="0"/>
              <a:t>. </a:t>
            </a:r>
            <a:r>
              <a:rPr lang="en-US" dirty="0"/>
              <a:t>You will need to complete this package as thoroughly as possible. You may want to also check with </a:t>
            </a:r>
            <a:r>
              <a:rPr lang="en-US" u="sng" dirty="0"/>
              <a:t>Enterprise Europe Network</a:t>
            </a:r>
            <a:r>
              <a:rPr lang="en-US" dirty="0"/>
              <a:t> </a:t>
            </a:r>
            <a:r>
              <a:rPr lang="tr-TR" dirty="0"/>
              <a:t> </a:t>
            </a:r>
            <a:r>
              <a:rPr lang="en-US" dirty="0"/>
              <a:t>and your </a:t>
            </a:r>
            <a:r>
              <a:rPr lang="en-US" u="sng" dirty="0"/>
              <a:t>National Contac</a:t>
            </a:r>
            <a:r>
              <a:rPr lang="tr-TR" u="sng" dirty="0" err="1"/>
              <a:t>ts</a:t>
            </a:r>
            <a:r>
              <a:rPr lang="en-US" u="sng" dirty="0"/>
              <a:t> Point</a:t>
            </a:r>
            <a:r>
              <a:rPr lang="en-US" dirty="0"/>
              <a:t> for assistance (see the </a:t>
            </a:r>
            <a:r>
              <a:rPr lang="en-US" i="1" dirty="0"/>
              <a:t>Support </a:t>
            </a:r>
            <a:r>
              <a:rPr lang="en-US" dirty="0"/>
              <a:t>menu of the Funding &amp; Tenders Portal). </a:t>
            </a:r>
            <a:endParaRPr lang="tr-TR" dirty="0"/>
          </a:p>
          <a:p>
            <a:pPr marL="285750" indent="-285750" algn="just">
              <a:buFont typeface="Arial" panose="020B0604020202020204" pitchFamily="34" charset="0"/>
              <a:buChar char="•"/>
            </a:pPr>
            <a:r>
              <a:rPr lang="en-US" dirty="0"/>
              <a:t>When you complete the annex forms, you must prepare them for uploading. Only the coordinator of the proposal can upload. All annexes must be in PDF format.</a:t>
            </a:r>
            <a:r>
              <a:rPr lang="tr-TR" dirty="0"/>
              <a:t> </a:t>
            </a:r>
            <a:r>
              <a:rPr lang="en-US" dirty="0"/>
              <a:t>The breach of certain limitations, such as document size limits</a:t>
            </a:r>
            <a:r>
              <a:rPr lang="tr-TR" dirty="0"/>
              <a:t>, g</a:t>
            </a:r>
            <a:r>
              <a:rPr lang="en-US" dirty="0" err="1"/>
              <a:t>raphical</a:t>
            </a:r>
            <a:r>
              <a:rPr lang="en-US" dirty="0"/>
              <a:t> resolution</a:t>
            </a:r>
            <a:r>
              <a:rPr lang="tr-TR" dirty="0"/>
              <a:t>, </a:t>
            </a:r>
            <a:r>
              <a:rPr lang="en-US" dirty="0"/>
              <a:t>could result in failure to upload. As a result you may need to amend the documents and upload them again.</a:t>
            </a:r>
            <a:endParaRPr lang="tr-TR" dirty="0"/>
          </a:p>
          <a:p>
            <a:pPr marL="285750" indent="-285750" algn="just">
              <a:buFont typeface="Arial" panose="020B0604020202020204" pitchFamily="34" charset="0"/>
              <a:buChar char="•"/>
            </a:pPr>
            <a:r>
              <a:rPr lang="en-US" dirty="0"/>
              <a:t>To make sure that your application meets the requirements run a validation of your draft proposal. When you run a validation from the submission application via </a:t>
            </a:r>
            <a:r>
              <a:rPr lang="en-US" b="1" dirty="0"/>
              <a:t>validate</a:t>
            </a:r>
            <a:r>
              <a:rPr lang="en-US" dirty="0"/>
              <a:t>, you run a validation of your whole draft proposal. This includes all documents.</a:t>
            </a:r>
            <a:r>
              <a:rPr lang="tr-TR" dirty="0"/>
              <a:t> </a:t>
            </a:r>
            <a:r>
              <a:rPr lang="tr-TR" dirty="0" err="1"/>
              <a:t>Part</a:t>
            </a:r>
            <a:r>
              <a:rPr lang="tr-TR" dirty="0"/>
              <a:t> A and </a:t>
            </a:r>
            <a:r>
              <a:rPr lang="tr-TR" dirty="0" err="1"/>
              <a:t>Part</a:t>
            </a:r>
            <a:r>
              <a:rPr lang="tr-TR" dirty="0"/>
              <a:t> B</a:t>
            </a:r>
            <a:endParaRPr lang="en-US" dirty="0"/>
          </a:p>
          <a:p>
            <a:pPr marL="285750" indent="-285750" algn="just">
              <a:buFont typeface="Arial" panose="020B0604020202020204" pitchFamily="34" charset="0"/>
              <a:buChar char="•"/>
            </a:pPr>
            <a:r>
              <a:rPr lang="en-US" dirty="0"/>
              <a:t>And finally reaching Step 6 means that your proposal has been successfully submitted and therefore sent to the European Commission services for evaluation</a:t>
            </a:r>
            <a:r>
              <a:rPr lang="en-US" dirty="0" smtClean="0"/>
              <a:t>.</a:t>
            </a:r>
            <a:endParaRPr lang="en-US" dirty="0"/>
          </a:p>
          <a:p>
            <a:pPr marL="285750" indent="-285750">
              <a:buFont typeface="Arial" panose="020B0604020202020204" pitchFamily="34" charset="0"/>
              <a:buChar char="•"/>
            </a:pPr>
            <a:endParaRPr lang="en-US" dirty="0"/>
          </a:p>
        </p:txBody>
      </p:sp>
      <p:pic>
        <p:nvPicPr>
          <p:cNvPr id="3" name="Resim 2">
            <a:extLst>
              <a:ext uri="{FF2B5EF4-FFF2-40B4-BE49-F238E27FC236}">
                <a16:creationId xmlns:a16="http://schemas.microsoft.com/office/drawing/2014/main" id="{12B421B5-B965-4D75-9DAC-01000236898E}"/>
              </a:ext>
            </a:extLst>
          </p:cNvPr>
          <p:cNvPicPr>
            <a:picLocks noChangeAspect="1"/>
          </p:cNvPicPr>
          <p:nvPr/>
        </p:nvPicPr>
        <p:blipFill>
          <a:blip r:embed="rId3"/>
          <a:stretch>
            <a:fillRect/>
          </a:stretch>
        </p:blipFill>
        <p:spPr>
          <a:xfrm>
            <a:off x="7387936" y="4210795"/>
            <a:ext cx="4699471" cy="2564079"/>
          </a:xfrm>
          <a:prstGeom prst="rect">
            <a:avLst/>
          </a:prstGeom>
        </p:spPr>
      </p:pic>
      <p:pic>
        <p:nvPicPr>
          <p:cNvPr id="6" name="Picture 5"/>
          <p:cNvPicPr>
            <a:picLocks noChangeAspect="1"/>
          </p:cNvPicPr>
          <p:nvPr/>
        </p:nvPicPr>
        <p:blipFill>
          <a:blip r:embed="rId4"/>
          <a:stretch>
            <a:fillRect/>
          </a:stretch>
        </p:blipFill>
        <p:spPr>
          <a:xfrm>
            <a:off x="7355770" y="952003"/>
            <a:ext cx="4699471" cy="3052620"/>
          </a:xfrm>
          <a:prstGeom prst="rect">
            <a:avLst/>
          </a:prstGeom>
        </p:spPr>
      </p:pic>
    </p:spTree>
    <p:extLst>
      <p:ext uri="{BB962C8B-B14F-4D97-AF65-F5344CB8AC3E}">
        <p14:creationId xmlns:p14="http://schemas.microsoft.com/office/powerpoint/2010/main" val="3796687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22B2F911-75EE-48AC-B1A7-751DCC6740CC}"/>
              </a:ext>
            </a:extLst>
          </p:cNvPr>
          <p:cNvSpPr>
            <a:spLocks noChangeArrowheads="1"/>
          </p:cNvSpPr>
          <p:nvPr/>
        </p:nvSpPr>
        <p:spPr bwMode="auto">
          <a:xfrm>
            <a:off x="2051050" y="21415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Dikdörtgen 3">
            <a:extLst>
              <a:ext uri="{FF2B5EF4-FFF2-40B4-BE49-F238E27FC236}">
                <a16:creationId xmlns:a16="http://schemas.microsoft.com/office/drawing/2014/main" id="{0E006364-E0C9-40EB-9978-FF231B0F9935}"/>
              </a:ext>
            </a:extLst>
          </p:cNvPr>
          <p:cNvSpPr/>
          <p:nvPr/>
        </p:nvSpPr>
        <p:spPr>
          <a:xfrm>
            <a:off x="5978820" y="3244334"/>
            <a:ext cx="234360" cy="369332"/>
          </a:xfrm>
          <a:prstGeom prst="rect">
            <a:avLst/>
          </a:prstGeom>
        </p:spPr>
        <p:txBody>
          <a:bodyPr wrap="none">
            <a:spAutoFit/>
          </a:bodyPr>
          <a:lstStyle/>
          <a:p>
            <a:r>
              <a:rPr lang="en-US" dirty="0"/>
              <a:t> </a:t>
            </a:r>
          </a:p>
        </p:txBody>
      </p:sp>
      <p:sp>
        <p:nvSpPr>
          <p:cNvPr id="2" name="Dikdörtgen 1">
            <a:extLst>
              <a:ext uri="{FF2B5EF4-FFF2-40B4-BE49-F238E27FC236}">
                <a16:creationId xmlns:a16="http://schemas.microsoft.com/office/drawing/2014/main" id="{4D8AE31E-DBE8-4C3A-8326-D51D684361EC}"/>
              </a:ext>
            </a:extLst>
          </p:cNvPr>
          <p:cNvSpPr/>
          <p:nvPr/>
        </p:nvSpPr>
        <p:spPr>
          <a:xfrm>
            <a:off x="518295" y="775877"/>
            <a:ext cx="10921049" cy="1938992"/>
          </a:xfrm>
          <a:prstGeom prst="rect">
            <a:avLst/>
          </a:prstGeom>
        </p:spPr>
        <p:txBody>
          <a:bodyPr wrap="square">
            <a:spAutoFit/>
          </a:bodyPr>
          <a:lstStyle/>
          <a:p>
            <a:pPr marL="285750" indent="-285750" algn="ctr">
              <a:buFont typeface="Arial" panose="020B0604020202020204" pitchFamily="34" charset="0"/>
              <a:buChar char="•"/>
            </a:pPr>
            <a:r>
              <a:rPr lang="en-GB" sz="2400" dirty="0" smtClean="0"/>
              <a:t>Administrative </a:t>
            </a:r>
            <a:r>
              <a:rPr lang="en-GB" sz="2400" dirty="0"/>
              <a:t>Forms (PART A) and Technical Annexes (Part B) may vary from programme to programme.</a:t>
            </a:r>
            <a:endParaRPr lang="tr-TR" sz="2400" dirty="0"/>
          </a:p>
          <a:p>
            <a:pPr marL="285750" indent="-285750" algn="ctr">
              <a:buFont typeface="Arial" panose="020B0604020202020204" pitchFamily="34" charset="0"/>
              <a:buChar char="•"/>
            </a:pPr>
            <a:endParaRPr lang="en-GB" sz="2400" dirty="0"/>
          </a:p>
          <a:p>
            <a:pPr marL="285750" indent="-285750" algn="ctr">
              <a:buFont typeface="Arial" panose="020B0604020202020204" pitchFamily="34" charset="0"/>
              <a:buChar char="•"/>
            </a:pPr>
            <a:r>
              <a:rPr lang="en-GB" sz="2400" dirty="0" smtClean="0"/>
              <a:t>H2020 </a:t>
            </a:r>
            <a:r>
              <a:rPr lang="en-GB" sz="2400" dirty="0"/>
              <a:t>(subject to given examples in this presentation) the most elaborative programme in the sense of documentation requested</a:t>
            </a:r>
          </a:p>
        </p:txBody>
      </p:sp>
      <p:pic>
        <p:nvPicPr>
          <p:cNvPr id="6" name="Resim 5">
            <a:extLst>
              <a:ext uri="{FF2B5EF4-FFF2-40B4-BE49-F238E27FC236}">
                <a16:creationId xmlns:a16="http://schemas.microsoft.com/office/drawing/2014/main" id="{1BDB1A24-EC63-4324-B3F2-04B2F736A3C3}"/>
              </a:ext>
            </a:extLst>
          </p:cNvPr>
          <p:cNvPicPr>
            <a:picLocks noChangeAspect="1"/>
          </p:cNvPicPr>
          <p:nvPr/>
        </p:nvPicPr>
        <p:blipFill rotWithShape="1">
          <a:blip r:embed="rId3"/>
          <a:srcRect l="961" t="24666" r="5500" b="39334"/>
          <a:stretch/>
        </p:blipFill>
        <p:spPr>
          <a:xfrm>
            <a:off x="110822" y="3244334"/>
            <a:ext cx="11859506" cy="3021384"/>
          </a:xfrm>
          <a:prstGeom prst="rect">
            <a:avLst/>
          </a:prstGeom>
        </p:spPr>
      </p:pic>
    </p:spTree>
    <p:extLst>
      <p:ext uri="{BB962C8B-B14F-4D97-AF65-F5344CB8AC3E}">
        <p14:creationId xmlns:p14="http://schemas.microsoft.com/office/powerpoint/2010/main" val="2088409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9905" y="363407"/>
            <a:ext cx="4351338" cy="4351338"/>
          </a:xfrm>
        </p:spPr>
      </p:pic>
      <p:sp>
        <p:nvSpPr>
          <p:cNvPr id="4" name="Title 3"/>
          <p:cNvSpPr>
            <a:spLocks noGrp="1"/>
          </p:cNvSpPr>
          <p:nvPr>
            <p:ph type="title"/>
          </p:nvPr>
        </p:nvSpPr>
        <p:spPr>
          <a:xfrm>
            <a:off x="1351222" y="5046348"/>
            <a:ext cx="10515600" cy="1325563"/>
          </a:xfrm>
        </p:spPr>
        <p:txBody>
          <a:bodyPr/>
          <a:lstStyle/>
          <a:p>
            <a:pPr algn="ctr"/>
            <a:r>
              <a:rPr lang="en-GB" dirty="0" smtClean="0"/>
              <a:t>11:00-11:15</a:t>
            </a:r>
            <a:endParaRPr lang="en-GB" dirty="0"/>
          </a:p>
        </p:txBody>
      </p:sp>
    </p:spTree>
    <p:extLst>
      <p:ext uri="{BB962C8B-B14F-4D97-AF65-F5344CB8AC3E}">
        <p14:creationId xmlns:p14="http://schemas.microsoft.com/office/powerpoint/2010/main" val="1689412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ADAECAC-3016-4AC6-AEDE-FC6C1D41E7AC}"/>
              </a:ext>
            </a:extLst>
          </p:cNvPr>
          <p:cNvSpPr txBox="1">
            <a:spLocks/>
          </p:cNvSpPr>
          <p:nvPr/>
        </p:nvSpPr>
        <p:spPr bwMode="auto">
          <a:xfrm>
            <a:off x="204537" y="1672388"/>
            <a:ext cx="5408443" cy="385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zh-HK" sz="3600" b="1" dirty="0">
                <a:solidFill>
                  <a:schemeClr val="accent5">
                    <a:lumMod val="50000"/>
                  </a:schemeClr>
                </a:solidFill>
                <a:cs typeface="Calibri" panose="020F0502020204030204" pitchFamily="34" charset="0"/>
              </a:rPr>
              <a:t>3</a:t>
            </a:r>
            <a:r>
              <a:rPr lang="en-US" altLang="zh-HK" sz="3600" b="1" dirty="0" smtClean="0">
                <a:solidFill>
                  <a:schemeClr val="accent5">
                    <a:lumMod val="50000"/>
                  </a:schemeClr>
                </a:solidFill>
                <a:cs typeface="Calibri" panose="020F0502020204030204" pitchFamily="34" charset="0"/>
              </a:rPr>
              <a:t>. Planning the Implementation </a:t>
            </a:r>
            <a:r>
              <a:rPr lang="en-US" altLang="zh-HK" sz="3600" b="1" dirty="0">
                <a:solidFill>
                  <a:schemeClr val="accent5">
                    <a:lumMod val="50000"/>
                  </a:schemeClr>
                </a:solidFill>
                <a:cs typeface="Calibri" panose="020F0502020204030204" pitchFamily="34" charset="0"/>
              </a:rPr>
              <a:t>Phase of Proposal</a:t>
            </a:r>
          </a:p>
          <a:p>
            <a:pPr algn="ctr"/>
            <a:r>
              <a:rPr lang="en-US" altLang="zh-HK" sz="2400" b="1" dirty="0">
                <a:solidFill>
                  <a:schemeClr val="accent5">
                    <a:lumMod val="50000"/>
                  </a:schemeClr>
                </a:solidFill>
                <a:cs typeface="Calibri" panose="020F0502020204030204" pitchFamily="34" charset="0"/>
              </a:rPr>
              <a:t>Work Plan </a:t>
            </a:r>
            <a:r>
              <a:rPr lang="en-US" altLang="zh-HK" sz="2400" b="1" dirty="0" smtClean="0">
                <a:solidFill>
                  <a:schemeClr val="accent5">
                    <a:lumMod val="50000"/>
                  </a:schemeClr>
                </a:solidFill>
                <a:cs typeface="Calibri" panose="020F0502020204030204" pitchFamily="34" charset="0"/>
              </a:rPr>
              <a:t>Preparation, </a:t>
            </a:r>
            <a:r>
              <a:rPr lang="en-US" altLang="zh-HK" sz="2400" b="1" dirty="0">
                <a:solidFill>
                  <a:schemeClr val="accent5">
                    <a:lumMod val="50000"/>
                  </a:schemeClr>
                </a:solidFill>
                <a:cs typeface="Calibri" panose="020F0502020204030204" pitchFamily="34" charset="0"/>
              </a:rPr>
              <a:t>Management Structure, </a:t>
            </a:r>
            <a:r>
              <a:rPr lang="en-US" altLang="zh-HK" sz="2400" b="1" dirty="0" smtClean="0">
                <a:solidFill>
                  <a:schemeClr val="accent5">
                    <a:lumMod val="50000"/>
                  </a:schemeClr>
                </a:solidFill>
                <a:cs typeface="Calibri" panose="020F0502020204030204" pitchFamily="34" charset="0"/>
              </a:rPr>
              <a:t>Consortium and Resources to be Committed</a:t>
            </a:r>
          </a:p>
          <a:p>
            <a:endParaRPr lang="en-US" sz="2400" dirty="0" smtClean="0"/>
          </a:p>
          <a:p>
            <a:r>
              <a:rPr lang="en-US" sz="2400" dirty="0">
                <a:solidFill>
                  <a:schemeClr val="accent5">
                    <a:lumMod val="50000"/>
                  </a:schemeClr>
                </a:solidFill>
                <a:cs typeface="Calibri" panose="020F0502020204030204" pitchFamily="34" charset="0"/>
              </a:rPr>
              <a:t>11:15-12:45</a:t>
            </a:r>
          </a:p>
          <a:p>
            <a:r>
              <a:rPr lang="en-US" sz="2400" dirty="0" err="1">
                <a:solidFill>
                  <a:schemeClr val="accent5">
                    <a:lumMod val="50000"/>
                  </a:schemeClr>
                </a:solidFill>
                <a:cs typeface="Calibri" panose="020F0502020204030204" pitchFamily="34" charset="0"/>
              </a:rPr>
              <a:t>Goran</a:t>
            </a:r>
            <a:r>
              <a:rPr lang="en-US" sz="2400" dirty="0">
                <a:solidFill>
                  <a:schemeClr val="accent5">
                    <a:lumMod val="50000"/>
                  </a:schemeClr>
                </a:solidFill>
                <a:cs typeface="Calibri" panose="020F0502020204030204" pitchFamily="34" charset="0"/>
              </a:rPr>
              <a:t> </a:t>
            </a:r>
            <a:r>
              <a:rPr lang="en-US" sz="2400" dirty="0" err="1">
                <a:solidFill>
                  <a:schemeClr val="accent5">
                    <a:lumMod val="50000"/>
                  </a:schemeClr>
                </a:solidFill>
                <a:cs typeface="Calibri" panose="020F0502020204030204" pitchFamily="34" charset="0"/>
              </a:rPr>
              <a:t>Stojanovic</a:t>
            </a:r>
            <a:endParaRPr lang="en-GB" sz="2400" dirty="0">
              <a:solidFill>
                <a:schemeClr val="accent5">
                  <a:lumMod val="50000"/>
                </a:schemeClr>
              </a:solidFill>
              <a:cs typeface="Calibri" panose="020F0502020204030204" pitchFamily="34" charset="0"/>
            </a:endParaRPr>
          </a:p>
          <a:p>
            <a:endParaRPr lang="en-US" altLang="zh-HK" sz="2400" b="1" dirty="0" smtClean="0">
              <a:solidFill>
                <a:schemeClr val="accent5">
                  <a:lumMod val="50000"/>
                </a:schemeClr>
              </a:solidFill>
              <a:cs typeface="Calibri" panose="020F0502020204030204" pitchFamily="34" charset="0"/>
            </a:endParaRPr>
          </a:p>
        </p:txBody>
      </p:sp>
      <p:pic>
        <p:nvPicPr>
          <p:cNvPr id="2" name="Resim 1">
            <a:extLst>
              <a:ext uri="{FF2B5EF4-FFF2-40B4-BE49-F238E27FC236}">
                <a16:creationId xmlns:a16="http://schemas.microsoft.com/office/drawing/2014/main" id="{36D68506-FAA6-408C-BE7E-718C75DC8959}"/>
              </a:ext>
            </a:extLst>
          </p:cNvPr>
          <p:cNvPicPr>
            <a:picLocks noChangeAspect="1"/>
          </p:cNvPicPr>
          <p:nvPr/>
        </p:nvPicPr>
        <p:blipFill>
          <a:blip r:embed="rId4"/>
          <a:stretch>
            <a:fillRect/>
          </a:stretch>
        </p:blipFill>
        <p:spPr>
          <a:xfrm>
            <a:off x="5986600" y="2636667"/>
            <a:ext cx="5541660" cy="17548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5319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37182E9-B3DA-4B32-A34F-C495FB5E420E}"/>
              </a:ext>
            </a:extLst>
          </p:cNvPr>
          <p:cNvSpPr/>
          <p:nvPr/>
        </p:nvSpPr>
        <p:spPr>
          <a:xfrm>
            <a:off x="426128" y="152763"/>
            <a:ext cx="11765872" cy="369332"/>
          </a:xfrm>
          <a:prstGeom prst="rect">
            <a:avLst/>
          </a:prstGeom>
        </p:spPr>
        <p:txBody>
          <a:bodyPr wrap="square">
            <a:spAutoFit/>
          </a:bodyPr>
          <a:lstStyle/>
          <a:p>
            <a:endParaRPr lang="en-US" dirty="0"/>
          </a:p>
        </p:txBody>
      </p:sp>
      <p:sp>
        <p:nvSpPr>
          <p:cNvPr id="7" name="Content Placeholder 2">
            <a:extLst>
              <a:ext uri="{FF2B5EF4-FFF2-40B4-BE49-F238E27FC236}">
                <a16:creationId xmlns:a16="http://schemas.microsoft.com/office/drawing/2014/main" id="{67501CD8-9443-44DD-8F65-22F1506B8FD4}"/>
              </a:ext>
            </a:extLst>
          </p:cNvPr>
          <p:cNvSpPr>
            <a:spLocks noGrp="1"/>
          </p:cNvSpPr>
          <p:nvPr>
            <p:ph idx="1"/>
          </p:nvPr>
        </p:nvSpPr>
        <p:spPr>
          <a:xfrm>
            <a:off x="135182" y="1014537"/>
            <a:ext cx="10542234" cy="4829453"/>
          </a:xfrm>
        </p:spPr>
        <p:txBody>
          <a:bodyPr>
            <a:normAutofit/>
          </a:bodyPr>
          <a:lstStyle/>
          <a:p>
            <a:r>
              <a:rPr lang="tr-TR" altLang="en-US" dirty="0"/>
              <a:t>Project </a:t>
            </a:r>
            <a:r>
              <a:rPr lang="en-GB" altLang="en-US" dirty="0" err="1" smtClean="0"/>
              <a:t>i</a:t>
            </a:r>
            <a:r>
              <a:rPr lang="tr-TR" altLang="en-US" dirty="0" smtClean="0"/>
              <a:t>dea </a:t>
            </a:r>
            <a:r>
              <a:rPr lang="en-GB" altLang="en-US" dirty="0"/>
              <a:t>d</a:t>
            </a:r>
            <a:r>
              <a:rPr lang="tr-TR" altLang="en-US" dirty="0" smtClean="0"/>
              <a:t>evelopment</a:t>
            </a:r>
            <a:r>
              <a:rPr lang="en-GB" altLang="en-US" dirty="0" smtClean="0"/>
              <a:t>  &amp; EC project life cycle (G.S.)</a:t>
            </a:r>
            <a:endParaRPr lang="tr-TR" altLang="en-US" dirty="0"/>
          </a:p>
          <a:p>
            <a:r>
              <a:rPr lang="en-US" altLang="en-US" dirty="0"/>
              <a:t>Identification of call for proposals (M.M)</a:t>
            </a:r>
          </a:p>
          <a:p>
            <a:r>
              <a:rPr lang="en-US" altLang="en-US" dirty="0"/>
              <a:t>Application guide (V.M.)</a:t>
            </a:r>
          </a:p>
          <a:p>
            <a:r>
              <a:rPr lang="en-US" dirty="0"/>
              <a:t>Project documents preparation and submission of proposal (G.S.)</a:t>
            </a:r>
          </a:p>
          <a:p>
            <a:r>
              <a:rPr lang="en-US" altLang="zh-HK" b="1" dirty="0">
                <a:solidFill>
                  <a:srgbClr val="FF0000"/>
                </a:solidFill>
              </a:rPr>
              <a:t>Planning the implementation phase of proposal (G.S.)</a:t>
            </a:r>
          </a:p>
          <a:p>
            <a:r>
              <a:rPr lang="en-US" altLang="zh-HK" dirty="0"/>
              <a:t>Budget planning (V.M.)</a:t>
            </a:r>
          </a:p>
          <a:p>
            <a:r>
              <a:rPr lang="en-US" altLang="en-US" dirty="0"/>
              <a:t>Evaluation &amp; contract signing (G.S)</a:t>
            </a:r>
          </a:p>
          <a:p>
            <a:r>
              <a:rPr lang="en-US" altLang="zh-HK" dirty="0">
                <a:solidFill>
                  <a:srgbClr val="000000"/>
                </a:solidFill>
              </a:rPr>
              <a:t>Developing effective partnership (V.M.)</a:t>
            </a:r>
          </a:p>
          <a:p>
            <a:r>
              <a:rPr lang="en-US" altLang="zh-HK" dirty="0">
                <a:solidFill>
                  <a:srgbClr val="000000"/>
                </a:solidFill>
              </a:rPr>
              <a:t>Lobbying, EU structure, EU budget for 2020 and </a:t>
            </a:r>
            <a:r>
              <a:rPr lang="en-US" altLang="zh-HK" dirty="0" smtClean="0">
                <a:solidFill>
                  <a:srgbClr val="000000"/>
                </a:solidFill>
              </a:rPr>
              <a:t>beyond (</a:t>
            </a:r>
            <a:r>
              <a:rPr lang="en-US" altLang="zh-HK" dirty="0">
                <a:solidFill>
                  <a:srgbClr val="000000"/>
                </a:solidFill>
              </a:rPr>
              <a:t>M.F.)</a:t>
            </a:r>
          </a:p>
          <a:p>
            <a:endParaRPr lang="en-US" altLang="zh-HK" dirty="0" smtClean="0">
              <a:solidFill>
                <a:srgbClr val="FF0000"/>
              </a:solidFill>
            </a:endParaRPr>
          </a:p>
          <a:p>
            <a:pPr marL="0" indent="0">
              <a:buNone/>
            </a:pPr>
            <a:endParaRPr lang="en-US" altLang="zh-HK" dirty="0" smtClean="0">
              <a:solidFill>
                <a:srgbClr val="FF0000"/>
              </a:solidFill>
            </a:endParaRPr>
          </a:p>
          <a:p>
            <a:endParaRPr lang="en-US" altLang="zh-HK" dirty="0">
              <a:solidFill>
                <a:srgbClr val="FF0000"/>
              </a:solidFill>
            </a:endParaRPr>
          </a:p>
        </p:txBody>
      </p:sp>
      <p:sp>
        <p:nvSpPr>
          <p:cNvPr id="8" name="Dikdörtgen 7">
            <a:extLst>
              <a:ext uri="{FF2B5EF4-FFF2-40B4-BE49-F238E27FC236}">
                <a16:creationId xmlns:a16="http://schemas.microsoft.com/office/drawing/2014/main" id="{64846295-40BE-481F-9652-45031B017CAA}"/>
              </a:ext>
            </a:extLst>
          </p:cNvPr>
          <p:cNvSpPr/>
          <p:nvPr/>
        </p:nvSpPr>
        <p:spPr>
          <a:xfrm>
            <a:off x="1034248" y="0"/>
            <a:ext cx="6449628" cy="861774"/>
          </a:xfrm>
          <a:prstGeom prst="rect">
            <a:avLst/>
          </a:prstGeom>
        </p:spPr>
        <p:txBody>
          <a:bodyPr wrap="square">
            <a:spAutoFit/>
          </a:bodyPr>
          <a:lstStyle/>
          <a:p>
            <a:r>
              <a:rPr lang="en-US" dirty="0"/>
              <a:t/>
            </a:r>
            <a:br>
              <a:rPr lang="en-US" dirty="0"/>
            </a:br>
            <a:r>
              <a:rPr lang="en-US" sz="3200" b="1" dirty="0">
                <a:solidFill>
                  <a:srgbClr val="222222"/>
                </a:solidFill>
              </a:rPr>
              <a:t>Overview of the Grant Mechanism</a:t>
            </a:r>
            <a:endParaRPr lang="en-US" sz="3200" b="1" dirty="0"/>
          </a:p>
        </p:txBody>
      </p:sp>
      <p:pic>
        <p:nvPicPr>
          <p:cNvPr id="58370" name="Picture 2" descr="Image result for mechanism">
            <a:extLst>
              <a:ext uri="{FF2B5EF4-FFF2-40B4-BE49-F238E27FC236}">
                <a16:creationId xmlns:a16="http://schemas.microsoft.com/office/drawing/2014/main" id="{3B1B9251-4A93-4784-8191-C3A433866C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1994" y="4623955"/>
            <a:ext cx="1896365" cy="1896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65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723F-F596-427E-8E97-26EAAEBCC96C}"/>
              </a:ext>
            </a:extLst>
          </p:cNvPr>
          <p:cNvSpPr>
            <a:spLocks noGrp="1"/>
          </p:cNvSpPr>
          <p:nvPr>
            <p:ph type="title"/>
          </p:nvPr>
        </p:nvSpPr>
        <p:spPr>
          <a:xfrm>
            <a:off x="207818" y="854474"/>
            <a:ext cx="11731337" cy="5068344"/>
          </a:xfrm>
        </p:spPr>
        <p:txBody>
          <a:bodyPr>
            <a:noAutofit/>
          </a:bodyPr>
          <a:lstStyle/>
          <a:p>
            <a:pPr>
              <a:lnSpc>
                <a:spcPct val="100000"/>
              </a:lnSpc>
            </a:pPr>
            <a:r>
              <a:rPr lang="en-US" sz="2200" b="1" dirty="0">
                <a:latin typeface="+mn-lt"/>
              </a:rPr>
              <a:t>Application form: Part B - Technical </a:t>
            </a:r>
            <a:r>
              <a:rPr lang="en-US" sz="2200" b="1" dirty="0" smtClean="0">
                <a:latin typeface="+mn-lt"/>
              </a:rPr>
              <a:t>content</a:t>
            </a:r>
            <a:r>
              <a:rPr lang="en-GB" sz="2200" b="1" dirty="0">
                <a:latin typeface="+mn-lt"/>
              </a:rPr>
              <a:t>:</a:t>
            </a:r>
            <a:r>
              <a:rPr lang="tr-TR" sz="2200" b="1" dirty="0" smtClean="0">
                <a:latin typeface="+mn-lt"/>
              </a:rPr>
              <a:t> </a:t>
            </a:r>
            <a:r>
              <a:rPr lang="en-US" sz="2200" b="1" dirty="0">
                <a:latin typeface="+mn-lt"/>
              </a:rPr>
              <a:t>Part B concerns the technical content of the proposal. To facilitate its preparation, applicants should use the standard template provided in Annex II of this guide and follow the specific instructions given in this chapter</a:t>
            </a:r>
            <a:r>
              <a:rPr lang="en-US" sz="2200" dirty="0">
                <a:latin typeface="+mn-lt"/>
              </a:rPr>
              <a:t>.</a:t>
            </a:r>
            <a:r>
              <a:rPr lang="tr-TR" sz="2200" dirty="0">
                <a:latin typeface="+mn-lt"/>
              </a:rPr>
              <a:t/>
            </a:r>
            <a:br>
              <a:rPr lang="tr-TR" sz="2200" dirty="0">
                <a:latin typeface="+mn-lt"/>
              </a:rPr>
            </a:br>
            <a:r>
              <a:rPr lang="tr-TR" sz="2200" dirty="0">
                <a:latin typeface="+mn-lt"/>
              </a:rPr>
              <a:t/>
            </a:r>
            <a:br>
              <a:rPr lang="tr-TR" sz="2200" dirty="0">
                <a:latin typeface="+mn-lt"/>
              </a:rPr>
            </a:br>
            <a:r>
              <a:rPr lang="en-US" sz="2200" dirty="0">
                <a:latin typeface="+mn-lt"/>
              </a:rPr>
              <a:t>It is important to fill in all pre-defined sections and to address questions mentioned in the present document; they are meant to guide the applicants in the preparation of a proposal and cover all important aspects of a proposal. This will enable the independent experts to make an effective assessment against the award criteria.</a:t>
            </a:r>
            <a:r>
              <a:rPr lang="tr-TR" sz="2000" dirty="0">
                <a:latin typeface="+mn-lt"/>
              </a:rPr>
              <a:t/>
            </a:r>
            <a:br>
              <a:rPr lang="tr-TR" sz="2000" dirty="0">
                <a:latin typeface="+mn-lt"/>
              </a:rPr>
            </a:br>
            <a:endParaRPr lang="en-US" sz="1200" dirty="0"/>
          </a:p>
        </p:txBody>
      </p:sp>
      <p:pic>
        <p:nvPicPr>
          <p:cNvPr id="4" name="Resim 2">
            <a:extLst>
              <a:ext uri="{FF2B5EF4-FFF2-40B4-BE49-F238E27FC236}">
                <a16:creationId xmlns:a16="http://schemas.microsoft.com/office/drawing/2014/main" id="{98F64A02-4E6E-4CF7-A889-D4C846647C2D}"/>
              </a:ext>
            </a:extLst>
          </p:cNvPr>
          <p:cNvPicPr>
            <a:picLocks noChangeAspect="1"/>
          </p:cNvPicPr>
          <p:nvPr/>
        </p:nvPicPr>
        <p:blipFill>
          <a:blip r:embed="rId2"/>
          <a:stretch>
            <a:fillRect/>
          </a:stretch>
        </p:blipFill>
        <p:spPr>
          <a:xfrm>
            <a:off x="9417109" y="5862392"/>
            <a:ext cx="2612133" cy="995608"/>
          </a:xfrm>
          <a:prstGeom prst="rect">
            <a:avLst/>
          </a:prstGeom>
        </p:spPr>
      </p:pic>
    </p:spTree>
    <p:extLst>
      <p:ext uri="{BB962C8B-B14F-4D97-AF65-F5344CB8AC3E}">
        <p14:creationId xmlns:p14="http://schemas.microsoft.com/office/powerpoint/2010/main" val="3017740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2BB1862-63CD-40D6-92C5-5EF96C3AF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87" y="249383"/>
            <a:ext cx="11422840" cy="58867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421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723F-F596-427E-8E97-26EAAEBCC96C}"/>
              </a:ext>
            </a:extLst>
          </p:cNvPr>
          <p:cNvSpPr>
            <a:spLocks noGrp="1"/>
          </p:cNvSpPr>
          <p:nvPr>
            <p:ph type="title"/>
          </p:nvPr>
        </p:nvSpPr>
        <p:spPr>
          <a:xfrm>
            <a:off x="74468" y="751286"/>
            <a:ext cx="12043064" cy="5897382"/>
          </a:xfrm>
        </p:spPr>
        <p:txBody>
          <a:bodyPr>
            <a:noAutofit/>
          </a:bodyPr>
          <a:lstStyle/>
          <a:p>
            <a:r>
              <a:rPr lang="en-US" sz="2000" b="1" dirty="0">
                <a:latin typeface="+mn-lt"/>
              </a:rPr>
              <a:t>1.	Excellence</a:t>
            </a:r>
            <a:r>
              <a:rPr lang="en-US" sz="1500" dirty="0">
                <a:latin typeface="+mn-lt"/>
              </a:rPr>
              <a:t/>
            </a:r>
            <a:br>
              <a:rPr lang="en-US" sz="1500" dirty="0">
                <a:latin typeface="+mn-lt"/>
              </a:rPr>
            </a:br>
            <a:r>
              <a:rPr lang="en-US" sz="1500" dirty="0" smtClean="0">
                <a:latin typeface="+mn-lt"/>
              </a:rPr>
              <a:t>1.1 Objectives:</a:t>
            </a:r>
            <a:r>
              <a:rPr lang="tr-TR" sz="1500" dirty="0" smtClean="0">
                <a:latin typeface="+mn-lt"/>
              </a:rPr>
              <a:t> </a:t>
            </a:r>
            <a:r>
              <a:rPr lang="en-US" sz="1500" dirty="0">
                <a:latin typeface="+mn-lt"/>
              </a:rPr>
              <a:t>Describe the specific objectives for your action, which should be clear, measurable, realistic and achievable. Objectives should be consistent with the expected exploitation and impact of the action (see section 2. Impact) and with the innovation strategy of the partners of the consortium;</a:t>
            </a:r>
            <a:r>
              <a:rPr lang="tr-TR" sz="1500" dirty="0">
                <a:latin typeface="+mn-lt"/>
              </a:rPr>
              <a:t> </a:t>
            </a:r>
            <a:r>
              <a:rPr lang="en-US" sz="1500" dirty="0">
                <a:latin typeface="+mn-lt"/>
              </a:rPr>
              <a:t>Explain the industrial/economic/social challenges and the market opportunity you address;</a:t>
            </a:r>
            <a:r>
              <a:rPr lang="tr-TR" sz="1500" dirty="0">
                <a:latin typeface="+mn-lt"/>
              </a:rPr>
              <a:t/>
            </a:r>
            <a:br>
              <a:rPr lang="tr-TR" sz="1500" dirty="0">
                <a:latin typeface="+mn-lt"/>
              </a:rPr>
            </a:br>
            <a:r>
              <a:rPr lang="tr-TR" sz="1500" b="1" i="1" dirty="0">
                <a:latin typeface="+mn-lt"/>
              </a:rPr>
              <a:t/>
            </a:r>
            <a:br>
              <a:rPr lang="tr-TR" sz="1500" b="1" i="1" dirty="0">
                <a:latin typeface="+mn-lt"/>
              </a:rPr>
            </a:br>
            <a:r>
              <a:rPr lang="en-US" sz="1500" b="1" i="1" dirty="0">
                <a:latin typeface="+mn-lt"/>
              </a:rPr>
              <a:t>Objectives should be </a:t>
            </a:r>
            <a:r>
              <a:rPr lang="en-US" sz="1500" b="1" i="1" dirty="0" smtClean="0">
                <a:latin typeface="+mn-lt"/>
              </a:rPr>
              <a:t>SMART:</a:t>
            </a:r>
            <a:r>
              <a:rPr lang="en-US" sz="1500" b="1" i="1" dirty="0">
                <a:latin typeface="+mn-lt"/>
              </a:rPr>
              <a:t/>
            </a:r>
            <a:br>
              <a:rPr lang="en-US" sz="1500" b="1" i="1" dirty="0">
                <a:latin typeface="+mn-lt"/>
              </a:rPr>
            </a:br>
            <a:r>
              <a:rPr lang="en-US" sz="1500" dirty="0" smtClean="0">
                <a:latin typeface="+mn-lt"/>
              </a:rPr>
              <a:t>Specific</a:t>
            </a:r>
            <a:r>
              <a:rPr lang="en-US" sz="1500" dirty="0">
                <a:latin typeface="+mn-lt"/>
              </a:rPr>
              <a:t>: objectives must be precise in order to be understood clearly</a:t>
            </a:r>
            <a:br>
              <a:rPr lang="en-US" sz="1500" dirty="0">
                <a:latin typeface="+mn-lt"/>
              </a:rPr>
            </a:br>
            <a:r>
              <a:rPr lang="en-US" sz="1500" dirty="0" smtClean="0">
                <a:latin typeface="+mn-lt"/>
              </a:rPr>
              <a:t>Measurable</a:t>
            </a:r>
            <a:r>
              <a:rPr lang="en-US" sz="1500" dirty="0">
                <a:latin typeface="+mn-lt"/>
              </a:rPr>
              <a:t>: it should be possible to measure the progress towards the achievement of the objectives based on a </a:t>
            </a:r>
            <a:r>
              <a:rPr lang="en-US" sz="1500" dirty="0" smtClean="0">
                <a:latin typeface="+mn-lt"/>
              </a:rPr>
              <a:t>pre-defined set </a:t>
            </a:r>
            <a:r>
              <a:rPr lang="en-US" sz="1500" dirty="0">
                <a:latin typeface="+mn-lt"/>
              </a:rPr>
              <a:t>of quantifiable indicators</a:t>
            </a:r>
            <a:br>
              <a:rPr lang="en-US" sz="1500" dirty="0">
                <a:latin typeface="+mn-lt"/>
              </a:rPr>
            </a:br>
            <a:r>
              <a:rPr lang="en-US" sz="1500" dirty="0" smtClean="0">
                <a:latin typeface="+mn-lt"/>
              </a:rPr>
              <a:t>Achievable</a:t>
            </a:r>
            <a:r>
              <a:rPr lang="en-US" sz="1500" dirty="0">
                <a:latin typeface="+mn-lt"/>
              </a:rPr>
              <a:t>: objectives must be attainable with the resources allocated, and within the duration of the planned action</a:t>
            </a:r>
            <a:br>
              <a:rPr lang="en-US" sz="1500" dirty="0">
                <a:latin typeface="+mn-lt"/>
              </a:rPr>
            </a:br>
            <a:r>
              <a:rPr lang="en-US" sz="1500" dirty="0" smtClean="0">
                <a:latin typeface="+mn-lt"/>
              </a:rPr>
              <a:t>Results-focused</a:t>
            </a:r>
            <a:r>
              <a:rPr lang="en-US" sz="1500" dirty="0">
                <a:latin typeface="+mn-lt"/>
              </a:rPr>
              <a:t>: the goals should measure outcomes, not activities</a:t>
            </a:r>
            <a:br>
              <a:rPr lang="en-US" sz="1500" dirty="0">
                <a:latin typeface="+mn-lt"/>
              </a:rPr>
            </a:br>
            <a:r>
              <a:rPr lang="en-US" sz="1500" dirty="0" smtClean="0">
                <a:latin typeface="+mn-lt"/>
              </a:rPr>
              <a:t>Time-bound</a:t>
            </a:r>
            <a:r>
              <a:rPr lang="en-US" sz="1500" dirty="0">
                <a:latin typeface="+mn-lt"/>
              </a:rPr>
              <a:t>: objectives must have a clear time-frame, a deadline by which they are to be achieved.</a:t>
            </a:r>
            <a:br>
              <a:rPr lang="en-US" sz="1500" dirty="0">
                <a:latin typeface="+mn-lt"/>
              </a:rPr>
            </a:br>
            <a:r>
              <a:rPr lang="en-US" sz="1500" dirty="0" smtClean="0">
                <a:latin typeface="+mn-lt"/>
              </a:rPr>
              <a:t/>
            </a:r>
            <a:br>
              <a:rPr lang="en-US" sz="1500" dirty="0" smtClean="0">
                <a:latin typeface="+mn-lt"/>
              </a:rPr>
            </a:br>
            <a:r>
              <a:rPr lang="en-US" sz="1500" dirty="0" smtClean="0">
                <a:latin typeface="+mn-lt"/>
              </a:rPr>
              <a:t>1.2 Relation </a:t>
            </a:r>
            <a:r>
              <a:rPr lang="en-US" sz="1500" dirty="0">
                <a:latin typeface="+mn-lt"/>
              </a:rPr>
              <a:t>to the work </a:t>
            </a:r>
            <a:r>
              <a:rPr lang="en-US" sz="1500" dirty="0" err="1" smtClean="0">
                <a:latin typeface="+mn-lt"/>
              </a:rPr>
              <a:t>programme</a:t>
            </a:r>
            <a:r>
              <a:rPr lang="en-US" sz="1500" dirty="0">
                <a:latin typeface="+mn-lt"/>
              </a:rPr>
              <a:t>:</a:t>
            </a:r>
            <a:r>
              <a:rPr lang="tr-TR" sz="1500" dirty="0" smtClean="0">
                <a:latin typeface="+mn-lt"/>
              </a:rPr>
              <a:t> </a:t>
            </a:r>
            <a:r>
              <a:rPr lang="en-US" sz="1500" dirty="0">
                <a:latin typeface="+mn-lt"/>
              </a:rPr>
              <a:t>Indicate why your proposal would fit under the section European Innovation Council pilot of the Work Programme. </a:t>
            </a:r>
            <a:r>
              <a:rPr lang="en-US" sz="1500" dirty="0" smtClean="0">
                <a:latin typeface="+mn-lt"/>
              </a:rPr>
              <a:t/>
            </a:r>
            <a:br>
              <a:rPr lang="en-US" sz="1500" dirty="0" smtClean="0">
                <a:latin typeface="+mn-lt"/>
              </a:rPr>
            </a:br>
            <a:r>
              <a:rPr lang="en-US" sz="1500" dirty="0">
                <a:latin typeface="+mn-lt"/>
              </a:rPr>
              <a:t/>
            </a:r>
            <a:br>
              <a:rPr lang="en-US" sz="1500" dirty="0">
                <a:latin typeface="+mn-lt"/>
              </a:rPr>
            </a:br>
            <a:r>
              <a:rPr lang="en-US" sz="1500" dirty="0">
                <a:latin typeface="+mn-lt"/>
              </a:rPr>
              <a:t>1.3 </a:t>
            </a:r>
            <a:r>
              <a:rPr lang="en-US" sz="1500" dirty="0" smtClean="0">
                <a:latin typeface="+mn-lt"/>
              </a:rPr>
              <a:t> Concept </a:t>
            </a:r>
            <a:r>
              <a:rPr lang="en-US" sz="1500" dirty="0">
                <a:latin typeface="+mn-lt"/>
              </a:rPr>
              <a:t>and </a:t>
            </a:r>
            <a:r>
              <a:rPr lang="en-US" sz="1500" dirty="0" smtClean="0">
                <a:latin typeface="+mn-lt"/>
              </a:rPr>
              <a:t>methodology</a:t>
            </a:r>
            <a:br>
              <a:rPr lang="en-US" sz="1500" dirty="0" smtClean="0">
                <a:latin typeface="+mn-lt"/>
              </a:rPr>
            </a:br>
            <a:r>
              <a:rPr lang="en-US" sz="1500" dirty="0">
                <a:latin typeface="+mn-lt"/>
              </a:rPr>
              <a:t/>
            </a:r>
            <a:br>
              <a:rPr lang="en-US" sz="1500" dirty="0">
                <a:latin typeface="+mn-lt"/>
              </a:rPr>
            </a:br>
            <a:r>
              <a:rPr lang="en-US" sz="1500" dirty="0" smtClean="0">
                <a:latin typeface="+mn-lt"/>
              </a:rPr>
              <a:t>(</a:t>
            </a:r>
            <a:r>
              <a:rPr lang="en-US" sz="1500" dirty="0">
                <a:latin typeface="+mn-lt"/>
              </a:rPr>
              <a:t>a) </a:t>
            </a:r>
            <a:r>
              <a:rPr lang="en-US" sz="1500" dirty="0" smtClean="0">
                <a:latin typeface="+mn-lt"/>
              </a:rPr>
              <a:t>Concept</a:t>
            </a:r>
            <a:r>
              <a:rPr lang="tr-TR" sz="1500" dirty="0" smtClean="0">
                <a:latin typeface="+mn-lt"/>
              </a:rPr>
              <a:t> </a:t>
            </a:r>
            <a:r>
              <a:rPr lang="en-US" sz="1500" dirty="0">
                <a:latin typeface="+mn-lt"/>
              </a:rPr>
              <a:t>Explain the overall concept underpinning your proposal. Describe the main ideas, models or assumptions. Highlight trans-disciplinary considerations and the methodology that you intend to follow. Set out your activities</a:t>
            </a:r>
            <a:r>
              <a:rPr lang="tr-TR" sz="1500" dirty="0">
                <a:latin typeface="+mn-lt"/>
              </a:rPr>
              <a:t>; </a:t>
            </a:r>
            <a:r>
              <a:rPr lang="en-US" sz="1500" dirty="0">
                <a:latin typeface="+mn-lt"/>
              </a:rPr>
              <a:t>Specify the starting point and the level of maturity of your proposal by positioning it in the spectrum from ‘idea to application’, or from ‘lab to market’</a:t>
            </a:r>
            <a:r>
              <a:rPr lang="tr-TR" sz="1500" dirty="0">
                <a:latin typeface="+mn-lt"/>
              </a:rPr>
              <a:t>; </a:t>
            </a:r>
            <a:r>
              <a:rPr lang="en-US" sz="1500" dirty="0">
                <a:latin typeface="+mn-lt"/>
              </a:rPr>
              <a:t>Show the European dimension of your proposal and how it will add value to Europe.</a:t>
            </a:r>
            <a:br>
              <a:rPr lang="en-US" sz="1500" dirty="0">
                <a:latin typeface="+mn-lt"/>
              </a:rPr>
            </a:br>
            <a:r>
              <a:rPr lang="en-US" sz="1500" dirty="0">
                <a:latin typeface="+mn-lt"/>
              </a:rPr>
              <a:t/>
            </a:r>
            <a:br>
              <a:rPr lang="en-US" sz="1500" dirty="0">
                <a:latin typeface="+mn-lt"/>
              </a:rPr>
            </a:br>
            <a:r>
              <a:rPr lang="en-US" sz="1500" dirty="0" smtClean="0">
                <a:latin typeface="+mn-lt"/>
              </a:rPr>
              <a:t>(</a:t>
            </a:r>
            <a:r>
              <a:rPr lang="en-US" sz="1500" dirty="0">
                <a:latin typeface="+mn-lt"/>
              </a:rPr>
              <a:t>b) </a:t>
            </a:r>
            <a:r>
              <a:rPr lang="en-US" sz="1500" dirty="0" smtClean="0">
                <a:latin typeface="+mn-lt"/>
              </a:rPr>
              <a:t>Methodology</a:t>
            </a:r>
            <a:r>
              <a:rPr lang="en-GB" sz="1500" dirty="0">
                <a:latin typeface="+mn-lt"/>
              </a:rPr>
              <a:t>:</a:t>
            </a:r>
            <a:r>
              <a:rPr lang="tr-TR" sz="1500" dirty="0" smtClean="0">
                <a:latin typeface="+mn-lt"/>
              </a:rPr>
              <a:t> </a:t>
            </a:r>
            <a:r>
              <a:rPr lang="en-US" sz="1500" dirty="0">
                <a:latin typeface="+mn-lt"/>
              </a:rPr>
              <a:t>Explain how your proposal will lead to market take-up and what will be required to achieve that</a:t>
            </a:r>
            <a:r>
              <a:rPr lang="tr-TR" sz="1500" dirty="0">
                <a:latin typeface="+mn-lt"/>
              </a:rPr>
              <a:t>; </a:t>
            </a:r>
            <a:r>
              <a:rPr lang="en-US" sz="1500" dirty="0">
                <a:latin typeface="+mn-lt"/>
              </a:rPr>
              <a:t>Where relevant, describe how sex and/or gender issues are taken into account. </a:t>
            </a:r>
            <a:r>
              <a:rPr lang="tr-TR" sz="1500" dirty="0">
                <a:latin typeface="+mn-lt"/>
              </a:rPr>
              <a:t/>
            </a:r>
            <a:br>
              <a:rPr lang="tr-TR" sz="1500" dirty="0">
                <a:latin typeface="+mn-lt"/>
              </a:rPr>
            </a:br>
            <a:r>
              <a:rPr lang="en-US" sz="1500" dirty="0">
                <a:latin typeface="+mn-lt"/>
              </a:rPr>
              <a:t/>
            </a:r>
            <a:br>
              <a:rPr lang="en-US" sz="1500" dirty="0">
                <a:latin typeface="+mn-lt"/>
              </a:rPr>
            </a:br>
            <a:r>
              <a:rPr lang="en-US" sz="1500" dirty="0" smtClean="0">
                <a:latin typeface="+mn-lt"/>
              </a:rPr>
              <a:t>1.4 Ambition</a:t>
            </a:r>
            <a:r>
              <a:rPr lang="en-GB" sz="1500" dirty="0">
                <a:latin typeface="+mn-lt"/>
              </a:rPr>
              <a:t>:</a:t>
            </a:r>
            <a:r>
              <a:rPr lang="tr-TR" sz="1500" dirty="0" smtClean="0">
                <a:latin typeface="+mn-lt"/>
              </a:rPr>
              <a:t> </a:t>
            </a:r>
            <a:r>
              <a:rPr lang="en-US" sz="1500" dirty="0">
                <a:latin typeface="+mn-lt"/>
              </a:rPr>
              <a:t>Describe your proposal’s innovation potential / the advance it would provide beyond the state-of-the-art, and the extent it is ambitious / a game-changer. You could refer to the break-through nature of the objectives, the concepts, issues and problems to be addressed, and the approaches and methods you will use. Where relevant, compare with to products and services already available on the market. Please refer to the results of any patent search carried out.</a:t>
            </a:r>
            <a:r>
              <a:rPr lang="en-US" sz="1000" dirty="0"/>
              <a:t/>
            </a:r>
            <a:br>
              <a:rPr lang="en-US" sz="1000" dirty="0"/>
            </a:br>
            <a:endParaRPr lang="en-US" sz="1000" dirty="0"/>
          </a:p>
        </p:txBody>
      </p:sp>
      <p:sp>
        <p:nvSpPr>
          <p:cNvPr id="3" name="Dikdörtgen 2">
            <a:extLst>
              <a:ext uri="{FF2B5EF4-FFF2-40B4-BE49-F238E27FC236}">
                <a16:creationId xmlns:a16="http://schemas.microsoft.com/office/drawing/2014/main" id="{FEF8D762-B778-4EDD-8891-AEC6EFC58DC2}"/>
              </a:ext>
            </a:extLst>
          </p:cNvPr>
          <p:cNvSpPr/>
          <p:nvPr/>
        </p:nvSpPr>
        <p:spPr>
          <a:xfrm>
            <a:off x="2797148" y="138499"/>
            <a:ext cx="6597704" cy="461665"/>
          </a:xfrm>
          <a:prstGeom prst="rect">
            <a:avLst/>
          </a:prstGeom>
        </p:spPr>
        <p:txBody>
          <a:bodyPr wrap="none">
            <a:spAutoFit/>
          </a:bodyPr>
          <a:lstStyle/>
          <a:p>
            <a:r>
              <a:rPr lang="en-US" sz="2400" b="1" dirty="0"/>
              <a:t>Technical Annexes</a:t>
            </a:r>
            <a:r>
              <a:rPr lang="tr-TR" sz="2400" b="1" dirty="0"/>
              <a:t> Content (Example of H2020</a:t>
            </a:r>
            <a:r>
              <a:rPr lang="tr-TR" sz="2400" b="1" dirty="0" smtClean="0"/>
              <a:t>)</a:t>
            </a:r>
            <a:r>
              <a:rPr lang="en-US" sz="2400" b="1" dirty="0" smtClean="0"/>
              <a:t> </a:t>
            </a:r>
            <a:endParaRPr lang="en-US" sz="2400" dirty="0"/>
          </a:p>
        </p:txBody>
      </p:sp>
      <p:pic>
        <p:nvPicPr>
          <p:cNvPr id="4" name="Resim 2">
            <a:extLst>
              <a:ext uri="{FF2B5EF4-FFF2-40B4-BE49-F238E27FC236}">
                <a16:creationId xmlns:a16="http://schemas.microsoft.com/office/drawing/2014/main" id="{98F64A02-4E6E-4CF7-A889-D4C846647C2D}"/>
              </a:ext>
            </a:extLst>
          </p:cNvPr>
          <p:cNvPicPr>
            <a:picLocks noChangeAspect="1"/>
          </p:cNvPicPr>
          <p:nvPr/>
        </p:nvPicPr>
        <p:blipFill>
          <a:blip r:embed="rId2"/>
          <a:stretch>
            <a:fillRect/>
          </a:stretch>
        </p:blipFill>
        <p:spPr>
          <a:xfrm>
            <a:off x="10157202" y="26431"/>
            <a:ext cx="1799303" cy="685800"/>
          </a:xfrm>
          <a:prstGeom prst="rect">
            <a:avLst/>
          </a:prstGeom>
        </p:spPr>
      </p:pic>
    </p:spTree>
    <p:extLst>
      <p:ext uri="{BB962C8B-B14F-4D97-AF65-F5344CB8AC3E}">
        <p14:creationId xmlns:p14="http://schemas.microsoft.com/office/powerpoint/2010/main" val="345059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81200" y="277813"/>
            <a:ext cx="8229600" cy="703262"/>
          </a:xfrm>
        </p:spPr>
        <p:txBody>
          <a:bodyPr/>
          <a:lstStyle/>
          <a:p>
            <a:r>
              <a:rPr lang="en-US" sz="4000" dirty="0"/>
              <a:t>1.1 </a:t>
            </a:r>
            <a:r>
              <a:rPr lang="sr-Latn-CS" sz="4000" dirty="0" smtClean="0"/>
              <a:t>Objectives</a:t>
            </a:r>
            <a:endParaRPr lang="sr-Latn-CS" sz="4000" dirty="0"/>
          </a:p>
        </p:txBody>
      </p:sp>
      <p:sp>
        <p:nvSpPr>
          <p:cNvPr id="94211" name="Rectangle 3"/>
          <p:cNvSpPr>
            <a:spLocks noGrp="1" noChangeArrowheads="1"/>
          </p:cNvSpPr>
          <p:nvPr>
            <p:ph type="body" idx="1"/>
          </p:nvPr>
        </p:nvSpPr>
        <p:spPr>
          <a:xfrm>
            <a:off x="1703388" y="1125539"/>
            <a:ext cx="8964612" cy="5661025"/>
          </a:xfrm>
        </p:spPr>
        <p:txBody>
          <a:bodyPr/>
          <a:lstStyle/>
          <a:p>
            <a:r>
              <a:rPr lang="en-GB" altLang="zh-TW" dirty="0">
                <a:ea typeface="PMingLiU" pitchFamily="18" charset="-120"/>
              </a:rPr>
              <a:t>There are five Objectives (</a:t>
            </a:r>
            <a:r>
              <a:rPr lang="en-GB" altLang="zh-TW" b="1" i="1" dirty="0">
                <a:ea typeface="PMingLiU" pitchFamily="18" charset="-120"/>
              </a:rPr>
              <a:t>Obj.</a:t>
            </a:r>
            <a:r>
              <a:rPr lang="en-GB" altLang="zh-TW" dirty="0">
                <a:ea typeface="PMingLiU" pitchFamily="18" charset="-120"/>
              </a:rPr>
              <a:t>) identified in the framework of the project proposal. They comprise</a:t>
            </a:r>
            <a:r>
              <a:rPr lang="en-GB" altLang="zh-TW" dirty="0" smtClean="0">
                <a:ea typeface="PMingLiU" pitchFamily="18" charset="-120"/>
              </a:rPr>
              <a:t>:</a:t>
            </a:r>
          </a:p>
          <a:p>
            <a:endParaRPr lang="en-GB" altLang="zh-TW" sz="1200" b="1" i="1" dirty="0">
              <a:ea typeface="PMingLiU" pitchFamily="18" charset="-120"/>
            </a:endParaRPr>
          </a:p>
          <a:p>
            <a:pPr lvl="1"/>
            <a:r>
              <a:rPr lang="en-GB" altLang="zh-TW" i="1" dirty="0">
                <a:ea typeface="PMingLiU" pitchFamily="18" charset="-120"/>
              </a:rPr>
              <a:t>Obj1. To attract and maintain high quality human resources</a:t>
            </a:r>
            <a:r>
              <a:rPr lang="en-GB" altLang="zh-TW" dirty="0">
                <a:ea typeface="PMingLiU" pitchFamily="18" charset="-120"/>
              </a:rPr>
              <a:t>;</a:t>
            </a:r>
            <a:endParaRPr lang="en-GB" altLang="zh-TW" i="1" dirty="0">
              <a:ea typeface="PMingLiU" pitchFamily="18" charset="-120"/>
            </a:endParaRPr>
          </a:p>
          <a:p>
            <a:pPr lvl="1"/>
            <a:r>
              <a:rPr lang="en-GB" altLang="zh-TW" i="1" dirty="0">
                <a:ea typeface="PMingLiU" pitchFamily="18" charset="-120"/>
              </a:rPr>
              <a:t>Obj2. To better use installed and create new research capacities</a:t>
            </a:r>
            <a:r>
              <a:rPr lang="en-GB" altLang="zh-TW" dirty="0">
                <a:ea typeface="PMingLiU" pitchFamily="18" charset="-120"/>
              </a:rPr>
              <a:t>; </a:t>
            </a:r>
            <a:endParaRPr lang="en-GB" altLang="zh-TW" i="1" dirty="0">
              <a:ea typeface="PMingLiU" pitchFamily="18" charset="-120"/>
            </a:endParaRPr>
          </a:p>
          <a:p>
            <a:pPr lvl="1"/>
            <a:r>
              <a:rPr lang="en-GB" altLang="zh-TW" i="1" dirty="0">
                <a:ea typeface="PMingLiU" pitchFamily="18" charset="-120"/>
              </a:rPr>
              <a:t>Obj3. To increase skills and improve innovation performance</a:t>
            </a:r>
            <a:r>
              <a:rPr lang="en-GB" altLang="zh-TW" dirty="0">
                <a:ea typeface="PMingLiU" pitchFamily="18" charset="-120"/>
              </a:rPr>
              <a:t>;</a:t>
            </a:r>
            <a:endParaRPr lang="en-GB" altLang="zh-TW" i="1" dirty="0">
              <a:ea typeface="PMingLiU" pitchFamily="18" charset="-120"/>
            </a:endParaRPr>
          </a:p>
          <a:p>
            <a:pPr lvl="1"/>
            <a:r>
              <a:rPr lang="en-GB" altLang="zh-TW" i="1" dirty="0">
                <a:ea typeface="PMingLiU" pitchFamily="18" charset="-120"/>
              </a:rPr>
              <a:t>Obj4. To exchange knowledge at national, WBC and international level</a:t>
            </a:r>
            <a:r>
              <a:rPr lang="en-GB" altLang="zh-TW" dirty="0">
                <a:ea typeface="PMingLiU" pitchFamily="18" charset="-120"/>
              </a:rPr>
              <a:t>;</a:t>
            </a:r>
            <a:endParaRPr lang="en-GB" altLang="zh-TW" i="1" dirty="0">
              <a:ea typeface="PMingLiU" pitchFamily="18" charset="-120"/>
            </a:endParaRPr>
          </a:p>
          <a:p>
            <a:pPr lvl="1"/>
            <a:r>
              <a:rPr lang="en-GB" altLang="zh-TW" i="1" dirty="0">
                <a:ea typeface="PMingLiU" pitchFamily="18" charset="-120"/>
              </a:rPr>
              <a:t>Obj5. To increase the visibility (within EU and worldwide) of the ERA Chair team excellence</a:t>
            </a:r>
            <a:r>
              <a:rPr lang="en-GB" altLang="zh-TW" dirty="0">
                <a:ea typeface="PMingLiU" pitchFamily="18" charset="-120"/>
              </a:rPr>
              <a:t>.</a:t>
            </a:r>
            <a:endParaRPr lang="en-US" altLang="zh-TW" dirty="0">
              <a:ea typeface="PMingLiU" pitchFamily="18" charset="-120"/>
            </a:endParaRPr>
          </a:p>
        </p:txBody>
      </p:sp>
    </p:spTree>
    <p:extLst>
      <p:ext uri="{BB962C8B-B14F-4D97-AF65-F5344CB8AC3E}">
        <p14:creationId xmlns:p14="http://schemas.microsoft.com/office/powerpoint/2010/main" val="224702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81200" y="277813"/>
            <a:ext cx="8229600" cy="703262"/>
          </a:xfrm>
        </p:spPr>
        <p:txBody>
          <a:bodyPr/>
          <a:lstStyle/>
          <a:p>
            <a:r>
              <a:rPr lang="sr-Latn-CS" sz="4000"/>
              <a:t>Objectives</a:t>
            </a:r>
            <a:r>
              <a:rPr lang="en-US" sz="4000"/>
              <a:t> </a:t>
            </a:r>
            <a:endParaRPr lang="sr-Latn-CS" sz="4000"/>
          </a:p>
        </p:txBody>
      </p:sp>
      <p:sp>
        <p:nvSpPr>
          <p:cNvPr id="173059" name="Rectangle 3"/>
          <p:cNvSpPr>
            <a:spLocks noGrp="1" noChangeArrowheads="1"/>
          </p:cNvSpPr>
          <p:nvPr>
            <p:ph type="body" idx="1"/>
          </p:nvPr>
        </p:nvSpPr>
        <p:spPr>
          <a:xfrm>
            <a:off x="1703388" y="981076"/>
            <a:ext cx="8964612" cy="5661025"/>
          </a:xfrm>
        </p:spPr>
        <p:txBody>
          <a:bodyPr/>
          <a:lstStyle/>
          <a:p>
            <a:r>
              <a:rPr lang="en-US" altLang="zh-TW" sz="2600" b="1" i="1" u="sng">
                <a:ea typeface="PMingLiU" pitchFamily="18" charset="-120"/>
              </a:rPr>
              <a:t>From technical point of view the following objectives have been identified:</a:t>
            </a:r>
            <a:endParaRPr lang="en-US" altLang="zh-TW" sz="2600" b="1" i="1">
              <a:ea typeface="PMingLiU" pitchFamily="18" charset="-120"/>
            </a:endParaRPr>
          </a:p>
          <a:p>
            <a:pPr lvl="1"/>
            <a:r>
              <a:rPr lang="en-US" altLang="zh-TW" sz="2200">
                <a:ea typeface="PMingLiU" pitchFamily="18" charset="-120"/>
              </a:rPr>
              <a:t>to develop innovative and cost-effective disposable sensors on rigid substrate as well as on flexible substrate for detection of heavy metals concentration after floods;</a:t>
            </a:r>
          </a:p>
          <a:p>
            <a:pPr lvl="1"/>
            <a:r>
              <a:rPr lang="en-US" altLang="zh-TW" sz="2200">
                <a:ea typeface="PMingLiU" pitchFamily="18" charset="-120"/>
              </a:rPr>
              <a:t>to find optimal distribution of these sensors on-site and to install them in the soil and around the plants;</a:t>
            </a:r>
          </a:p>
          <a:p>
            <a:pPr lvl="1"/>
            <a:r>
              <a:rPr lang="en-US" altLang="zh-TW" sz="2200">
                <a:ea typeface="PMingLiU" pitchFamily="18" charset="-120"/>
              </a:rPr>
              <a:t>to develop intelligent wireless system (with high flexibility) for acquisition, processing and displaying data about the quality of soil and agricultural crops after flooding;</a:t>
            </a:r>
          </a:p>
          <a:p>
            <a:pPr lvl="1"/>
            <a:r>
              <a:rPr lang="en-US" altLang="zh-TW" sz="2200">
                <a:ea typeface="PMingLiU" pitchFamily="18" charset="-120"/>
              </a:rPr>
              <a:t>to develop electronic sound system for rejecting animals (especially bees) from the plants with higher concentration of heavy metals then allowed ones.</a:t>
            </a:r>
          </a:p>
          <a:p>
            <a:pPr lvl="1"/>
            <a:r>
              <a:rPr lang="en-US" altLang="zh-TW" sz="2200">
                <a:ea typeface="PMingLiU" pitchFamily="18" charset="-120"/>
              </a:rPr>
              <a:t>to develop electrokinetic’s system for remediation of flooded area from heavy metals.</a:t>
            </a:r>
          </a:p>
        </p:txBody>
      </p:sp>
    </p:spTree>
    <p:extLst>
      <p:ext uri="{BB962C8B-B14F-4D97-AF65-F5344CB8AC3E}">
        <p14:creationId xmlns:p14="http://schemas.microsoft.com/office/powerpoint/2010/main" val="3184144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4063" y="137764"/>
            <a:ext cx="9568205" cy="523220"/>
          </a:xfrm>
          <a:prstGeom prst="rect">
            <a:avLst/>
          </a:prstGeom>
        </p:spPr>
        <p:txBody>
          <a:bodyPr wrap="square">
            <a:spAutoFit/>
          </a:bodyPr>
          <a:lstStyle/>
          <a:p>
            <a:pPr lvl="0" algn="ctr" eaLnBrk="1" hangingPunct="1">
              <a:buClr>
                <a:srgbClr val="C00000"/>
              </a:buClr>
              <a:defRPr/>
            </a:pPr>
            <a:r>
              <a:rPr lang="en-GB" sz="2800" b="1" dirty="0" smtClean="0">
                <a:solidFill>
                  <a:srgbClr val="0F5494"/>
                </a:solidFill>
                <a:latin typeface="Verdana"/>
                <a:cs typeface="+mj-cs"/>
              </a:rPr>
              <a:t>Concept and methodology</a:t>
            </a:r>
            <a:endParaRPr lang="en-GB" sz="2800" b="1" dirty="0">
              <a:solidFill>
                <a:srgbClr val="0F5494"/>
              </a:solidFill>
              <a:latin typeface="Verdana"/>
              <a:cs typeface="+mj-cs"/>
            </a:endParaRPr>
          </a:p>
        </p:txBody>
      </p:sp>
      <p:sp>
        <p:nvSpPr>
          <p:cNvPr id="12" name="Rectangle 11"/>
          <p:cNvSpPr/>
          <p:nvPr/>
        </p:nvSpPr>
        <p:spPr>
          <a:xfrm>
            <a:off x="1697046" y="806181"/>
            <a:ext cx="8490188" cy="923330"/>
          </a:xfrm>
          <a:prstGeom prst="rect">
            <a:avLst/>
          </a:prstGeom>
        </p:spPr>
        <p:txBody>
          <a:bodyPr wrap="square">
            <a:spAutoFit/>
          </a:bodyPr>
          <a:lstStyle/>
          <a:p>
            <a:r>
              <a:rPr lang="en-GB" dirty="0"/>
              <a:t>…and describe here ONLY RESARCH WORK PACKAGES in the context of methods, materials, algorithms, experiments, instruments, testing, application, economic analysis, case study, etc.</a:t>
            </a:r>
          </a:p>
        </p:txBody>
      </p:sp>
      <p:sp>
        <p:nvSpPr>
          <p:cNvPr id="13" name="Rectangle 12"/>
          <p:cNvSpPr/>
          <p:nvPr/>
        </p:nvSpPr>
        <p:spPr>
          <a:xfrm>
            <a:off x="1586955" y="6243238"/>
            <a:ext cx="8782418" cy="646331"/>
          </a:xfrm>
          <a:prstGeom prst="rect">
            <a:avLst/>
          </a:prstGeom>
        </p:spPr>
        <p:txBody>
          <a:bodyPr wrap="square">
            <a:spAutoFit/>
          </a:bodyPr>
          <a:lstStyle/>
          <a:p>
            <a:r>
              <a:rPr lang="en-GB" dirty="0"/>
              <a:t>Include figure of the concept of your project as well as small figure related to each research WP</a:t>
            </a:r>
          </a:p>
        </p:txBody>
      </p:sp>
      <p:pic>
        <p:nvPicPr>
          <p:cNvPr id="2" name="Picture 1"/>
          <p:cNvPicPr>
            <a:picLocks noChangeAspect="1"/>
          </p:cNvPicPr>
          <p:nvPr/>
        </p:nvPicPr>
        <p:blipFill>
          <a:blip r:embed="rId3"/>
          <a:stretch>
            <a:fillRect/>
          </a:stretch>
        </p:blipFill>
        <p:spPr>
          <a:xfrm>
            <a:off x="2414954" y="1729512"/>
            <a:ext cx="7429255" cy="4416765"/>
          </a:xfrm>
          <a:prstGeom prst="rect">
            <a:avLst/>
          </a:prstGeom>
        </p:spPr>
      </p:pic>
    </p:spTree>
    <p:extLst>
      <p:ext uri="{BB962C8B-B14F-4D97-AF65-F5344CB8AC3E}">
        <p14:creationId xmlns:p14="http://schemas.microsoft.com/office/powerpoint/2010/main" val="224617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723F-F596-427E-8E97-26EAAEBCC96C}"/>
              </a:ext>
            </a:extLst>
          </p:cNvPr>
          <p:cNvSpPr>
            <a:spLocks noGrp="1"/>
          </p:cNvSpPr>
          <p:nvPr>
            <p:ph type="title"/>
          </p:nvPr>
        </p:nvSpPr>
        <p:spPr>
          <a:xfrm>
            <a:off x="124691" y="616544"/>
            <a:ext cx="11876809" cy="6117169"/>
          </a:xfrm>
        </p:spPr>
        <p:txBody>
          <a:bodyPr>
            <a:noAutofit/>
          </a:bodyPr>
          <a:lstStyle/>
          <a:p>
            <a:r>
              <a:rPr lang="en-US" sz="2200" b="1" dirty="0" smtClean="0"/>
              <a:t/>
            </a:r>
            <a:br>
              <a:rPr lang="en-US" sz="2200" b="1" dirty="0" smtClean="0"/>
            </a:br>
            <a:r>
              <a:rPr lang="en-US" sz="2200" b="1" dirty="0" smtClean="0"/>
              <a:t>2</a:t>
            </a:r>
            <a:r>
              <a:rPr lang="en-US" sz="2200" b="1" dirty="0"/>
              <a:t>.	</a:t>
            </a:r>
            <a:r>
              <a:rPr lang="en-US" sz="2200" b="1" dirty="0" smtClean="0"/>
              <a:t>Impact</a:t>
            </a:r>
            <a:br>
              <a:rPr lang="en-US" sz="2200" b="1" dirty="0" smtClean="0"/>
            </a:br>
            <a:r>
              <a:rPr lang="en-US" sz="1800" dirty="0"/>
              <a:t/>
            </a:r>
            <a:br>
              <a:rPr lang="en-US" sz="1800" dirty="0"/>
            </a:br>
            <a:r>
              <a:rPr lang="en-US" sz="1800" dirty="0" smtClean="0"/>
              <a:t>2.1 Expected impacts:</a:t>
            </a:r>
            <a:r>
              <a:rPr lang="tr-TR" sz="1800" dirty="0" smtClean="0"/>
              <a:t> </a:t>
            </a:r>
            <a:r>
              <a:rPr lang="en-US" sz="1800" dirty="0" smtClean="0"/>
              <a:t>  Please </a:t>
            </a:r>
            <a:r>
              <a:rPr lang="en-US" sz="1800" dirty="0"/>
              <a:t>be specific, and provide only information that applies to the proposal and its objectives. Wherever possible, use quantified indicators and targets</a:t>
            </a:r>
            <a:r>
              <a:rPr lang="tr-TR" sz="1800" dirty="0"/>
              <a:t>. </a:t>
            </a:r>
            <a:r>
              <a:rPr lang="en-US" sz="1800" dirty="0"/>
              <a:t>Describe how your action will contribute</a:t>
            </a:r>
            <a:r>
              <a:rPr lang="tr-TR" sz="1800" dirty="0"/>
              <a:t>; </a:t>
            </a:r>
            <a:r>
              <a:rPr lang="en-US" sz="1800" dirty="0"/>
              <a:t>Show which user needs or challenge you have identified and how these will be met by your proposal; Describe the type of market you target (e.g. niche or high volume)</a:t>
            </a:r>
            <a:r>
              <a:rPr lang="tr-TR" sz="1800" dirty="0"/>
              <a:t>; </a:t>
            </a:r>
            <a:r>
              <a:rPr lang="en-US" sz="1800" dirty="0"/>
              <a:t>Show the economic relevance of your solution, in particular for the scale-up of the industry partner(s) in the consortium (turnover, market share, employment creation, longer-term sales expectations, return on investment and profit</a:t>
            </a:r>
            <a:r>
              <a:rPr lang="tr-TR" sz="1800" dirty="0"/>
              <a:t>; </a:t>
            </a:r>
            <a:r>
              <a:rPr lang="en-US" sz="1800" dirty="0"/>
              <a:t>In the context of your proposal, elaborate on your capital investment policy for the next three years of operation</a:t>
            </a:r>
            <a:r>
              <a:rPr lang="tr-TR" sz="1800" dirty="0"/>
              <a:t>; </a:t>
            </a:r>
            <a:r>
              <a:rPr lang="en-US" sz="1800" dirty="0"/>
              <a:t>Describe any barriers/obstacles, and any framework conditions </a:t>
            </a:r>
            <a:r>
              <a:rPr lang="en-US" sz="1800" dirty="0" smtClean="0"/>
              <a:t/>
            </a:r>
            <a:br>
              <a:rPr lang="en-US" sz="1800" dirty="0" smtClean="0"/>
            </a:br>
            <a:r>
              <a:rPr lang="en-US" sz="1800" dirty="0"/>
              <a:t/>
            </a:r>
            <a:br>
              <a:rPr lang="en-US" sz="1800" dirty="0"/>
            </a:br>
            <a:r>
              <a:rPr lang="en-US" sz="1800" dirty="0" smtClean="0"/>
              <a:t>2.2 Measures </a:t>
            </a:r>
            <a:r>
              <a:rPr lang="en-US" sz="1800" dirty="0"/>
              <a:t>to maximize impact</a:t>
            </a:r>
            <a:br>
              <a:rPr lang="en-US" sz="1800" dirty="0"/>
            </a:br>
            <a:r>
              <a:rPr lang="en-GB" sz="1800" dirty="0"/>
              <a:t/>
            </a:r>
            <a:br>
              <a:rPr lang="en-GB" sz="1800" dirty="0"/>
            </a:br>
            <a:r>
              <a:rPr lang="en-US" sz="1800" dirty="0" smtClean="0"/>
              <a:t>a</a:t>
            </a:r>
            <a:r>
              <a:rPr lang="en-US" sz="1800" dirty="0"/>
              <a:t>) Dissemination and exploitation  of results</a:t>
            </a:r>
            <a:r>
              <a:rPr lang="tr-TR" sz="1800" dirty="0"/>
              <a:t>; </a:t>
            </a:r>
            <a:r>
              <a:rPr lang="en-US" sz="1800" dirty="0"/>
              <a:t>Provide a draft ‘plan for the dissemination and exploitation of the action's results</a:t>
            </a:r>
            <a:r>
              <a:rPr lang="tr-TR" sz="1800" dirty="0"/>
              <a:t>; </a:t>
            </a:r>
            <a:r>
              <a:rPr lang="en-US" sz="1800" dirty="0"/>
              <a:t>Explain which </a:t>
            </a:r>
            <a:r>
              <a:rPr lang="en-US" sz="1800" dirty="0" smtClean="0"/>
              <a:t>stakeholders </a:t>
            </a:r>
            <a:r>
              <a:rPr lang="en-US" sz="1800" dirty="0"/>
              <a:t>should be involved in the last stretch towards a successful commercial exploitation of your proposal, in addition to those already </a:t>
            </a:r>
            <a:r>
              <a:rPr lang="en-US" sz="1800" dirty="0" smtClean="0"/>
              <a:t>present </a:t>
            </a:r>
            <a:r>
              <a:rPr lang="en-US" sz="1800" dirty="0"/>
              <a:t>in </a:t>
            </a:r>
            <a:r>
              <a:rPr lang="en-US" sz="1800" dirty="0" smtClean="0"/>
              <a:t>the </a:t>
            </a:r>
            <a:r>
              <a:rPr lang="en-US" sz="1800" dirty="0"/>
              <a:t>consortium and/or in the validation process of the proposal</a:t>
            </a:r>
            <a:r>
              <a:rPr lang="tr-TR" sz="1800" dirty="0"/>
              <a:t>; </a:t>
            </a:r>
            <a:r>
              <a:rPr lang="en-US" sz="1800" dirty="0"/>
              <a:t>Elaborate on how you intend to position yourself in the market over </a:t>
            </a:r>
            <a:r>
              <a:rPr lang="en-US" sz="1800" dirty="0" smtClean="0"/>
              <a:t>time</a:t>
            </a:r>
            <a:r>
              <a:rPr lang="en-US" sz="1800" dirty="0"/>
              <a:t>;</a:t>
            </a:r>
            <a:r>
              <a:rPr lang="tr-TR" sz="1800" dirty="0"/>
              <a:t> </a:t>
            </a:r>
            <a:r>
              <a:rPr lang="en-US" sz="1800" dirty="0"/>
              <a:t>On </a:t>
            </a:r>
            <a:r>
              <a:rPr lang="en-US" sz="1800" dirty="0" smtClean="0"/>
              <a:t>the </a:t>
            </a:r>
            <a:r>
              <a:rPr lang="en-US" sz="1800" dirty="0"/>
              <a:t>basis of your expected result, elaborate on the possible further development strategy for your innovation to ensure your future </a:t>
            </a:r>
            <a:r>
              <a:rPr lang="tr-TR" sz="1800" dirty="0"/>
              <a:t>	</a:t>
            </a:r>
            <a:r>
              <a:rPr lang="en-GB" sz="1800" dirty="0" smtClean="0"/>
              <a:t/>
            </a:r>
            <a:br>
              <a:rPr lang="en-GB" sz="1800" dirty="0" smtClean="0"/>
            </a:br>
            <a:r>
              <a:rPr lang="en-GB" sz="1800" dirty="0"/>
              <a:t> </a:t>
            </a:r>
            <a:r>
              <a:rPr lang="en-US" sz="1800" dirty="0" smtClean="0"/>
              <a:t>competitiveness</a:t>
            </a:r>
            <a:r>
              <a:rPr lang="tr-TR" sz="1800" dirty="0"/>
              <a:t>; </a:t>
            </a:r>
            <a:r>
              <a:rPr lang="en-US" sz="1800" dirty="0"/>
              <a:t>Add any other factors of relevance related to dissemination and exploitation of results that could increase impact and explain </a:t>
            </a:r>
            <a:r>
              <a:rPr lang="en-US" sz="1800" dirty="0" smtClean="0"/>
              <a:t>how</a:t>
            </a:r>
            <a:r>
              <a:rPr lang="en-US" sz="1800" dirty="0"/>
              <a:t>.</a:t>
            </a:r>
            <a:br>
              <a:rPr lang="en-US" sz="1800" dirty="0"/>
            </a:br>
            <a:r>
              <a:rPr lang="en-GB" sz="1800" dirty="0"/>
              <a:t/>
            </a:r>
            <a:br>
              <a:rPr lang="en-GB" sz="1800" dirty="0"/>
            </a:br>
            <a:r>
              <a:rPr lang="en-US" sz="1800" dirty="0" smtClean="0"/>
              <a:t>b</a:t>
            </a:r>
            <a:r>
              <a:rPr lang="en-US" sz="1800" dirty="0"/>
              <a:t>) Intellectual Property, knowledge protection and regulatory issues</a:t>
            </a:r>
            <a:br>
              <a:rPr lang="en-US" sz="1800" dirty="0"/>
            </a:br>
            <a:r>
              <a:rPr lang="en-GB" sz="1800" dirty="0"/>
              <a:t/>
            </a:r>
            <a:br>
              <a:rPr lang="en-GB" sz="1800" dirty="0"/>
            </a:br>
            <a:r>
              <a:rPr lang="en-US" sz="1800" dirty="0" smtClean="0"/>
              <a:t>c</a:t>
            </a:r>
            <a:r>
              <a:rPr lang="en-US" sz="1800" dirty="0"/>
              <a:t>) Communication activities</a:t>
            </a:r>
            <a:r>
              <a:rPr lang="tr-TR" sz="1800" dirty="0"/>
              <a:t>; </a:t>
            </a:r>
            <a:r>
              <a:rPr lang="en-US" sz="1800" dirty="0"/>
              <a:t>Describe the communication measures for promoting your work during the period of the grant. Measures should be </a:t>
            </a:r>
            <a:r>
              <a:rPr lang="en-US" sz="1800" dirty="0" smtClean="0"/>
              <a:t>proportionate </a:t>
            </a:r>
            <a:r>
              <a:rPr lang="en-US" sz="1800" dirty="0"/>
              <a:t>to the scale of the activity, with clear objectives.  They should be tailored to the needs of various audiences, including groups beyond your </a:t>
            </a:r>
            <a:r>
              <a:rPr lang="en-US" sz="1800" dirty="0" smtClean="0"/>
              <a:t>own </a:t>
            </a:r>
            <a:r>
              <a:rPr lang="en-US" sz="1800" dirty="0"/>
              <a:t>community. </a:t>
            </a:r>
            <a:r>
              <a:rPr lang="en-US" sz="1200" dirty="0"/>
              <a:t/>
            </a:r>
            <a:br>
              <a:rPr lang="en-US" sz="1200" dirty="0"/>
            </a:br>
            <a:r>
              <a:rPr lang="en-US" sz="1200" dirty="0"/>
              <a:t/>
            </a:r>
            <a:br>
              <a:rPr lang="en-US" sz="1200" dirty="0"/>
            </a:br>
            <a:endParaRPr lang="en-US" sz="1200" dirty="0"/>
          </a:p>
        </p:txBody>
      </p:sp>
      <p:sp>
        <p:nvSpPr>
          <p:cNvPr id="3" name="Dikdörtgen 2">
            <a:extLst>
              <a:ext uri="{FF2B5EF4-FFF2-40B4-BE49-F238E27FC236}">
                <a16:creationId xmlns:a16="http://schemas.microsoft.com/office/drawing/2014/main" id="{4AE5A0CD-9182-4B02-9231-2899C217B5F0}"/>
              </a:ext>
            </a:extLst>
          </p:cNvPr>
          <p:cNvSpPr/>
          <p:nvPr/>
        </p:nvSpPr>
        <p:spPr>
          <a:xfrm>
            <a:off x="3066495" y="154879"/>
            <a:ext cx="6551217" cy="461665"/>
          </a:xfrm>
          <a:prstGeom prst="rect">
            <a:avLst/>
          </a:prstGeom>
        </p:spPr>
        <p:txBody>
          <a:bodyPr wrap="none">
            <a:spAutoFit/>
          </a:bodyPr>
          <a:lstStyle/>
          <a:p>
            <a:r>
              <a:rPr lang="en-US" sz="2400" b="1" dirty="0"/>
              <a:t>Technical Annexes</a:t>
            </a:r>
            <a:r>
              <a:rPr lang="tr-TR" sz="2400" b="1" dirty="0"/>
              <a:t> Content (Example of H2020</a:t>
            </a:r>
            <a:r>
              <a:rPr lang="tr-TR" sz="2400" b="1" dirty="0" smtClean="0"/>
              <a:t>)</a:t>
            </a:r>
            <a:r>
              <a:rPr lang="en-US" sz="2400" b="1" dirty="0" smtClean="0"/>
              <a:t> </a:t>
            </a:r>
            <a:endParaRPr lang="en-US" sz="2400" dirty="0"/>
          </a:p>
        </p:txBody>
      </p:sp>
      <p:pic>
        <p:nvPicPr>
          <p:cNvPr id="4" name="Resim 2">
            <a:extLst>
              <a:ext uri="{FF2B5EF4-FFF2-40B4-BE49-F238E27FC236}">
                <a16:creationId xmlns:a16="http://schemas.microsoft.com/office/drawing/2014/main" id="{98F64A02-4E6E-4CF7-A889-D4C846647C2D}"/>
              </a:ext>
            </a:extLst>
          </p:cNvPr>
          <p:cNvPicPr>
            <a:picLocks noChangeAspect="1"/>
          </p:cNvPicPr>
          <p:nvPr/>
        </p:nvPicPr>
        <p:blipFill>
          <a:blip r:embed="rId2"/>
          <a:stretch>
            <a:fillRect/>
          </a:stretch>
        </p:blipFill>
        <p:spPr>
          <a:xfrm>
            <a:off x="9389367" y="0"/>
            <a:ext cx="2612133" cy="995608"/>
          </a:xfrm>
          <a:prstGeom prst="rect">
            <a:avLst/>
          </a:prstGeom>
        </p:spPr>
      </p:pic>
    </p:spTree>
    <p:extLst>
      <p:ext uri="{BB962C8B-B14F-4D97-AF65-F5344CB8AC3E}">
        <p14:creationId xmlns:p14="http://schemas.microsoft.com/office/powerpoint/2010/main" val="166727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981200" y="277813"/>
            <a:ext cx="8229600" cy="703262"/>
          </a:xfrm>
        </p:spPr>
        <p:txBody>
          <a:bodyPr/>
          <a:lstStyle/>
          <a:p>
            <a:r>
              <a:rPr lang="sr-Latn-CS" sz="3600"/>
              <a:t>Impact</a:t>
            </a:r>
            <a:r>
              <a:rPr lang="en-US" sz="3600"/>
              <a:t> </a:t>
            </a:r>
            <a:r>
              <a:rPr lang="sr-Latn-CS" sz="3600"/>
              <a:t>- </a:t>
            </a:r>
            <a:r>
              <a:rPr lang="en-US" sz="3800"/>
              <a:t>Expected impacts </a:t>
            </a:r>
            <a:r>
              <a:rPr lang="sr-Latn-CS" sz="3800"/>
              <a:t> </a:t>
            </a:r>
          </a:p>
        </p:txBody>
      </p:sp>
      <p:pic>
        <p:nvPicPr>
          <p:cNvPr id="2324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395" y="1238139"/>
            <a:ext cx="8993187"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76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822080" y="2621250"/>
            <a:ext cx="8229600" cy="703262"/>
          </a:xfrm>
        </p:spPr>
        <p:txBody>
          <a:bodyPr/>
          <a:lstStyle/>
          <a:p>
            <a:r>
              <a:rPr lang="en-US" sz="3600" dirty="0"/>
              <a:t>Measures to maximize impact</a:t>
            </a:r>
            <a:endParaRPr lang="sr-Latn-CS" sz="3800" dirty="0"/>
          </a:p>
        </p:txBody>
      </p:sp>
    </p:spTree>
    <p:extLst>
      <p:ext uri="{BB962C8B-B14F-4D97-AF65-F5344CB8AC3E}">
        <p14:creationId xmlns:p14="http://schemas.microsoft.com/office/powerpoint/2010/main" val="410985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9510" y="0"/>
            <a:ext cx="8796820" cy="6858000"/>
          </a:xfrm>
          <a:prstGeom prst="rect">
            <a:avLst/>
          </a:prstGeom>
        </p:spPr>
      </p:pic>
      <p:sp>
        <p:nvSpPr>
          <p:cNvPr id="2" name="Title 1"/>
          <p:cNvSpPr>
            <a:spLocks noGrp="1"/>
          </p:cNvSpPr>
          <p:nvPr>
            <p:ph type="title"/>
          </p:nvPr>
        </p:nvSpPr>
        <p:spPr>
          <a:xfrm>
            <a:off x="4655840" y="164637"/>
            <a:ext cx="7392821" cy="576064"/>
          </a:xfrm>
        </p:spPr>
        <p:txBody>
          <a:bodyPr>
            <a:noAutofit/>
          </a:bodyPr>
          <a:lstStyle/>
          <a:p>
            <a:r>
              <a:rPr lang="en-GB" sz="4800" dirty="0"/>
              <a:t>Project web site</a:t>
            </a:r>
            <a:endParaRPr lang="en-GB" sz="4800" i="1" dirty="0"/>
          </a:p>
        </p:txBody>
      </p:sp>
    </p:spTree>
    <p:extLst>
      <p:ext uri="{BB962C8B-B14F-4D97-AF65-F5344CB8AC3E}">
        <p14:creationId xmlns:p14="http://schemas.microsoft.com/office/powerpoint/2010/main" val="3034212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683" y="644691"/>
            <a:ext cx="2743141" cy="617206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262" y="648447"/>
            <a:ext cx="3464916" cy="6168312"/>
          </a:xfrm>
          <a:prstGeom prst="rect">
            <a:avLst/>
          </a:prstGeom>
        </p:spPr>
      </p:pic>
      <p:sp>
        <p:nvSpPr>
          <p:cNvPr id="4" name="Title 1"/>
          <p:cNvSpPr>
            <a:spLocks noGrp="1"/>
          </p:cNvSpPr>
          <p:nvPr>
            <p:ph type="title"/>
          </p:nvPr>
        </p:nvSpPr>
        <p:spPr>
          <a:xfrm>
            <a:off x="47328" y="68627"/>
            <a:ext cx="11905323" cy="576064"/>
          </a:xfrm>
        </p:spPr>
        <p:txBody>
          <a:bodyPr>
            <a:noAutofit/>
          </a:bodyPr>
          <a:lstStyle/>
          <a:p>
            <a:r>
              <a:rPr lang="en-GB" dirty="0" smtClean="0"/>
              <a:t>Posters</a:t>
            </a:r>
            <a:endParaRPr lang="en-GB" sz="4800" i="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021" y="2084851"/>
            <a:ext cx="5925080" cy="3328285"/>
          </a:xfrm>
          <a:prstGeom prst="rect">
            <a:avLst/>
          </a:prstGeom>
        </p:spPr>
      </p:pic>
    </p:spTree>
    <p:extLst>
      <p:ext uri="{BB962C8B-B14F-4D97-AF65-F5344CB8AC3E}">
        <p14:creationId xmlns:p14="http://schemas.microsoft.com/office/powerpoint/2010/main" val="54396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3392" y="248563"/>
            <a:ext cx="11905323" cy="576064"/>
          </a:xfrm>
        </p:spPr>
        <p:txBody>
          <a:bodyPr>
            <a:noAutofit/>
          </a:bodyPr>
          <a:lstStyle/>
          <a:p>
            <a:r>
              <a:rPr lang="en-GB" dirty="0" smtClean="0"/>
              <a:t>Videos and TV interviews</a:t>
            </a:r>
            <a:endParaRPr lang="en-GB" sz="4800" i="1" dirty="0"/>
          </a:p>
        </p:txBody>
      </p:sp>
      <p:sp>
        <p:nvSpPr>
          <p:cNvPr id="3" name="Rectangle 2"/>
          <p:cNvSpPr/>
          <p:nvPr/>
        </p:nvSpPr>
        <p:spPr>
          <a:xfrm>
            <a:off x="9691" y="1028733"/>
            <a:ext cx="6096000" cy="1200329"/>
          </a:xfrm>
          <a:prstGeom prst="rect">
            <a:avLst/>
          </a:prstGeom>
        </p:spPr>
        <p:txBody>
          <a:bodyPr>
            <a:spAutoFit/>
          </a:bodyPr>
          <a:lstStyle/>
          <a:p>
            <a:r>
              <a:rPr lang="en-GB" sz="2400" i="1" dirty="0">
                <a:solidFill>
                  <a:srgbClr val="2F5496"/>
                </a:solidFill>
                <a:latin typeface="Calibri" panose="020F0502020204030204" pitchFamily="34" charset="0"/>
                <a:ea typeface="Times New Roman" panose="02020603050405020304" pitchFamily="18" charset="0"/>
              </a:rPr>
              <a:t>From Science to Industry </a:t>
            </a:r>
            <a:r>
              <a:rPr lang="en-GB" sz="2400" dirty="0">
                <a:solidFill>
                  <a:srgbClr val="2F5496"/>
                </a:solidFill>
                <a:latin typeface="Calibri" panose="020F0502020204030204" pitchFamily="34" charset="0"/>
                <a:ea typeface="Times New Roman" panose="02020603050405020304" pitchFamily="18" charset="0"/>
              </a:rPr>
              <a:t>– TV </a:t>
            </a:r>
            <a:r>
              <a:rPr lang="en-GB" sz="2400" dirty="0" err="1">
                <a:solidFill>
                  <a:srgbClr val="2F5496"/>
                </a:solidFill>
                <a:latin typeface="Calibri" panose="020F0502020204030204" pitchFamily="34" charset="0"/>
                <a:ea typeface="Times New Roman" panose="02020603050405020304" pitchFamily="18" charset="0"/>
              </a:rPr>
              <a:t>Vojvodina</a:t>
            </a:r>
            <a:r>
              <a:rPr lang="en-GB" sz="2400" dirty="0">
                <a:solidFill>
                  <a:srgbClr val="2F5496"/>
                </a:solidFill>
                <a:latin typeface="Calibri" panose="020F0502020204030204" pitchFamily="34" charset="0"/>
                <a:ea typeface="Times New Roman" panose="02020603050405020304" pitchFamily="18" charset="0"/>
              </a:rPr>
              <a:t> – 30 minutes story about MEDLEM project, including interviews with key personnel</a:t>
            </a:r>
            <a:endParaRPr lang="en-GB" sz="2400"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71" y="2372883"/>
            <a:ext cx="4896544" cy="3264363"/>
          </a:xfrm>
          <a:prstGeom prst="rect">
            <a:avLst/>
          </a:prstGeom>
          <a:noFill/>
          <a:ln>
            <a:noFill/>
          </a:ln>
        </p:spPr>
      </p:pic>
      <p:sp>
        <p:nvSpPr>
          <p:cNvPr id="8" name="Rectangle 7"/>
          <p:cNvSpPr/>
          <p:nvPr/>
        </p:nvSpPr>
        <p:spPr>
          <a:xfrm>
            <a:off x="6384033" y="1052904"/>
            <a:ext cx="6076612" cy="1569660"/>
          </a:xfrm>
          <a:prstGeom prst="rect">
            <a:avLst/>
          </a:prstGeom>
        </p:spPr>
        <p:txBody>
          <a:bodyPr wrap="square">
            <a:spAutoFit/>
          </a:bodyPr>
          <a:lstStyle/>
          <a:p>
            <a:r>
              <a:rPr lang="en-GB" sz="2400" dirty="0">
                <a:solidFill>
                  <a:srgbClr val="2F5496"/>
                </a:solidFill>
                <a:latin typeface="Calibri" panose="020F0502020204030204" pitchFamily="34" charset="0"/>
                <a:ea typeface="Times New Roman" panose="02020603050405020304" pitchFamily="18" charset="0"/>
              </a:rPr>
              <a:t>TV interview about the completion of the MEDLEM project </a:t>
            </a:r>
            <a:r>
              <a:rPr lang="en-GB" sz="2400" dirty="0">
                <a:hlinkClick r:id="rId3"/>
              </a:rPr>
              <a:t>https://www.youtube.com/watch?v=1ILgZ-iarKE&amp;feature=youtu.be</a:t>
            </a:r>
            <a:endParaRPr lang="en-GB" sz="2400" dirty="0">
              <a:solidFill>
                <a:srgbClr val="2F5496"/>
              </a:solidFill>
              <a:latin typeface="Calibri" panose="020F0502020204030204" pitchFamily="34" charset="0"/>
              <a:ea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5711958" y="2668053"/>
            <a:ext cx="6506847" cy="3704232"/>
          </a:xfrm>
          <a:prstGeom prst="rect">
            <a:avLst/>
          </a:prstGeom>
        </p:spPr>
      </p:pic>
    </p:spTree>
    <p:extLst>
      <p:ext uri="{BB962C8B-B14F-4D97-AF65-F5344CB8AC3E}">
        <p14:creationId xmlns:p14="http://schemas.microsoft.com/office/powerpoint/2010/main" val="21330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A2EECFD-5D74-4A75-B820-7DFF5B10156A}"/>
              </a:ext>
            </a:extLst>
          </p:cNvPr>
          <p:cNvSpPr txBox="1">
            <a:spLocks/>
          </p:cNvSpPr>
          <p:nvPr/>
        </p:nvSpPr>
        <p:spPr bwMode="auto">
          <a:xfrm>
            <a:off x="927571" y="160508"/>
            <a:ext cx="7231008" cy="114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tr-TR" altLang="zh-HK" sz="4400" b="1" dirty="0" err="1">
                <a:solidFill>
                  <a:schemeClr val="accent5">
                    <a:lumMod val="50000"/>
                  </a:schemeClr>
                </a:solidFill>
                <a:cs typeface="Calibri" panose="020F0502020204030204" pitchFamily="34" charset="0"/>
              </a:rPr>
              <a:t>From</a:t>
            </a:r>
            <a:r>
              <a:rPr lang="tr-TR" altLang="zh-HK" sz="4400" b="1" dirty="0">
                <a:solidFill>
                  <a:schemeClr val="accent5">
                    <a:lumMod val="50000"/>
                  </a:schemeClr>
                </a:solidFill>
                <a:cs typeface="Calibri" panose="020F0502020204030204" pitchFamily="34" charset="0"/>
              </a:rPr>
              <a:t> </a:t>
            </a:r>
            <a:r>
              <a:rPr lang="tr-TR" altLang="zh-HK" sz="4400" b="1" dirty="0" err="1">
                <a:solidFill>
                  <a:schemeClr val="accent5">
                    <a:lumMod val="50000"/>
                  </a:schemeClr>
                </a:solidFill>
                <a:cs typeface="Calibri" panose="020F0502020204030204" pitchFamily="34" charset="0"/>
              </a:rPr>
              <a:t>Idea</a:t>
            </a:r>
            <a:r>
              <a:rPr lang="tr-TR" altLang="zh-HK" sz="4400" b="1" dirty="0">
                <a:solidFill>
                  <a:schemeClr val="accent5">
                    <a:lumMod val="50000"/>
                  </a:schemeClr>
                </a:solidFill>
                <a:cs typeface="Calibri" panose="020F0502020204030204" pitchFamily="34" charset="0"/>
              </a:rPr>
              <a:t> </a:t>
            </a:r>
            <a:r>
              <a:rPr lang="tr-TR" altLang="zh-HK" sz="4400" b="1" dirty="0" err="1">
                <a:solidFill>
                  <a:schemeClr val="accent5">
                    <a:lumMod val="50000"/>
                  </a:schemeClr>
                </a:solidFill>
                <a:cs typeface="Calibri" panose="020F0502020204030204" pitchFamily="34" charset="0"/>
              </a:rPr>
              <a:t>to</a:t>
            </a:r>
            <a:r>
              <a:rPr lang="tr-TR" altLang="zh-HK" sz="4400" b="1" dirty="0">
                <a:solidFill>
                  <a:schemeClr val="accent5">
                    <a:lumMod val="50000"/>
                  </a:schemeClr>
                </a:solidFill>
                <a:cs typeface="Calibri" panose="020F0502020204030204" pitchFamily="34" charset="0"/>
              </a:rPr>
              <a:t> Application</a:t>
            </a:r>
            <a:endParaRPr lang="en-GB" altLang="zh-HK" sz="4400" b="1" dirty="0">
              <a:solidFill>
                <a:schemeClr val="accent5">
                  <a:lumMod val="50000"/>
                </a:schemeClr>
              </a:solidFill>
              <a:cs typeface="Calibri" panose="020F0502020204030204" pitchFamily="34" charset="0"/>
            </a:endParaRPr>
          </a:p>
        </p:txBody>
      </p:sp>
      <p:sp>
        <p:nvSpPr>
          <p:cNvPr id="3" name="Dikdörtgen 2">
            <a:extLst>
              <a:ext uri="{FF2B5EF4-FFF2-40B4-BE49-F238E27FC236}">
                <a16:creationId xmlns:a16="http://schemas.microsoft.com/office/drawing/2014/main" id="{47EFB3F5-B5D6-4BDD-80AB-2B07CAF84676}"/>
              </a:ext>
            </a:extLst>
          </p:cNvPr>
          <p:cNvSpPr/>
          <p:nvPr/>
        </p:nvSpPr>
        <p:spPr>
          <a:xfrm>
            <a:off x="103910" y="1112886"/>
            <a:ext cx="10881954" cy="5584606"/>
          </a:xfrm>
          <a:prstGeom prst="rect">
            <a:avLst/>
          </a:prstGeom>
        </p:spPr>
        <p:txBody>
          <a:bodyPr wrap="square">
            <a:spAutoFit/>
          </a:bodyPr>
          <a:lstStyle/>
          <a:p>
            <a:pPr marL="800100" lvl="1" indent="-342900">
              <a:lnSpc>
                <a:spcPct val="150000"/>
              </a:lnSpc>
              <a:buFont typeface="Wingdings" panose="05000000000000000000" pitchFamily="2" charset="2"/>
              <a:buChar char="§"/>
            </a:pPr>
            <a:r>
              <a:rPr lang="en-GB" sz="2000" dirty="0"/>
              <a:t>Already developed project idea /concept </a:t>
            </a:r>
            <a:endParaRPr lang="tr-TR" sz="2000" dirty="0"/>
          </a:p>
          <a:p>
            <a:pPr marL="800100" lvl="1" indent="-342900">
              <a:lnSpc>
                <a:spcPct val="150000"/>
              </a:lnSpc>
              <a:buFont typeface="Wingdings" panose="05000000000000000000" pitchFamily="2" charset="2"/>
              <a:buChar char="§"/>
            </a:pPr>
            <a:r>
              <a:rPr lang="en-US" sz="2000" dirty="0"/>
              <a:t>Selection of the suitable Call that matches your project idea</a:t>
            </a:r>
          </a:p>
          <a:p>
            <a:pPr marL="800100" lvl="1" indent="-342900">
              <a:lnSpc>
                <a:spcPct val="150000"/>
              </a:lnSpc>
              <a:buFont typeface="Wingdings" panose="05000000000000000000" pitchFamily="2" charset="2"/>
              <a:buChar char="§"/>
            </a:pPr>
            <a:r>
              <a:rPr lang="en-US" sz="2000" dirty="0"/>
              <a:t>Consortium building </a:t>
            </a:r>
            <a:r>
              <a:rPr lang="en-US" sz="2000" dirty="0" smtClean="0"/>
              <a:t>(</a:t>
            </a:r>
            <a:r>
              <a:rPr lang="en-GB" sz="2000" dirty="0"/>
              <a:t>d</a:t>
            </a:r>
            <a:r>
              <a:rPr lang="en-GB" sz="2000" dirty="0" smtClean="0"/>
              <a:t>ifferent </a:t>
            </a:r>
            <a:r>
              <a:rPr lang="en-GB" sz="2000" u="sng" dirty="0"/>
              <a:t>roles: </a:t>
            </a:r>
            <a:r>
              <a:rPr lang="en-GB" sz="2000" dirty="0"/>
              <a:t>Coordinator or Project partner)</a:t>
            </a:r>
          </a:p>
          <a:p>
            <a:pPr marL="800100" lvl="1" indent="-342900">
              <a:lnSpc>
                <a:spcPct val="150000"/>
              </a:lnSpc>
              <a:buFont typeface="Wingdings" panose="05000000000000000000" pitchFamily="2" charset="2"/>
              <a:buChar char="§"/>
            </a:pPr>
            <a:r>
              <a:rPr lang="en-GB" sz="2000" dirty="0"/>
              <a:t>Register in </a:t>
            </a:r>
            <a:r>
              <a:rPr lang="en-GB" sz="2000" dirty="0" err="1"/>
              <a:t>ECAS</a:t>
            </a:r>
            <a:r>
              <a:rPr lang="en-GB" sz="2000" dirty="0"/>
              <a:t> (get a PIC number and validate your institution)</a:t>
            </a:r>
            <a:endParaRPr lang="en-US" sz="2000" dirty="0"/>
          </a:p>
          <a:p>
            <a:pPr marL="800100" lvl="1" indent="-342900">
              <a:lnSpc>
                <a:spcPct val="150000"/>
              </a:lnSpc>
              <a:buFont typeface="Wingdings" panose="05000000000000000000" pitchFamily="2" charset="2"/>
              <a:buChar char="§"/>
            </a:pPr>
            <a:r>
              <a:rPr lang="en-US" sz="2000" dirty="0"/>
              <a:t>Resource planning</a:t>
            </a:r>
          </a:p>
          <a:p>
            <a:pPr marL="800100" lvl="1" indent="-342900">
              <a:lnSpc>
                <a:spcPct val="150000"/>
              </a:lnSpc>
              <a:buFont typeface="Wingdings" panose="05000000000000000000" pitchFamily="2" charset="2"/>
              <a:buChar char="§"/>
            </a:pPr>
            <a:r>
              <a:rPr lang="en-US" sz="2000" dirty="0"/>
              <a:t>Project preparatory meeting “Brain-storming-meeting”  with all partners</a:t>
            </a:r>
          </a:p>
          <a:p>
            <a:pPr marL="800100" lvl="1" indent="-342900">
              <a:lnSpc>
                <a:spcPct val="150000"/>
              </a:lnSpc>
              <a:buFont typeface="Wingdings" panose="05000000000000000000" pitchFamily="2" charset="2"/>
              <a:buChar char="§"/>
            </a:pPr>
            <a:r>
              <a:rPr lang="en-US" sz="2000" dirty="0"/>
              <a:t>Prepare the detailed project outline </a:t>
            </a:r>
            <a:r>
              <a:rPr lang="en-US" sz="2000" dirty="0" smtClean="0"/>
              <a:t>including </a:t>
            </a:r>
            <a:r>
              <a:rPr lang="en-US" sz="2000" dirty="0"/>
              <a:t>draft budget calculation</a:t>
            </a:r>
          </a:p>
          <a:p>
            <a:pPr marL="800100" lvl="1" indent="-342900">
              <a:lnSpc>
                <a:spcPct val="150000"/>
              </a:lnSpc>
              <a:buFont typeface="Wingdings" panose="05000000000000000000" pitchFamily="2" charset="2"/>
              <a:buChar char="§"/>
            </a:pPr>
            <a:r>
              <a:rPr lang="en-GB" sz="2000" dirty="0"/>
              <a:t>Read the latest EU documents related to your topic:</a:t>
            </a:r>
          </a:p>
          <a:p>
            <a:pPr marL="3543300" lvl="7" indent="-342900">
              <a:lnSpc>
                <a:spcPct val="150000"/>
              </a:lnSpc>
              <a:buFont typeface="Wingdings" panose="05000000000000000000" pitchFamily="2" charset="2"/>
              <a:buChar char="§"/>
            </a:pPr>
            <a:r>
              <a:rPr lang="en-GB" sz="2000" dirty="0"/>
              <a:t>Work programme</a:t>
            </a:r>
          </a:p>
          <a:p>
            <a:pPr marL="3543300" lvl="7" indent="-342900">
              <a:lnSpc>
                <a:spcPct val="150000"/>
              </a:lnSpc>
              <a:buFont typeface="Wingdings" panose="05000000000000000000" pitchFamily="2" charset="2"/>
              <a:buChar char="§"/>
            </a:pPr>
            <a:r>
              <a:rPr lang="en-GB" sz="2000" dirty="0"/>
              <a:t>Europe 2020 strategy</a:t>
            </a:r>
          </a:p>
          <a:p>
            <a:pPr marL="3543300" lvl="7" indent="-342900">
              <a:lnSpc>
                <a:spcPct val="150000"/>
              </a:lnSpc>
              <a:buFont typeface="Wingdings" panose="05000000000000000000" pitchFamily="2" charset="2"/>
              <a:buChar char="§"/>
            </a:pPr>
            <a:r>
              <a:rPr lang="en-GB" sz="2000" dirty="0"/>
              <a:t>EU </a:t>
            </a:r>
            <a:r>
              <a:rPr lang="en-GB" sz="2000" dirty="0" err="1" smtClean="0"/>
              <a:t>policie</a:t>
            </a:r>
            <a:r>
              <a:rPr lang="tr-TR" sz="2000" dirty="0" smtClean="0"/>
              <a:t>s</a:t>
            </a:r>
            <a:r>
              <a:rPr lang="en-GB" sz="2000" dirty="0" smtClean="0"/>
              <a:t> </a:t>
            </a:r>
            <a:endParaRPr lang="en-GB" sz="2000" dirty="0"/>
          </a:p>
          <a:p>
            <a:pPr marL="800100" lvl="1" indent="-342900">
              <a:lnSpc>
                <a:spcPct val="150000"/>
              </a:lnSpc>
              <a:buFont typeface="Wingdings" panose="05000000000000000000" pitchFamily="2" charset="2"/>
              <a:buChar char="§"/>
            </a:pPr>
            <a:r>
              <a:rPr lang="en-GB" sz="2000" dirty="0"/>
              <a:t>Read the latest scientific papers related to your topic</a:t>
            </a:r>
          </a:p>
        </p:txBody>
      </p:sp>
      <p:pic>
        <p:nvPicPr>
          <p:cNvPr id="4" name="Picture 2" descr="Related image">
            <a:extLst>
              <a:ext uri="{FF2B5EF4-FFF2-40B4-BE49-F238E27FC236}">
                <a16:creationId xmlns:a16="http://schemas.microsoft.com/office/drawing/2014/main" id="{CF12913A-EEFD-49A3-A954-5BC369448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9619" y="5365411"/>
            <a:ext cx="1870229" cy="1168893"/>
          </a:xfrm>
          <a:prstGeom prst="rect">
            <a:avLst/>
          </a:prstGeom>
          <a:ln w="228600" cap="sq" cmpd="thickThin">
            <a:solidFill>
              <a:schemeClr val="accent5">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7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3392" y="248563"/>
            <a:ext cx="10465163" cy="576064"/>
          </a:xfrm>
        </p:spPr>
        <p:txBody>
          <a:bodyPr>
            <a:noAutofit/>
          </a:bodyPr>
          <a:lstStyle/>
          <a:p>
            <a:r>
              <a:rPr lang="en-GB" dirty="0" smtClean="0"/>
              <a:t>Billboards</a:t>
            </a:r>
            <a:endParaRPr lang="en-GB" sz="4800" i="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3712" y="1977544"/>
            <a:ext cx="8688288" cy="488045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2" y="836712"/>
            <a:ext cx="6153124" cy="3456384"/>
          </a:xfrm>
          <a:prstGeom prst="rect">
            <a:avLst/>
          </a:prstGeom>
        </p:spPr>
      </p:pic>
    </p:spTree>
    <p:extLst>
      <p:ext uri="{BB962C8B-B14F-4D97-AF65-F5344CB8AC3E}">
        <p14:creationId xmlns:p14="http://schemas.microsoft.com/office/powerpoint/2010/main" val="74901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1371" y="548680"/>
            <a:ext cx="12333469" cy="576064"/>
          </a:xfrm>
        </p:spPr>
        <p:txBody>
          <a:bodyPr>
            <a:noAutofit/>
          </a:bodyPr>
          <a:lstStyle/>
          <a:p>
            <a:r>
              <a:rPr lang="en-GB" dirty="0"/>
              <a:t>International Festivals of Science and Education</a:t>
            </a:r>
            <a:endParaRPr lang="en-GB" i="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8" y="1316768"/>
            <a:ext cx="5120568" cy="38404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905" y="1316766"/>
            <a:ext cx="6827423" cy="3840425"/>
          </a:xfrm>
          <a:prstGeom prst="rect">
            <a:avLst/>
          </a:prstGeom>
        </p:spPr>
      </p:pic>
    </p:spTree>
    <p:extLst>
      <p:ext uri="{BB962C8B-B14F-4D97-AF65-F5344CB8AC3E}">
        <p14:creationId xmlns:p14="http://schemas.microsoft.com/office/powerpoint/2010/main" val="1695189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07701" y="260648"/>
            <a:ext cx="6144683" cy="576064"/>
          </a:xfrm>
        </p:spPr>
        <p:txBody>
          <a:bodyPr>
            <a:noAutofit/>
          </a:bodyPr>
          <a:lstStyle/>
          <a:p>
            <a:r>
              <a:rPr lang="en-GB" sz="4800" dirty="0"/>
              <a:t>Researchers’ nights</a:t>
            </a:r>
            <a:endParaRPr lang="en-GB" sz="48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5" y="1245664"/>
            <a:ext cx="5248929" cy="393669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8788" y="1245664"/>
            <a:ext cx="6903213" cy="3936697"/>
          </a:xfrm>
          <a:prstGeom prst="rect">
            <a:avLst/>
          </a:prstGeom>
        </p:spPr>
      </p:pic>
    </p:spTree>
    <p:extLst>
      <p:ext uri="{BB962C8B-B14F-4D97-AF65-F5344CB8AC3E}">
        <p14:creationId xmlns:p14="http://schemas.microsoft.com/office/powerpoint/2010/main" val="1234784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9349" y="452669"/>
            <a:ext cx="6144683" cy="576064"/>
          </a:xfrm>
        </p:spPr>
        <p:txBody>
          <a:bodyPr>
            <a:noAutofit/>
          </a:bodyPr>
          <a:lstStyle/>
          <a:p>
            <a:r>
              <a:rPr lang="en-GB" sz="4800" dirty="0"/>
              <a:t>FABelgrade2018</a:t>
            </a:r>
            <a:endParaRPr lang="en-GB" sz="4800" i="1" dirty="0"/>
          </a:p>
        </p:txBody>
      </p:sp>
      <p:sp>
        <p:nvSpPr>
          <p:cNvPr id="3" name="Rectangle 2"/>
          <p:cNvSpPr/>
          <p:nvPr/>
        </p:nvSpPr>
        <p:spPr>
          <a:xfrm>
            <a:off x="163630" y="1508787"/>
            <a:ext cx="5423925" cy="2308324"/>
          </a:xfrm>
          <a:prstGeom prst="rect">
            <a:avLst/>
          </a:prstGeom>
        </p:spPr>
        <p:txBody>
          <a:bodyPr wrap="square">
            <a:spAutoFit/>
          </a:bodyPr>
          <a:lstStyle/>
          <a:p>
            <a:r>
              <a:rPr lang="en-GB" sz="2400" dirty="0"/>
              <a:t>MEDLEM team presented developed microfluidic chips on FABelgrade2018, a biennial regional convention dedicated to promotion of digital fabrication and fab lab concept and their application in various fields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835" y="223520"/>
            <a:ext cx="6685280" cy="6634480"/>
          </a:xfrm>
          <a:prstGeom prst="rect">
            <a:avLst/>
          </a:prstGeom>
        </p:spPr>
      </p:pic>
    </p:spTree>
    <p:extLst>
      <p:ext uri="{BB962C8B-B14F-4D97-AF65-F5344CB8AC3E}">
        <p14:creationId xmlns:p14="http://schemas.microsoft.com/office/powerpoint/2010/main" val="1283298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23659" y="260648"/>
            <a:ext cx="6144683" cy="576064"/>
          </a:xfrm>
        </p:spPr>
        <p:txBody>
          <a:bodyPr>
            <a:noAutofit/>
          </a:bodyPr>
          <a:lstStyle/>
          <a:p>
            <a:r>
              <a:rPr lang="en-GB" sz="4800" dirty="0"/>
              <a:t>Maker Fest 2018</a:t>
            </a:r>
            <a:endParaRPr lang="en-GB" sz="4800" i="1" dirty="0"/>
          </a:p>
        </p:txBody>
      </p:sp>
      <p:pic>
        <p:nvPicPr>
          <p:cNvPr id="2" name="Picture 1"/>
          <p:cNvPicPr>
            <a:picLocks noChangeAspect="1"/>
          </p:cNvPicPr>
          <p:nvPr/>
        </p:nvPicPr>
        <p:blipFill>
          <a:blip r:embed="rId2"/>
          <a:stretch>
            <a:fillRect/>
          </a:stretch>
        </p:blipFill>
        <p:spPr>
          <a:xfrm>
            <a:off x="6095999" y="1028734"/>
            <a:ext cx="6016668" cy="45125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2" y="1028734"/>
            <a:ext cx="6016669" cy="4512501"/>
          </a:xfrm>
          <a:prstGeom prst="rect">
            <a:avLst/>
          </a:prstGeom>
        </p:spPr>
      </p:pic>
    </p:spTree>
    <p:extLst>
      <p:ext uri="{BB962C8B-B14F-4D97-AF65-F5344CB8AC3E}">
        <p14:creationId xmlns:p14="http://schemas.microsoft.com/office/powerpoint/2010/main" val="103958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5137" y="60832"/>
            <a:ext cx="3983918" cy="576064"/>
          </a:xfrm>
        </p:spPr>
        <p:txBody>
          <a:bodyPr>
            <a:noAutofit/>
          </a:bodyPr>
          <a:lstStyle/>
          <a:p>
            <a:r>
              <a:rPr lang="en-GB" sz="4800" dirty="0" smtClean="0"/>
              <a:t>Publications</a:t>
            </a:r>
            <a:endParaRPr lang="en-GB" sz="4800" i="1" dirty="0"/>
          </a:p>
        </p:txBody>
      </p:sp>
      <p:pic>
        <p:nvPicPr>
          <p:cNvPr id="5" name="Picture 4"/>
          <p:cNvPicPr>
            <a:picLocks noChangeAspect="1"/>
          </p:cNvPicPr>
          <p:nvPr/>
        </p:nvPicPr>
        <p:blipFill>
          <a:blip r:embed="rId2"/>
          <a:stretch>
            <a:fillRect/>
          </a:stretch>
        </p:blipFill>
        <p:spPr>
          <a:xfrm>
            <a:off x="3752561" y="644691"/>
            <a:ext cx="4071631" cy="6213309"/>
          </a:xfrm>
          <a:prstGeom prst="rect">
            <a:avLst/>
          </a:prstGeom>
        </p:spPr>
      </p:pic>
    </p:spTree>
    <p:extLst>
      <p:ext uri="{BB962C8B-B14F-4D97-AF65-F5344CB8AC3E}">
        <p14:creationId xmlns:p14="http://schemas.microsoft.com/office/powerpoint/2010/main" val="29828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71531" y="68627"/>
            <a:ext cx="8832981" cy="576064"/>
          </a:xfrm>
        </p:spPr>
        <p:txBody>
          <a:bodyPr>
            <a:noAutofit/>
          </a:bodyPr>
          <a:lstStyle/>
          <a:p>
            <a:r>
              <a:rPr lang="en-GB" sz="4800" dirty="0"/>
              <a:t>International conferences</a:t>
            </a:r>
            <a:endParaRPr lang="en-GB" sz="4800"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787" y="644691"/>
            <a:ext cx="4400551" cy="5867400"/>
          </a:xfrm>
          <a:prstGeom prst="rect">
            <a:avLst/>
          </a:prstGeom>
        </p:spPr>
      </p:pic>
      <p:pic>
        <p:nvPicPr>
          <p:cNvPr id="6" name="Picture 2"/>
          <p:cNvPicPr>
            <a:picLocks noChangeAspect="1" noChangeArrowheads="1"/>
          </p:cNvPicPr>
          <p:nvPr/>
        </p:nvPicPr>
        <p:blipFill>
          <a:blip r:embed="rId3"/>
          <a:srcRect/>
          <a:stretch>
            <a:fillRect/>
          </a:stretch>
        </p:blipFill>
        <p:spPr bwMode="auto">
          <a:xfrm>
            <a:off x="0" y="644691"/>
            <a:ext cx="4021224" cy="5867400"/>
          </a:xfrm>
          <a:prstGeom prst="rect">
            <a:avLst/>
          </a:prstGeom>
          <a:noFill/>
          <a:ln w="9525">
            <a:solidFill>
              <a:schemeClr val="accent1"/>
            </a:solidFill>
            <a:miter lim="800000"/>
            <a:headEnd/>
            <a:tailEnd/>
          </a:ln>
          <a:effec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9264352" y="644692"/>
            <a:ext cx="2480480" cy="3088505"/>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rot="5400000">
            <a:off x="9006952" y="4074390"/>
            <a:ext cx="2999227" cy="2476533"/>
          </a:xfrm>
          <a:prstGeom prst="rect">
            <a:avLst/>
          </a:prstGeom>
        </p:spPr>
      </p:pic>
    </p:spTree>
    <p:extLst>
      <p:ext uri="{BB962C8B-B14F-4D97-AF65-F5344CB8AC3E}">
        <p14:creationId xmlns:p14="http://schemas.microsoft.com/office/powerpoint/2010/main" val="140876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6659"/>
            <a:ext cx="11411477" cy="288032"/>
          </a:xfrm>
        </p:spPr>
        <p:txBody>
          <a:bodyPr>
            <a:noAutofit/>
          </a:bodyPr>
          <a:lstStyle/>
          <a:p>
            <a:r>
              <a:rPr lang="en-US" sz="4800" dirty="0" smtClean="0"/>
              <a:t>Exploitation  </a:t>
            </a:r>
            <a:r>
              <a:rPr lang="en-US" sz="4800" dirty="0"/>
              <a:t>of results </a:t>
            </a:r>
            <a:r>
              <a:rPr lang="en-US" sz="4800" dirty="0" smtClean="0"/>
              <a:t>- </a:t>
            </a:r>
            <a:r>
              <a:rPr lang="en-GB" sz="4800" dirty="0" smtClean="0"/>
              <a:t>Patent </a:t>
            </a:r>
            <a:endParaRPr lang="en-GB" sz="4800" i="1" dirty="0"/>
          </a:p>
        </p:txBody>
      </p:sp>
      <p:sp>
        <p:nvSpPr>
          <p:cNvPr id="3" name="Rectangle 2"/>
          <p:cNvSpPr/>
          <p:nvPr/>
        </p:nvSpPr>
        <p:spPr>
          <a:xfrm>
            <a:off x="47328" y="912220"/>
            <a:ext cx="10256910" cy="461665"/>
          </a:xfrm>
          <a:prstGeom prst="rect">
            <a:avLst/>
          </a:prstGeom>
        </p:spPr>
        <p:txBody>
          <a:bodyPr wrap="none">
            <a:spAutoFit/>
          </a:bodyPr>
          <a:lstStyle/>
          <a:p>
            <a:r>
              <a:rPr lang="en-GB" sz="2400" dirty="0">
                <a:latin typeface="Calibri" panose="020F0502020204030204" pitchFamily="34" charset="0"/>
                <a:ea typeface="Calibri" panose="020F0502020204030204" pitchFamily="34" charset="0"/>
              </a:rPr>
              <a:t>“</a:t>
            </a:r>
            <a:r>
              <a:rPr lang="en-GB" sz="2400" i="1" dirty="0">
                <a:latin typeface="Calibri" panose="020F0502020204030204" pitchFamily="34" charset="0"/>
                <a:ea typeface="Calibri" panose="020F0502020204030204" pitchFamily="34" charset="0"/>
              </a:rPr>
              <a:t>Textile-based microfluidic chip for detection of methotrexate from sweet</a:t>
            </a:r>
            <a:r>
              <a:rPr lang="en-GB" sz="2400" dirty="0">
                <a:latin typeface="Calibri" panose="020F0502020204030204" pitchFamily="34" charset="0"/>
                <a:ea typeface="Calibri" panose="020F0502020204030204" pitchFamily="34" charset="0"/>
              </a:rPr>
              <a:t>” - 2019</a:t>
            </a:r>
            <a:endParaRPr lang="en-GB" sz="2400" dirty="0"/>
          </a:p>
        </p:txBody>
      </p:sp>
      <p:pic>
        <p:nvPicPr>
          <p:cNvPr id="5" name="Picture 4"/>
          <p:cNvPicPr>
            <a:picLocks noChangeAspect="1"/>
          </p:cNvPicPr>
          <p:nvPr/>
        </p:nvPicPr>
        <p:blipFill rotWithShape="1">
          <a:blip r:embed="rId2"/>
          <a:srcRect l="12095" t="21533" r="18355"/>
          <a:stretch/>
        </p:blipFill>
        <p:spPr>
          <a:xfrm>
            <a:off x="4655840" y="4495786"/>
            <a:ext cx="3235520" cy="2050521"/>
          </a:xfrm>
          <a:prstGeom prst="rect">
            <a:avLst/>
          </a:prstGeom>
        </p:spPr>
      </p:pic>
      <p:pic>
        <p:nvPicPr>
          <p:cNvPr id="6" name="Picture 5"/>
          <p:cNvPicPr>
            <a:picLocks noChangeAspect="1"/>
          </p:cNvPicPr>
          <p:nvPr/>
        </p:nvPicPr>
        <p:blipFill rotWithShape="1">
          <a:blip r:embed="rId3"/>
          <a:srcRect t="12688" b="5632"/>
          <a:stretch/>
        </p:blipFill>
        <p:spPr>
          <a:xfrm>
            <a:off x="4655841" y="1508787"/>
            <a:ext cx="6040511" cy="27714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39" y="1508787"/>
            <a:ext cx="4320480" cy="5037520"/>
          </a:xfrm>
          <a:prstGeom prst="rect">
            <a:avLst/>
          </a:prstGeom>
        </p:spPr>
      </p:pic>
    </p:spTree>
    <p:extLst>
      <p:ext uri="{BB962C8B-B14F-4D97-AF65-F5344CB8AC3E}">
        <p14:creationId xmlns:p14="http://schemas.microsoft.com/office/powerpoint/2010/main" val="389941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723F-F596-427E-8E97-26EAAEBCC96C}"/>
              </a:ext>
            </a:extLst>
          </p:cNvPr>
          <p:cNvSpPr>
            <a:spLocks noGrp="1"/>
          </p:cNvSpPr>
          <p:nvPr>
            <p:ph type="title"/>
          </p:nvPr>
        </p:nvSpPr>
        <p:spPr>
          <a:xfrm>
            <a:off x="157594" y="1061210"/>
            <a:ext cx="11876809" cy="5859967"/>
          </a:xfrm>
        </p:spPr>
        <p:txBody>
          <a:bodyPr>
            <a:noAutofit/>
          </a:bodyPr>
          <a:lstStyle/>
          <a:p>
            <a:r>
              <a:rPr lang="en-US" sz="2200" b="1" dirty="0">
                <a:latin typeface="+mn-lt"/>
              </a:rPr>
              <a:t>3.	</a:t>
            </a:r>
            <a:r>
              <a:rPr lang="en-US" sz="2200" b="1" dirty="0" smtClean="0">
                <a:latin typeface="+mn-lt"/>
              </a:rPr>
              <a:t>Implementation</a:t>
            </a:r>
            <a:br>
              <a:rPr lang="en-US" sz="2200" b="1" dirty="0" smtClean="0">
                <a:latin typeface="+mn-lt"/>
              </a:rPr>
            </a:br>
            <a:r>
              <a:rPr lang="en-US" sz="2000" dirty="0">
                <a:latin typeface="+mn-lt"/>
              </a:rPr>
              <a:t/>
            </a:r>
            <a:br>
              <a:rPr lang="en-US" sz="2000" dirty="0">
                <a:latin typeface="+mn-lt"/>
              </a:rPr>
            </a:br>
            <a:r>
              <a:rPr lang="en-US" sz="2000" dirty="0" smtClean="0">
                <a:latin typeface="+mn-lt"/>
              </a:rPr>
              <a:t>3.1 Work </a:t>
            </a:r>
            <a:r>
              <a:rPr lang="en-US" sz="2000" dirty="0">
                <a:latin typeface="+mn-lt"/>
              </a:rPr>
              <a:t>plan — Work packages, deliverables and milestones</a:t>
            </a:r>
            <a:r>
              <a:rPr lang="tr-TR" sz="2000" dirty="0">
                <a:latin typeface="+mn-lt"/>
              </a:rPr>
              <a:t>; </a:t>
            </a:r>
            <a:r>
              <a:rPr lang="en-US" sz="2000" dirty="0">
                <a:latin typeface="+mn-lt"/>
              </a:rPr>
              <a:t>brief presentation of the overall structure of the work plan;</a:t>
            </a:r>
            <a:r>
              <a:rPr lang="tr-TR" sz="2000" dirty="0">
                <a:latin typeface="+mn-lt"/>
              </a:rPr>
              <a:t> </a:t>
            </a:r>
            <a:r>
              <a:rPr lang="en-US" sz="2000" dirty="0">
                <a:latin typeface="+mn-lt"/>
              </a:rPr>
              <a:t>timing of the different work </a:t>
            </a:r>
            <a:r>
              <a:rPr lang="en-US" sz="2000" dirty="0" smtClean="0">
                <a:latin typeface="+mn-lt"/>
              </a:rPr>
              <a:t>packages </a:t>
            </a:r>
            <a:r>
              <a:rPr lang="en-US" sz="2000" dirty="0">
                <a:latin typeface="+mn-lt"/>
              </a:rPr>
              <a:t>and their components (Gantt chart or similar);</a:t>
            </a:r>
            <a:r>
              <a:rPr lang="tr-TR" sz="2000" dirty="0">
                <a:latin typeface="+mn-lt"/>
              </a:rPr>
              <a:t> </a:t>
            </a:r>
            <a:r>
              <a:rPr lang="en-US" sz="2000" dirty="0" smtClean="0">
                <a:latin typeface="+mn-lt"/>
              </a:rPr>
              <a:t>detailed </a:t>
            </a:r>
            <a:r>
              <a:rPr lang="en-US" sz="2000" dirty="0">
                <a:latin typeface="+mn-lt"/>
              </a:rPr>
              <a:t>work description</a:t>
            </a:r>
            <a:r>
              <a:rPr lang="tr-TR" sz="2000" dirty="0">
                <a:latin typeface="+mn-lt"/>
              </a:rPr>
              <a:t>. </a:t>
            </a:r>
            <a:r>
              <a:rPr lang="tr-TR" sz="2000" dirty="0" err="1">
                <a:latin typeface="+mn-lt"/>
              </a:rPr>
              <a:t>Use</a:t>
            </a:r>
            <a:r>
              <a:rPr lang="tr-TR" sz="2000" dirty="0">
                <a:latin typeface="+mn-lt"/>
              </a:rPr>
              <a:t> </a:t>
            </a:r>
            <a:r>
              <a:rPr lang="tr-TR" sz="2000" dirty="0" err="1">
                <a:latin typeface="+mn-lt"/>
              </a:rPr>
              <a:t>ready</a:t>
            </a:r>
            <a:r>
              <a:rPr lang="tr-TR" sz="2000" dirty="0">
                <a:latin typeface="+mn-lt"/>
              </a:rPr>
              <a:t> format </a:t>
            </a:r>
            <a:r>
              <a:rPr lang="tr-TR" sz="2000" dirty="0" err="1">
                <a:latin typeface="+mn-lt"/>
              </a:rPr>
              <a:t>tables</a:t>
            </a:r>
            <a:r>
              <a:rPr lang="tr-TR" sz="2000" dirty="0">
                <a:latin typeface="+mn-lt"/>
              </a:rPr>
              <a:t>; </a:t>
            </a:r>
            <a:r>
              <a:rPr lang="en-US" sz="2000" dirty="0">
                <a:latin typeface="+mn-lt"/>
              </a:rPr>
              <a:t>graphical presentation of the </a:t>
            </a:r>
            <a:r>
              <a:rPr lang="en-US" sz="2000" dirty="0" smtClean="0">
                <a:latin typeface="+mn-lt"/>
              </a:rPr>
              <a:t>components </a:t>
            </a:r>
            <a:r>
              <a:rPr lang="en-US" sz="2000" dirty="0">
                <a:latin typeface="+mn-lt"/>
              </a:rPr>
              <a:t>showing how they inter-relate (Pert chart or similar</a:t>
            </a:r>
            <a:r>
              <a:rPr lang="en-US" sz="2000" dirty="0" smtClean="0">
                <a:latin typeface="+mn-lt"/>
              </a:rPr>
              <a:t>).</a:t>
            </a:r>
            <a:br>
              <a:rPr lang="en-US" sz="2000" dirty="0" smtClean="0">
                <a:latin typeface="+mn-lt"/>
              </a:rPr>
            </a:br>
            <a:r>
              <a:rPr lang="en-US" sz="2000" dirty="0">
                <a:latin typeface="+mn-lt"/>
              </a:rPr>
              <a:t/>
            </a:r>
            <a:br>
              <a:rPr lang="en-US" sz="2000" dirty="0">
                <a:latin typeface="+mn-lt"/>
              </a:rPr>
            </a:br>
            <a:r>
              <a:rPr lang="en-US" sz="2000" dirty="0" smtClean="0">
                <a:latin typeface="+mn-lt"/>
              </a:rPr>
              <a:t>3.2 Management </a:t>
            </a:r>
            <a:r>
              <a:rPr lang="en-US" sz="2000" dirty="0">
                <a:latin typeface="+mn-lt"/>
              </a:rPr>
              <a:t>structure and </a:t>
            </a:r>
            <a:r>
              <a:rPr lang="en-US" sz="2000" dirty="0" smtClean="0">
                <a:latin typeface="+mn-lt"/>
              </a:rPr>
              <a:t>procedures:</a:t>
            </a:r>
            <a:r>
              <a:rPr lang="tr-TR" sz="2000" dirty="0" smtClean="0">
                <a:latin typeface="+mn-lt"/>
              </a:rPr>
              <a:t> </a:t>
            </a:r>
            <a:r>
              <a:rPr lang="en-US" sz="2000" dirty="0">
                <a:latin typeface="+mn-lt"/>
              </a:rPr>
              <a:t>Describe the </a:t>
            </a:r>
            <a:r>
              <a:rPr lang="en-US" sz="2000" dirty="0" err="1">
                <a:latin typeface="+mn-lt"/>
              </a:rPr>
              <a:t>organisational</a:t>
            </a:r>
            <a:r>
              <a:rPr lang="en-US" sz="2000" dirty="0">
                <a:latin typeface="+mn-lt"/>
              </a:rPr>
              <a:t> structure and the decision-making</a:t>
            </a:r>
            <a:r>
              <a:rPr lang="tr-TR" sz="2000" dirty="0">
                <a:latin typeface="+mn-lt"/>
              </a:rPr>
              <a:t>; </a:t>
            </a:r>
            <a:r>
              <a:rPr lang="en-US" sz="2000" dirty="0">
                <a:latin typeface="+mn-lt"/>
              </a:rPr>
              <a:t>Explain why the </a:t>
            </a:r>
            <a:r>
              <a:rPr lang="en-US" sz="2000" dirty="0" err="1">
                <a:latin typeface="+mn-lt"/>
              </a:rPr>
              <a:t>organisational</a:t>
            </a:r>
            <a:r>
              <a:rPr lang="en-US" sz="2000" dirty="0">
                <a:latin typeface="+mn-lt"/>
              </a:rPr>
              <a:t> structure </a:t>
            </a:r>
            <a:r>
              <a:rPr lang="tr-TR" sz="2000" dirty="0">
                <a:latin typeface="+mn-lt"/>
              </a:rPr>
              <a:t>	</a:t>
            </a:r>
            <a:r>
              <a:rPr lang="en-US" sz="2000" dirty="0">
                <a:latin typeface="+mn-lt"/>
              </a:rPr>
              <a:t>and decision-making mechanisms are appropriate to the </a:t>
            </a:r>
            <a:r>
              <a:rPr lang="en-US" sz="2000" dirty="0" smtClean="0">
                <a:latin typeface="+mn-lt"/>
              </a:rPr>
              <a:t> complexity </a:t>
            </a:r>
            <a:r>
              <a:rPr lang="en-US" sz="2000" dirty="0">
                <a:latin typeface="+mn-lt"/>
              </a:rPr>
              <a:t>and scale of the action</a:t>
            </a:r>
            <a:r>
              <a:rPr lang="tr-TR" sz="2000" dirty="0">
                <a:latin typeface="+mn-lt"/>
              </a:rPr>
              <a:t>; </a:t>
            </a:r>
            <a:r>
              <a:rPr lang="en-US" sz="2000" dirty="0">
                <a:latin typeface="+mn-lt"/>
              </a:rPr>
              <a:t>Describe, where relevant, how effective innovation </a:t>
            </a:r>
            <a:r>
              <a:rPr lang="en-US" sz="2000" dirty="0" smtClean="0">
                <a:latin typeface="+mn-lt"/>
              </a:rPr>
              <a:t>management </a:t>
            </a:r>
            <a:r>
              <a:rPr lang="en-US" sz="2000" dirty="0">
                <a:latin typeface="+mn-lt"/>
              </a:rPr>
              <a:t>will be addressed in the management structure and work plan</a:t>
            </a:r>
            <a:r>
              <a:rPr lang="en-US" sz="2000" dirty="0" smtClean="0">
                <a:latin typeface="+mn-lt"/>
              </a:rPr>
              <a:t>.</a:t>
            </a:r>
            <a:br>
              <a:rPr lang="en-US" sz="2000" dirty="0" smtClean="0">
                <a:latin typeface="+mn-lt"/>
              </a:rPr>
            </a:br>
            <a:r>
              <a:rPr lang="en-US" sz="2000" dirty="0">
                <a:latin typeface="+mn-lt"/>
              </a:rPr>
              <a:t/>
            </a:r>
            <a:br>
              <a:rPr lang="en-US" sz="2000" dirty="0">
                <a:latin typeface="+mn-lt"/>
              </a:rPr>
            </a:br>
            <a:r>
              <a:rPr lang="en-US" sz="2000" dirty="0" smtClean="0">
                <a:latin typeface="+mn-lt"/>
              </a:rPr>
              <a:t>3.3 Consortium </a:t>
            </a:r>
            <a:r>
              <a:rPr lang="en-US" sz="2000" dirty="0">
                <a:latin typeface="+mn-lt"/>
              </a:rPr>
              <a:t>as a </a:t>
            </a:r>
            <a:r>
              <a:rPr lang="en-US" sz="2000" dirty="0" smtClean="0">
                <a:latin typeface="+mn-lt"/>
              </a:rPr>
              <a:t>whole</a:t>
            </a:r>
            <a:r>
              <a:rPr lang="en-GB" sz="2000" dirty="0">
                <a:latin typeface="+mn-lt"/>
              </a:rPr>
              <a:t>:</a:t>
            </a:r>
            <a:r>
              <a:rPr lang="tr-TR" sz="2000" dirty="0" smtClean="0">
                <a:latin typeface="+mn-lt"/>
              </a:rPr>
              <a:t> </a:t>
            </a:r>
            <a:r>
              <a:rPr lang="en-US" sz="2000" dirty="0" smtClean="0">
                <a:latin typeface="+mn-lt"/>
              </a:rPr>
              <a:t>  </a:t>
            </a:r>
            <a:r>
              <a:rPr lang="en-US" sz="2000" dirty="0">
                <a:latin typeface="+mn-lt"/>
              </a:rPr>
              <a:t>The individual members of the consortium are described in a separate section 4. There is no need to repeat that information here</a:t>
            </a:r>
            <a:r>
              <a:rPr lang="tr-TR" sz="2000" dirty="0">
                <a:latin typeface="+mn-lt"/>
              </a:rPr>
              <a:t>; </a:t>
            </a:r>
            <a:r>
              <a:rPr lang="en-US" sz="2000" dirty="0">
                <a:latin typeface="+mn-lt"/>
              </a:rPr>
              <a:t>Describe the consortium. How will it match the action’s objectives? How do the members complement one another (and cover the value chain, where appropriate)? In what way does each of them contribute to the action? How will they be able to work effectively together? </a:t>
            </a:r>
            <a:r>
              <a:rPr lang="en-US" sz="2000" dirty="0" smtClean="0">
                <a:latin typeface="+mn-lt"/>
              </a:rPr>
              <a:t/>
            </a:r>
            <a:br>
              <a:rPr lang="en-US" sz="2000" dirty="0" smtClean="0">
                <a:latin typeface="+mn-lt"/>
              </a:rPr>
            </a:br>
            <a:r>
              <a:rPr lang="tr-TR" sz="2000" dirty="0" smtClean="0">
                <a:latin typeface="+mn-lt"/>
              </a:rPr>
              <a:t> </a:t>
            </a:r>
            <a:r>
              <a:rPr lang="en-US" sz="2000" dirty="0">
                <a:latin typeface="+mn-lt"/>
              </a:rPr>
              <a:t/>
            </a:r>
            <a:br>
              <a:rPr lang="en-US" sz="2000" dirty="0">
                <a:latin typeface="+mn-lt"/>
              </a:rPr>
            </a:br>
            <a:r>
              <a:rPr lang="en-US" sz="2000" dirty="0" smtClean="0">
                <a:latin typeface="+mn-lt"/>
              </a:rPr>
              <a:t>3.4 Resources </a:t>
            </a:r>
            <a:r>
              <a:rPr lang="en-US" sz="2000" dirty="0">
                <a:latin typeface="+mn-lt"/>
              </a:rPr>
              <a:t>to be </a:t>
            </a:r>
            <a:r>
              <a:rPr lang="en-US" sz="2000" dirty="0" smtClean="0">
                <a:latin typeface="+mn-lt"/>
              </a:rPr>
              <a:t>committed</a:t>
            </a:r>
            <a:r>
              <a:rPr lang="en-GB" sz="2000" dirty="0" smtClean="0">
                <a:latin typeface="+mn-lt"/>
              </a:rPr>
              <a:t>:</a:t>
            </a:r>
            <a:r>
              <a:rPr lang="en-US" sz="2000" dirty="0" smtClean="0">
                <a:latin typeface="+mn-lt"/>
              </a:rPr>
              <a:t> </a:t>
            </a:r>
            <a:r>
              <a:rPr lang="en-US" sz="2000" dirty="0">
                <a:latin typeface="+mn-lt"/>
              </a:rPr>
              <a:t>Please make sure the information in this section matches the costs as stated in the budget table in section 3 of the administrative proposal forms, and the number of person/months, shown in the detailed work package descriptions.</a:t>
            </a:r>
            <a:r>
              <a:rPr lang="tr-TR" sz="2000" dirty="0">
                <a:latin typeface="+mn-lt"/>
              </a:rPr>
              <a:t> </a:t>
            </a:r>
            <a:r>
              <a:rPr lang="en-US" sz="2000" dirty="0">
                <a:latin typeface="+mn-lt"/>
              </a:rPr>
              <a:t>Please provide the following:</a:t>
            </a:r>
            <a:r>
              <a:rPr lang="tr-TR" sz="2000" dirty="0">
                <a:latin typeface="+mn-lt"/>
              </a:rPr>
              <a:t> Ready</a:t>
            </a:r>
            <a:r>
              <a:rPr lang="en-US" sz="2000" dirty="0">
                <a:latin typeface="+mn-lt"/>
              </a:rPr>
              <a:t> table showing number of person/months require</a:t>
            </a:r>
            <a:r>
              <a:rPr lang="tr-TR" sz="2000" dirty="0">
                <a:latin typeface="+mn-lt"/>
              </a:rPr>
              <a:t>d; Ready</a:t>
            </a:r>
            <a:r>
              <a:rPr lang="en-US" sz="2000" dirty="0">
                <a:latin typeface="+mn-lt"/>
              </a:rPr>
              <a:t> table showing ‘other direct costs’ for participants</a:t>
            </a:r>
            <a:r>
              <a:rPr lang="en-US" sz="1200" dirty="0"/>
              <a:t/>
            </a:r>
            <a:br>
              <a:rPr lang="en-US" sz="1200" dirty="0"/>
            </a:br>
            <a:r>
              <a:rPr lang="en-US" sz="1200" dirty="0"/>
              <a:t/>
            </a:r>
            <a:br>
              <a:rPr lang="en-US" sz="1200" dirty="0"/>
            </a:br>
            <a:endParaRPr lang="en-US" sz="1200" dirty="0"/>
          </a:p>
        </p:txBody>
      </p:sp>
      <p:sp>
        <p:nvSpPr>
          <p:cNvPr id="3" name="Dikdörtgen 2">
            <a:extLst>
              <a:ext uri="{FF2B5EF4-FFF2-40B4-BE49-F238E27FC236}">
                <a16:creationId xmlns:a16="http://schemas.microsoft.com/office/drawing/2014/main" id="{4FC4FF29-D40F-4E51-A05C-71D17B6D9E1E}"/>
              </a:ext>
            </a:extLst>
          </p:cNvPr>
          <p:cNvSpPr/>
          <p:nvPr/>
        </p:nvSpPr>
        <p:spPr>
          <a:xfrm>
            <a:off x="2820391" y="225926"/>
            <a:ext cx="6551217" cy="461665"/>
          </a:xfrm>
          <a:prstGeom prst="rect">
            <a:avLst/>
          </a:prstGeom>
        </p:spPr>
        <p:txBody>
          <a:bodyPr wrap="none">
            <a:spAutoFit/>
          </a:bodyPr>
          <a:lstStyle/>
          <a:p>
            <a:r>
              <a:rPr lang="en-US" sz="2400" b="1" dirty="0"/>
              <a:t>Technical Annexes</a:t>
            </a:r>
            <a:r>
              <a:rPr lang="tr-TR" sz="2400" b="1" dirty="0"/>
              <a:t> Content (Example of H2020</a:t>
            </a:r>
            <a:r>
              <a:rPr lang="tr-TR" sz="2400" b="1" dirty="0" smtClean="0"/>
              <a:t>)</a:t>
            </a:r>
            <a:r>
              <a:rPr lang="en-US" sz="2400" b="1" dirty="0" smtClean="0"/>
              <a:t> </a:t>
            </a:r>
            <a:endParaRPr lang="en-US" sz="2400" dirty="0"/>
          </a:p>
        </p:txBody>
      </p:sp>
      <p:pic>
        <p:nvPicPr>
          <p:cNvPr id="5" name="Resim 2">
            <a:extLst>
              <a:ext uri="{FF2B5EF4-FFF2-40B4-BE49-F238E27FC236}">
                <a16:creationId xmlns:a16="http://schemas.microsoft.com/office/drawing/2014/main" id="{98F64A02-4E6E-4CF7-A889-D4C846647C2D}"/>
              </a:ext>
            </a:extLst>
          </p:cNvPr>
          <p:cNvPicPr>
            <a:picLocks noChangeAspect="1"/>
          </p:cNvPicPr>
          <p:nvPr/>
        </p:nvPicPr>
        <p:blipFill>
          <a:blip r:embed="rId2"/>
          <a:stretch>
            <a:fillRect/>
          </a:stretch>
        </p:blipFill>
        <p:spPr>
          <a:xfrm>
            <a:off x="9292418" y="189787"/>
            <a:ext cx="2612133" cy="995608"/>
          </a:xfrm>
          <a:prstGeom prst="rect">
            <a:avLst/>
          </a:prstGeom>
        </p:spPr>
      </p:pic>
    </p:spTree>
    <p:extLst>
      <p:ext uri="{BB962C8B-B14F-4D97-AF65-F5344CB8AC3E}">
        <p14:creationId xmlns:p14="http://schemas.microsoft.com/office/powerpoint/2010/main" val="3312256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B5723F-F596-427E-8E97-26EAAEBCC96C}"/>
              </a:ext>
            </a:extLst>
          </p:cNvPr>
          <p:cNvSpPr>
            <a:spLocks noGrp="1"/>
          </p:cNvSpPr>
          <p:nvPr>
            <p:ph type="title"/>
          </p:nvPr>
        </p:nvSpPr>
        <p:spPr>
          <a:xfrm>
            <a:off x="103908" y="1020931"/>
            <a:ext cx="12011891" cy="4787587"/>
          </a:xfrm>
        </p:spPr>
        <p:txBody>
          <a:bodyPr>
            <a:noAutofit/>
          </a:bodyPr>
          <a:lstStyle/>
          <a:p>
            <a:r>
              <a:rPr lang="en-US" sz="2200" b="1" dirty="0">
                <a:latin typeface="+mn-lt"/>
              </a:rPr>
              <a:t>The work plan </a:t>
            </a:r>
            <a:r>
              <a:rPr lang="en-US" sz="2200" dirty="0">
                <a:latin typeface="+mn-lt"/>
              </a:rPr>
              <a:t>should: </a:t>
            </a:r>
            <a:r>
              <a:rPr lang="tr-TR" sz="2200" dirty="0" smtClean="0">
                <a:latin typeface="+mn-lt"/>
              </a:rPr>
              <a:t/>
            </a:r>
            <a:br>
              <a:rPr lang="tr-TR" sz="2200" dirty="0" smtClean="0">
                <a:latin typeface="+mn-lt"/>
              </a:rPr>
            </a:br>
            <a:r>
              <a:rPr lang="tr-TR" sz="2200" dirty="0" smtClean="0">
                <a:latin typeface="+mn-lt"/>
              </a:rPr>
              <a:t/>
            </a:r>
            <a:br>
              <a:rPr lang="tr-TR" sz="2200" dirty="0" smtClean="0">
                <a:latin typeface="+mn-lt"/>
              </a:rPr>
            </a:br>
            <a:r>
              <a:rPr lang="en-US" sz="2200" dirty="0" smtClean="0">
                <a:latin typeface="+mn-lt"/>
              </a:rPr>
              <a:t>Reflect </a:t>
            </a:r>
            <a:r>
              <a:rPr lang="en-US" sz="2200" dirty="0">
                <a:latin typeface="+mn-lt"/>
              </a:rPr>
              <a:t>the methodology explained in the </a:t>
            </a:r>
            <a:r>
              <a:rPr lang="tr-TR" sz="2200" dirty="0" err="1">
                <a:latin typeface="+mn-lt"/>
              </a:rPr>
              <a:t>previous</a:t>
            </a:r>
            <a:r>
              <a:rPr lang="tr-TR" sz="2200" dirty="0">
                <a:latin typeface="+mn-lt"/>
              </a:rPr>
              <a:t> </a:t>
            </a:r>
            <a:r>
              <a:rPr lang="en-US" sz="2200" dirty="0">
                <a:latin typeface="+mn-lt"/>
              </a:rPr>
              <a:t>section</a:t>
            </a:r>
            <a:r>
              <a:rPr lang="tr-TR" sz="2200" dirty="0">
                <a:latin typeface="+mn-lt"/>
              </a:rPr>
              <a:t>s</a:t>
            </a:r>
            <a:r>
              <a:rPr lang="en-US" sz="2200" dirty="0">
                <a:latin typeface="+mn-lt"/>
              </a:rPr>
              <a:t> and </a:t>
            </a:r>
            <a:r>
              <a:rPr lang="tr-TR" sz="2200" dirty="0">
                <a:latin typeface="+mn-lt"/>
              </a:rPr>
              <a:t> </a:t>
            </a:r>
            <a:r>
              <a:rPr lang="en-US" sz="2200" dirty="0">
                <a:latin typeface="+mn-lt"/>
              </a:rPr>
              <a:t>translate it into concrete actions = Work Packages and Tasks </a:t>
            </a:r>
            <a:r>
              <a:rPr lang="tr-TR" sz="2200" dirty="0">
                <a:latin typeface="+mn-lt"/>
              </a:rPr>
              <a:t/>
            </a:r>
            <a:br>
              <a:rPr lang="tr-TR" sz="2200" dirty="0">
                <a:latin typeface="+mn-lt"/>
              </a:rPr>
            </a:br>
            <a:r>
              <a:rPr lang="tr-TR" sz="2200" dirty="0">
                <a:latin typeface="+mn-lt"/>
              </a:rPr>
              <a:t/>
            </a:r>
            <a:br>
              <a:rPr lang="tr-TR" sz="2200" dirty="0">
                <a:latin typeface="+mn-lt"/>
              </a:rPr>
            </a:br>
            <a:r>
              <a:rPr lang="en-US" sz="2200" dirty="0" smtClean="0">
                <a:latin typeface="+mn-lt"/>
              </a:rPr>
              <a:t>'Work </a:t>
            </a:r>
            <a:r>
              <a:rPr lang="en-US" sz="2200" dirty="0">
                <a:latin typeface="+mn-lt"/>
              </a:rPr>
              <a:t>package’ means a major sub-division of the proposed project. </a:t>
            </a:r>
            <a:r>
              <a:rPr lang="en-GB" sz="2200" dirty="0">
                <a:latin typeface="+mn-lt"/>
              </a:rPr>
              <a:t/>
            </a:r>
            <a:br>
              <a:rPr lang="en-GB" sz="2200" dirty="0">
                <a:latin typeface="+mn-lt"/>
              </a:rPr>
            </a:br>
            <a:r>
              <a:rPr lang="en-GB" sz="2200" dirty="0">
                <a:latin typeface="+mn-lt"/>
              </a:rPr>
              <a:t/>
            </a:r>
            <a:br>
              <a:rPr lang="en-GB" sz="2200" dirty="0">
                <a:latin typeface="+mn-lt"/>
              </a:rPr>
            </a:br>
            <a:r>
              <a:rPr lang="en-US" sz="2200" dirty="0">
                <a:latin typeface="+mn-lt"/>
              </a:rPr>
              <a:t>N</a:t>
            </a:r>
            <a:r>
              <a:rPr lang="en-US" sz="2200" dirty="0" smtClean="0">
                <a:latin typeface="+mn-lt"/>
              </a:rPr>
              <a:t>umber </a:t>
            </a:r>
            <a:r>
              <a:rPr lang="en-US" sz="2200" dirty="0">
                <a:latin typeface="+mn-lt"/>
              </a:rPr>
              <a:t>of work packages should be proportionate to the scale and complexity of the project </a:t>
            </a:r>
            <a:r>
              <a:rPr lang="en-US" sz="2200" dirty="0" smtClean="0">
                <a:latin typeface="+mn-lt"/>
              </a:rPr>
              <a:t/>
            </a:r>
            <a:br>
              <a:rPr lang="en-US" sz="2200" dirty="0" smtClean="0">
                <a:latin typeface="+mn-lt"/>
              </a:rPr>
            </a:br>
            <a:r>
              <a:rPr lang="en-US" sz="2200" dirty="0" smtClean="0">
                <a:latin typeface="+mn-lt"/>
              </a:rPr>
              <a:t/>
            </a:r>
            <a:br>
              <a:rPr lang="en-US" sz="2200" dirty="0" smtClean="0">
                <a:latin typeface="+mn-lt"/>
              </a:rPr>
            </a:br>
            <a:r>
              <a:rPr lang="en-US" sz="2200" dirty="0" smtClean="0">
                <a:latin typeface="+mn-lt"/>
              </a:rPr>
              <a:t>Be </a:t>
            </a:r>
            <a:r>
              <a:rPr lang="en-US" sz="2200" dirty="0">
                <a:latin typeface="+mn-lt"/>
              </a:rPr>
              <a:t>logically distributed across work packages in terms of content and </a:t>
            </a:r>
            <a:r>
              <a:rPr lang="en-US" sz="2200" dirty="0" smtClean="0">
                <a:latin typeface="+mn-lt"/>
              </a:rPr>
              <a:t>time</a:t>
            </a:r>
            <a:r>
              <a:rPr lang="en-US" sz="2200" dirty="0">
                <a:latin typeface="+mn-lt"/>
              </a:rPr>
              <a:t/>
            </a:r>
            <a:br>
              <a:rPr lang="en-US" sz="2200" dirty="0">
                <a:latin typeface="+mn-lt"/>
              </a:rPr>
            </a:br>
            <a:r>
              <a:rPr lang="en-US" sz="2200" dirty="0" smtClean="0">
                <a:latin typeface="+mn-lt"/>
              </a:rPr>
              <a:t/>
            </a:r>
            <a:br>
              <a:rPr lang="en-US" sz="2200" dirty="0" smtClean="0">
                <a:latin typeface="+mn-lt"/>
              </a:rPr>
            </a:br>
            <a:r>
              <a:rPr lang="en-US" sz="2200" dirty="0" smtClean="0">
                <a:latin typeface="+mn-lt"/>
              </a:rPr>
              <a:t>Give </a:t>
            </a:r>
            <a:r>
              <a:rPr lang="en-US" sz="2200" dirty="0">
                <a:latin typeface="+mn-lt"/>
              </a:rPr>
              <a:t>enough detail in each work package description to justify </a:t>
            </a:r>
            <a:r>
              <a:rPr lang="en-US" sz="2200" dirty="0" smtClean="0">
                <a:latin typeface="+mn-lt"/>
              </a:rPr>
              <a:t>the resources </a:t>
            </a:r>
            <a:r>
              <a:rPr lang="en-US" sz="2200" dirty="0">
                <a:latin typeface="+mn-lt"/>
              </a:rPr>
              <a:t>assigned</a:t>
            </a:r>
            <a:r>
              <a:rPr lang="tr-TR" sz="2200" dirty="0">
                <a:latin typeface="+mn-lt"/>
              </a:rPr>
              <a:t/>
            </a:r>
            <a:br>
              <a:rPr lang="tr-TR" sz="2200" dirty="0">
                <a:latin typeface="+mn-lt"/>
              </a:rPr>
            </a:br>
            <a:r>
              <a:rPr lang="en-US" sz="2200" dirty="0">
                <a:latin typeface="+mn-lt"/>
              </a:rPr>
              <a:t/>
            </a:r>
            <a:br>
              <a:rPr lang="en-US" sz="2200" dirty="0">
                <a:latin typeface="+mn-lt"/>
              </a:rPr>
            </a:br>
            <a:r>
              <a:rPr lang="en-US" sz="2200" dirty="0" smtClean="0">
                <a:latin typeface="+mn-lt"/>
              </a:rPr>
              <a:t>The </a:t>
            </a:r>
            <a:r>
              <a:rPr lang="en-US" sz="2200" dirty="0">
                <a:latin typeface="+mn-lt"/>
              </a:rPr>
              <a:t>interaction between WPs should be clearly explained e.g. </a:t>
            </a:r>
            <a:r>
              <a:rPr lang="en-US" sz="2200" dirty="0" smtClean="0">
                <a:latin typeface="+mn-lt"/>
              </a:rPr>
              <a:t>by graphical </a:t>
            </a:r>
            <a:r>
              <a:rPr lang="en-US" sz="2200" dirty="0">
                <a:latin typeface="+mn-lt"/>
              </a:rPr>
              <a:t>presentation (Pert chart or similar)</a:t>
            </a:r>
            <a:r>
              <a:rPr lang="tr-TR" sz="2200" dirty="0">
                <a:latin typeface="+mn-lt"/>
              </a:rPr>
              <a:t> </a:t>
            </a:r>
            <a:r>
              <a:rPr lang="en-US" sz="2200" dirty="0">
                <a:latin typeface="+mn-lt"/>
              </a:rPr>
              <a:t>Explaining how they inter-relate - this could include tasks, deliverables</a:t>
            </a:r>
            <a:r>
              <a:rPr lang="tr-TR" sz="2200" dirty="0">
                <a:latin typeface="+mn-lt"/>
              </a:rPr>
              <a:t> </a:t>
            </a:r>
            <a:r>
              <a:rPr lang="en-US" sz="2200" dirty="0">
                <a:latin typeface="+mn-lt"/>
              </a:rPr>
              <a:t>and milestone</a:t>
            </a:r>
            <a:r>
              <a:rPr lang="tr-TR" sz="2200" dirty="0">
                <a:latin typeface="+mn-lt"/>
              </a:rPr>
              <a:t/>
            </a:r>
            <a:br>
              <a:rPr lang="tr-TR" sz="2200" dirty="0">
                <a:latin typeface="+mn-lt"/>
              </a:rPr>
            </a:br>
            <a:r>
              <a:rPr lang="en-US" sz="2200" dirty="0">
                <a:latin typeface="+mn-lt"/>
              </a:rPr>
              <a:t/>
            </a:r>
            <a:br>
              <a:rPr lang="en-US" sz="2200" dirty="0">
                <a:latin typeface="+mn-lt"/>
              </a:rPr>
            </a:br>
            <a:r>
              <a:rPr lang="en-US" sz="2200" dirty="0" err="1" smtClean="0">
                <a:latin typeface="+mn-lt"/>
              </a:rPr>
              <a:t>Harmonise</a:t>
            </a:r>
            <a:r>
              <a:rPr lang="en-US" sz="2200" dirty="0" smtClean="0">
                <a:latin typeface="+mn-lt"/>
              </a:rPr>
              <a:t> </a:t>
            </a:r>
            <a:r>
              <a:rPr lang="en-US" sz="2200" dirty="0">
                <a:latin typeface="+mn-lt"/>
              </a:rPr>
              <a:t>the writing and the presentation of the different WPs</a:t>
            </a:r>
            <a:r>
              <a:rPr lang="en-US" sz="2000" dirty="0">
                <a:latin typeface="+mn-lt"/>
              </a:rPr>
              <a:t/>
            </a:r>
            <a:br>
              <a:rPr lang="en-US" sz="2000" dirty="0">
                <a:latin typeface="+mn-lt"/>
              </a:rPr>
            </a:br>
            <a:endParaRPr lang="en-US" sz="2000" dirty="0">
              <a:latin typeface="+mn-lt"/>
            </a:endParaRPr>
          </a:p>
        </p:txBody>
      </p:sp>
      <p:pic>
        <p:nvPicPr>
          <p:cNvPr id="3" name="Resim 2">
            <a:extLst>
              <a:ext uri="{FF2B5EF4-FFF2-40B4-BE49-F238E27FC236}">
                <a16:creationId xmlns:a16="http://schemas.microsoft.com/office/drawing/2014/main" id="{00EF0594-6AB1-4331-90F9-73AF44576636}"/>
              </a:ext>
            </a:extLst>
          </p:cNvPr>
          <p:cNvPicPr>
            <a:picLocks noChangeAspect="1"/>
          </p:cNvPicPr>
          <p:nvPr/>
        </p:nvPicPr>
        <p:blipFill>
          <a:blip r:embed="rId2"/>
          <a:stretch>
            <a:fillRect/>
          </a:stretch>
        </p:blipFill>
        <p:spPr>
          <a:xfrm>
            <a:off x="9385936" y="5602620"/>
            <a:ext cx="2612133" cy="995608"/>
          </a:xfrm>
          <a:prstGeom prst="rect">
            <a:avLst/>
          </a:prstGeom>
        </p:spPr>
      </p:pic>
      <p:sp>
        <p:nvSpPr>
          <p:cNvPr id="4" name="TextBox 3"/>
          <p:cNvSpPr txBox="1"/>
          <p:nvPr/>
        </p:nvSpPr>
        <p:spPr>
          <a:xfrm>
            <a:off x="86152" y="6376737"/>
            <a:ext cx="381836" cy="369332"/>
          </a:xfrm>
          <a:prstGeom prst="rect">
            <a:avLst/>
          </a:prstGeom>
          <a:noFill/>
        </p:spPr>
        <p:txBody>
          <a:bodyPr wrap="none" rtlCol="0">
            <a:spAutoFit/>
          </a:bodyPr>
          <a:lstStyle/>
          <a:p>
            <a:r>
              <a:rPr lang="en-GB" b="1" dirty="0" smtClean="0"/>
              <a:t>M</a:t>
            </a:r>
            <a:endParaRPr lang="en-GB" b="1" dirty="0"/>
          </a:p>
        </p:txBody>
      </p:sp>
    </p:spTree>
    <p:extLst>
      <p:ext uri="{BB962C8B-B14F-4D97-AF65-F5344CB8AC3E}">
        <p14:creationId xmlns:p14="http://schemas.microsoft.com/office/powerpoint/2010/main" val="522946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28092</TotalTime>
  <Words>42771</Words>
  <Application>Microsoft Office PowerPoint</Application>
  <PresentationFormat>Widescreen</PresentationFormat>
  <Paragraphs>3309</Paragraphs>
  <Slides>223</Slides>
  <Notes>122</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223</vt:i4>
      </vt:variant>
    </vt:vector>
  </HeadingPairs>
  <TitlesOfParts>
    <vt:vector size="242" baseType="lpstr">
      <vt:lpstr>MS PGothic</vt:lpstr>
      <vt:lpstr>MS PGothic</vt:lpstr>
      <vt:lpstr>Aharoni</vt:lpstr>
      <vt:lpstr>Arial</vt:lpstr>
      <vt:lpstr>Calibri</vt:lpstr>
      <vt:lpstr>Cambria</vt:lpstr>
      <vt:lpstr>Candara</vt:lpstr>
      <vt:lpstr>Century Gothic</vt:lpstr>
      <vt:lpstr>Garamond</vt:lpstr>
      <vt:lpstr>PMingLiU</vt:lpstr>
      <vt:lpstr>PMingLiU</vt:lpstr>
      <vt:lpstr>Tahoma</vt:lpstr>
      <vt:lpstr>Times New Roman</vt:lpstr>
      <vt:lpstr>Trebuchet MS</vt:lpstr>
      <vt:lpstr>Verdana</vt:lpstr>
      <vt:lpstr>Wingdings</vt:lpstr>
      <vt:lpstr>Office Teması</vt:lpstr>
      <vt:lpstr>Document</vt:lpstr>
      <vt:lpstr>Worksheet</vt:lpstr>
      <vt:lpstr>PowerPoint Presentation</vt:lpstr>
      <vt:lpstr>Work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top-down calls </vt:lpstr>
      <vt:lpstr>Examples of top-down calls </vt:lpstr>
      <vt:lpstr>Examples of top-down calls </vt:lpstr>
      <vt:lpstr>From idea to project proposal</vt:lpstr>
      <vt:lpstr>Example of top-down call </vt:lpstr>
      <vt:lpstr>From idea to project proposal</vt:lpstr>
      <vt:lpstr>Examples of bottom-up calls </vt:lpstr>
      <vt:lpstr>PowerPoint Presentation</vt:lpstr>
      <vt:lpstr>Brainstorming: from idea to project proposal</vt:lpstr>
      <vt:lpstr>PowerPoint Presentation</vt:lpstr>
      <vt:lpstr>Idea for proposal</vt:lpstr>
      <vt:lpstr>From idea to project proposal</vt:lpstr>
      <vt:lpstr>The basic idea for a winning proposal</vt:lpstr>
      <vt:lpstr>PowerPoint Presentation</vt:lpstr>
      <vt:lpstr>The basic idea for a winning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a suitable call for proposals</vt:lpstr>
      <vt:lpstr>PowerPoint Presentation</vt:lpstr>
      <vt:lpstr>Example 2: Europe for Citizens Programme Call for proposals No EACEA-52/2019: Europe for Citizens programme — actions grants 2020 (2019/C 420/09)  </vt:lpstr>
      <vt:lpstr>Example 1: CREATIVE EUROPE (2014-2020) Culture Sub-programme Call for proposals EACEA 39/2019 Cultural Cooperation Projects in the Western Balkans “Strengthening cultural cooperation with and competiveness of cultural and creative industries in the Western Balkans”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11:00-11:15</vt:lpstr>
      <vt:lpstr>PowerPoint Presentation</vt:lpstr>
      <vt:lpstr>PowerPoint Presentation</vt:lpstr>
      <vt:lpstr>Application form: Part B - Technical content: Part B concerns the technical content of the proposal. To facilitate its preparation, applicants should use the standard template provided in Annex II of this guide and follow the specific instructions given in this chapter.  It is important to fill in all pre-defined sections and to address questions mentioned in the present document; they are meant to guide the applicants in the preparation of a proposal and cover all important aspects of a proposal. This will enable the independent experts to make an effective assessment against the award criteria. </vt:lpstr>
      <vt:lpstr>1. Excellence 1.1 Objectives: Describe the specific objectives for your action, which should be clear, measurable, realistic and achievable. Objectives should be consistent with the expected exploitation and impact of the action (see section 2. Impact) and with the innovation strategy of the partners of the consortium; Explain the industrial/economic/social challenges and the market opportunity you address;  Objectives should be SMART: Specific: objectives must be precise in order to be understood clearly Measurable: it should be possible to measure the progress towards the achievement of the objectives based on a pre-defined set of quantifiable indicators Achievable: objectives must be attainable with the resources allocated, and within the duration of the planned action Results-focused: the goals should measure outcomes, not activities Time-bound: objectives must have a clear time-frame, a deadline by which they are to be achieved.  1.2 Relation to the work programme: Indicate why your proposal would fit under the section European Innovation Council pilot of the Work Programme.   1.3  Concept and methodology  (a) Concept Explain the overall concept underpinning your proposal. Describe the main ideas, models or assumptions. Highlight trans-disciplinary considerations and the methodology that you intend to follow. Set out your activities; Specify the starting point and the level of maturity of your proposal by positioning it in the spectrum from ‘idea to application’, or from ‘lab to market’; Show the European dimension of your proposal and how it will add value to Europe.  (b) Methodology: Explain how your proposal will lead to market take-up and what will be required to achieve that; Where relevant, describe how sex and/or gender issues are taken into account.   1.4 Ambition: Describe your proposal’s innovation potential / the advance it would provide beyond the state-of-the-art, and the extent it is ambitious / a game-changer. You could refer to the break-through nature of the objectives, the concepts, issues and problems to be addressed, and the approaches and methods you will use. Where relevant, compare with to products and services already available on the market. Please refer to the results of any patent search carried out. </vt:lpstr>
      <vt:lpstr>1.1 Objectives</vt:lpstr>
      <vt:lpstr>Objectives </vt:lpstr>
      <vt:lpstr>PowerPoint Presentation</vt:lpstr>
      <vt:lpstr> 2. Impact  2.1 Expected impacts:   Please be specific, and provide only information that applies to the proposal and its objectives. Wherever possible, use quantified indicators and targets. Describe how your action will contribute; Show which user needs or challenge you have identified and how these will be met by your proposal; Describe the type of market you target (e.g. niche or high volume); Show the economic relevance of your solution, in particular for the scale-up of the industry partner(s) in the consortium (turnover, market share, employment creation, longer-term sales expectations, return on investment and profit; In the context of your proposal, elaborate on your capital investment policy for the next three years of operation; Describe any barriers/obstacles, and any framework conditions   2.2 Measures to maximize impact  a) Dissemination and exploitation  of results; Provide a draft ‘plan for the dissemination and exploitation of the action's results; Explain which stakeholders should be involved in the last stretch towards a successful commercial exploitation of your proposal, in addition to those already present in the consortium and/or in the validation process of the proposal; Elaborate on how you intend to position yourself in the market over time; On the basis of your expected result, elaborate on the possible further development strategy for your innovation to ensure your future    competitiveness; Add any other factors of relevance related to dissemination and exploitation of results that could increase impact and explain how.  b) Intellectual Property, knowledge protection and regulatory issues  c) Communication activities; Describe the communication measures for promoting your work during the period of the grant. Measures should be proportionate to the scale of the activity, with clear objectives.  They should be tailored to the needs of various audiences, including groups beyond your own community.   </vt:lpstr>
      <vt:lpstr>Impact - Expected impacts  </vt:lpstr>
      <vt:lpstr>Measures to maximize impact</vt:lpstr>
      <vt:lpstr>Project web site</vt:lpstr>
      <vt:lpstr>Posters</vt:lpstr>
      <vt:lpstr>Videos and TV interviews</vt:lpstr>
      <vt:lpstr>Billboards</vt:lpstr>
      <vt:lpstr>International Festivals of Science and Education</vt:lpstr>
      <vt:lpstr>Researchers’ nights</vt:lpstr>
      <vt:lpstr>FABelgrade2018</vt:lpstr>
      <vt:lpstr>Maker Fest 2018</vt:lpstr>
      <vt:lpstr>Publications</vt:lpstr>
      <vt:lpstr>International conferences</vt:lpstr>
      <vt:lpstr>Exploitation  of results - Patent </vt:lpstr>
      <vt:lpstr>3. Implementation  3.1 Work plan — Work packages, deliverables and milestones; brief presentation of the overall structure of the work plan; timing of the different work packages and their components (Gantt chart or similar); detailed work description. Use ready format tables; graphical presentation of the components showing how they inter-relate (Pert chart or similar).  3.2 Management structure and procedures: Describe the organisational structure and the decision-making; Explain why the organisational structure  and decision-making mechanisms are appropriate to the  complexity and scale of the action; Describe, where relevant, how effective innovation management will be addressed in the management structure and work plan.  3.3 Consortium as a whole:   The individual members of the consortium are described in a separate section 4. There is no need to repeat that information here; Describe the consortium. How will it match the action’s objectives? How do the members complement one another (and cover the value chain, where appropriate)? In what way does each of them contribute to the action? How will they be able to work effectively together?    3.4 Resources to be committed: Please make sure the information in this section matches the costs as stated in the budget table in section 3 of the administrative proposal forms, and the number of person/months, shown in the detailed work package descriptions. Please provide the following: Ready table showing number of person/months required; Ready table showing ‘other direct costs’ for participants  </vt:lpstr>
      <vt:lpstr>The work plan should:   Reflect the methodology explained in the previous sections and  translate it into concrete actions = Work Packages and Tasks   'Work package’ means a major sub-division of the proposed project.   Number of work packages should be proportionate to the scale and complexity of the project   Be logically distributed across work packages in terms of content and time  Give enough detail in each work package description to justify the resources assigned  The interaction between WPs should be clearly explained e.g. by graphical presentation (Pert chart or similar) Explaining how they inter-relate - this could include tasks, deliverables and milestone  Harmonise the writing and the presentation of the different WPs </vt:lpstr>
      <vt:lpstr>PowerPoint Presentation</vt:lpstr>
      <vt:lpstr>Implementation - Work packages </vt:lpstr>
      <vt:lpstr>Implementation - Work packages </vt:lpstr>
      <vt:lpstr>PowerPoint Presentation</vt:lpstr>
      <vt:lpstr>PowerPoint Presentation</vt:lpstr>
      <vt:lpstr>PowerPoint Presentation</vt:lpstr>
      <vt:lpstr>PowerPoint Presentation</vt:lpstr>
      <vt:lpstr>PowerPoint Presentation</vt:lpstr>
      <vt:lpstr>List of Deliverables - example</vt:lpstr>
      <vt:lpstr>PowerPoint Presentation</vt:lpstr>
      <vt:lpstr>Implementation - Milestones  </vt:lpstr>
      <vt:lpstr>PowerPoint Presentation</vt:lpstr>
      <vt:lpstr>Implementation – 3.2 Management structure and procedures   </vt:lpstr>
      <vt:lpstr>PowerPoint Presentation</vt:lpstr>
      <vt:lpstr>Consortium as a whole</vt:lpstr>
      <vt:lpstr>PowerPoint Presentation</vt:lpstr>
      <vt:lpstr>Section 4: Members of the consortium  4.1. Participants (applicants)  Please provide, for each participant, the following (if available): • a description of the legal entity and its main tasks, with an explanation of how its profile matches the tasks in the proposal • a curriculum vitae or description of the profile of the persons, including their gender, who will be primarily responsible for carrying out the proposed research and/or innovation activities • a list of up to 5 relevant publications, and/or products, services (including widely-used datasets or software), or other achievements relevant to the  call content • a description of any significant infrastructure and/or any major items of technical equipment, relevant to the proposed work •if operational capacity cannot be demonstrated at the time of submitting the proposal, describe the concrete measures that will be taken to obtain it by the time of the implementation of the task  4.2. Third parties involved in the project (including use of third party resources); Please complete, for each participant, ready table (or simply state "No third parties involved", if applicable)    </vt:lpstr>
      <vt:lpstr>PowerPoint Presentation</vt:lpstr>
      <vt:lpstr>Section 5: Ethics and Security   5.1 Ethics  If you have entered any ethics issues in the ethical issue table in the administrative proposal forms, you must:  a) submit an ethics self-assessment, which describes how the proposal meets the national legal and ethical requirements of the country or countries where the tasks raising ethical issues are to  be carried out; explains in detail how you intend to address the issues in the ethical issues table, in particular as regards: research objectives, research methodology , the potential impact of the research  b) provide the documents that you need under national law(if you already have them), e.g.: an ethics committee opinion; the document notifying activities raising ethical issues or authorising such activities  5.2 Security   Please indicate if your project will involve:  activities or results raising security issues: (YES/NO), 'EU-classified information' as background or results: (YES/NO)     </vt:lpstr>
      <vt:lpstr>PowerPoint Presentation</vt:lpstr>
      <vt:lpstr>PowerPoint Presentation</vt:lpstr>
      <vt:lpstr>PowerPoint Presentation</vt:lpstr>
      <vt:lpstr>PowerPoint Presentation</vt:lpstr>
      <vt:lpstr>12:45-13:15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Usually 8 panels for evaluation</vt:lpstr>
      <vt:lpstr>PowerPoint Presentation</vt:lpstr>
      <vt:lpstr>PowerPoint Presentation</vt:lpstr>
      <vt:lpstr>PowerPoint Presentation</vt:lpstr>
      <vt:lpstr>PowerPoint Presentation</vt:lpstr>
      <vt:lpstr>PowerPoint Presentation</vt:lpstr>
      <vt:lpstr>Evaluation Summary Report</vt:lpstr>
      <vt:lpstr>Evaulation Summary Report</vt:lpstr>
      <vt:lpstr>Evaulation Summary Report</vt:lpstr>
      <vt:lpstr>PowerPoint Presentation</vt:lpstr>
      <vt:lpstr>PowerPoint Presentation</vt:lpstr>
      <vt:lpstr>PowerPoint Presentation</vt:lpstr>
      <vt:lpstr>PowerPoint Presentation</vt:lpstr>
      <vt:lpstr>PowerPoint Presentation</vt:lpstr>
      <vt:lpstr>14:45-15:00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 selection of appropriate partners  </vt:lpstr>
      <vt:lpstr>Example – selection of appropriate partners  </vt:lpstr>
      <vt:lpstr>Example –appropriate partners, stakeholders and end users </vt:lpstr>
      <vt:lpstr>Roles of partners</vt:lpstr>
      <vt:lpstr>Roles of partners – delegated activities and responsibilities</vt:lpstr>
      <vt:lpstr>Project partnership agreement</vt:lpstr>
      <vt:lpstr>Partnership Agreement</vt:lpstr>
      <vt:lpstr>Project partnership agreement</vt:lpstr>
      <vt:lpstr>Project partnership agreement</vt:lpstr>
      <vt:lpstr>Project partnership agreement</vt:lpstr>
      <vt:lpstr>PowerPoint Presentation</vt:lpstr>
      <vt:lpstr>PowerPoint Presentation</vt:lpstr>
      <vt:lpstr>PowerPoint Presentation</vt:lpstr>
      <vt:lpstr>The EU institutions</vt:lpstr>
      <vt:lpstr>PowerPoint Presentation</vt:lpstr>
      <vt:lpstr>PowerPoint Presentation</vt:lpstr>
      <vt:lpstr>PowerPoint Presentation</vt:lpstr>
      <vt:lpstr>PowerPoint Presentation</vt:lpstr>
      <vt:lpstr>Targets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Mila</dc:creator>
  <cp:lastModifiedBy>User</cp:lastModifiedBy>
  <cp:revision>540</cp:revision>
  <cp:lastPrinted>2020-01-22T11:28:43Z</cp:lastPrinted>
  <dcterms:created xsi:type="dcterms:W3CDTF">2019-08-07T10:31:13Z</dcterms:created>
  <dcterms:modified xsi:type="dcterms:W3CDTF">2020-01-27T17:50:42Z</dcterms:modified>
</cp:coreProperties>
</file>