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7"/>
  </p:notesMasterIdLst>
  <p:sldIdLst>
    <p:sldId id="550" r:id="rId2"/>
    <p:sldId id="834" r:id="rId3"/>
    <p:sldId id="816" r:id="rId4"/>
    <p:sldId id="881" r:id="rId5"/>
    <p:sldId id="882" r:id="rId6"/>
    <p:sldId id="883" r:id="rId7"/>
    <p:sldId id="753" r:id="rId8"/>
    <p:sldId id="807" r:id="rId9"/>
    <p:sldId id="884" r:id="rId10"/>
    <p:sldId id="837" r:id="rId11"/>
    <p:sldId id="838" r:id="rId12"/>
    <p:sldId id="839" r:id="rId13"/>
    <p:sldId id="840" r:id="rId14"/>
    <p:sldId id="808" r:id="rId15"/>
    <p:sldId id="841" r:id="rId16"/>
    <p:sldId id="842" r:id="rId17"/>
    <p:sldId id="843" r:id="rId18"/>
    <p:sldId id="844" r:id="rId19"/>
    <p:sldId id="809" r:id="rId20"/>
    <p:sldId id="775" r:id="rId21"/>
    <p:sldId id="774" r:id="rId22"/>
    <p:sldId id="754" r:id="rId23"/>
    <p:sldId id="788" r:id="rId24"/>
    <p:sldId id="765" r:id="rId25"/>
    <p:sldId id="758" r:id="rId26"/>
    <p:sldId id="810" r:id="rId27"/>
    <p:sldId id="811" r:id="rId28"/>
    <p:sldId id="759" r:id="rId29"/>
    <p:sldId id="762" r:id="rId30"/>
    <p:sldId id="817" r:id="rId31"/>
    <p:sldId id="264" r:id="rId32"/>
    <p:sldId id="909" r:id="rId33"/>
    <p:sldId id="812" r:id="rId34"/>
    <p:sldId id="474" r:id="rId35"/>
    <p:sldId id="815" r:id="rId36"/>
    <p:sldId id="818" r:id="rId37"/>
    <p:sldId id="910" r:id="rId38"/>
    <p:sldId id="911" r:id="rId39"/>
    <p:sldId id="912" r:id="rId40"/>
    <p:sldId id="913" r:id="rId41"/>
    <p:sldId id="851" r:id="rId42"/>
    <p:sldId id="914" r:id="rId43"/>
    <p:sldId id="915" r:id="rId44"/>
    <p:sldId id="916" r:id="rId45"/>
    <p:sldId id="917" r:id="rId46"/>
    <p:sldId id="918" r:id="rId47"/>
    <p:sldId id="919" r:id="rId48"/>
    <p:sldId id="855" r:id="rId49"/>
    <p:sldId id="857" r:id="rId50"/>
    <p:sldId id="858" r:id="rId51"/>
    <p:sldId id="714" r:id="rId52"/>
    <p:sldId id="852" r:id="rId53"/>
    <p:sldId id="853" r:id="rId54"/>
    <p:sldId id="854" r:id="rId55"/>
    <p:sldId id="886" r:id="rId56"/>
    <p:sldId id="887" r:id="rId57"/>
    <p:sldId id="888" r:id="rId58"/>
    <p:sldId id="920" r:id="rId59"/>
    <p:sldId id="821" r:id="rId60"/>
    <p:sldId id="889" r:id="rId61"/>
    <p:sldId id="890" r:id="rId62"/>
    <p:sldId id="891" r:id="rId63"/>
    <p:sldId id="892" r:id="rId64"/>
    <p:sldId id="893" r:id="rId65"/>
    <p:sldId id="899" r:id="rId66"/>
    <p:sldId id="900" r:id="rId67"/>
    <p:sldId id="901" r:id="rId68"/>
    <p:sldId id="902" r:id="rId69"/>
    <p:sldId id="715" r:id="rId70"/>
    <p:sldId id="778" r:id="rId71"/>
    <p:sldId id="822" r:id="rId72"/>
    <p:sldId id="828" r:id="rId73"/>
    <p:sldId id="894" r:id="rId74"/>
    <p:sldId id="859" r:id="rId75"/>
    <p:sldId id="829" r:id="rId76"/>
    <p:sldId id="769" r:id="rId77"/>
    <p:sldId id="833" r:id="rId78"/>
    <p:sldId id="832" r:id="rId79"/>
    <p:sldId id="895" r:id="rId80"/>
    <p:sldId id="896" r:id="rId81"/>
    <p:sldId id="823" r:id="rId82"/>
    <p:sldId id="708" r:id="rId83"/>
    <p:sldId id="921" r:id="rId84"/>
    <p:sldId id="825" r:id="rId85"/>
    <p:sldId id="826" r:id="rId86"/>
    <p:sldId id="827" r:id="rId87"/>
    <p:sldId id="922" r:id="rId88"/>
    <p:sldId id="824" r:id="rId89"/>
    <p:sldId id="923" r:id="rId90"/>
    <p:sldId id="924" r:id="rId91"/>
    <p:sldId id="761" r:id="rId92"/>
    <p:sldId id="491" r:id="rId93"/>
    <p:sldId id="928" r:id="rId94"/>
    <p:sldId id="830" r:id="rId95"/>
    <p:sldId id="944" r:id="rId96"/>
    <p:sldId id="781" r:id="rId97"/>
    <p:sldId id="796" r:id="rId98"/>
    <p:sldId id="945" r:id="rId99"/>
    <p:sldId id="932" r:id="rId100"/>
    <p:sldId id="783" r:id="rId101"/>
    <p:sldId id="929" r:id="rId102"/>
    <p:sldId id="805" r:id="rId103"/>
    <p:sldId id="946" r:id="rId104"/>
    <p:sldId id="797" r:id="rId105"/>
    <p:sldId id="784" r:id="rId106"/>
    <p:sldId id="938" r:id="rId107"/>
    <p:sldId id="925" r:id="rId108"/>
    <p:sldId id="931" r:id="rId109"/>
    <p:sldId id="939" r:id="rId110"/>
    <p:sldId id="927" r:id="rId111"/>
    <p:sldId id="933" r:id="rId112"/>
    <p:sldId id="907" r:id="rId113"/>
    <p:sldId id="941" r:id="rId114"/>
    <p:sldId id="942" r:id="rId115"/>
    <p:sldId id="934" r:id="rId116"/>
    <p:sldId id="935" r:id="rId117"/>
    <p:sldId id="936" r:id="rId118"/>
    <p:sldId id="937" r:id="rId119"/>
    <p:sldId id="943" r:id="rId120"/>
    <p:sldId id="947" r:id="rId121"/>
    <p:sldId id="948" r:id="rId122"/>
    <p:sldId id="798" r:id="rId123"/>
    <p:sldId id="820" r:id="rId124"/>
    <p:sldId id="771" r:id="rId125"/>
    <p:sldId id="955" r:id="rId126"/>
    <p:sldId id="956" r:id="rId127"/>
    <p:sldId id="957" r:id="rId128"/>
    <p:sldId id="958" r:id="rId129"/>
    <p:sldId id="959" r:id="rId130"/>
    <p:sldId id="951" r:id="rId131"/>
    <p:sldId id="960" r:id="rId132"/>
    <p:sldId id="961" r:id="rId133"/>
    <p:sldId id="962" r:id="rId134"/>
    <p:sldId id="963" r:id="rId135"/>
    <p:sldId id="964" r:id="rId136"/>
    <p:sldId id="965" r:id="rId137"/>
    <p:sldId id="760" r:id="rId138"/>
    <p:sldId id="779" r:id="rId139"/>
    <p:sldId id="952" r:id="rId140"/>
    <p:sldId id="953" r:id="rId141"/>
    <p:sldId id="403" r:id="rId142"/>
    <p:sldId id="954" r:id="rId143"/>
    <p:sldId id="897" r:id="rId144"/>
    <p:sldId id="898" r:id="rId145"/>
    <p:sldId id="970" r:id="rId146"/>
    <p:sldId id="791" r:id="rId147"/>
    <p:sldId id="793" r:id="rId148"/>
    <p:sldId id="305" r:id="rId149"/>
    <p:sldId id="967" r:id="rId150"/>
    <p:sldId id="311" r:id="rId151"/>
    <p:sldId id="949" r:id="rId152"/>
    <p:sldId id="950" r:id="rId153"/>
    <p:sldId id="971" r:id="rId154"/>
    <p:sldId id="972" r:id="rId155"/>
    <p:sldId id="723" r:id="rId156"/>
    <p:sldId id="751" r:id="rId157"/>
    <p:sldId id="873" r:id="rId158"/>
    <p:sldId id="874" r:id="rId159"/>
    <p:sldId id="750" r:id="rId160"/>
    <p:sldId id="725" r:id="rId161"/>
    <p:sldId id="850" r:id="rId162"/>
    <p:sldId id="737" r:id="rId163"/>
    <p:sldId id="768" r:id="rId164"/>
    <p:sldId id="749" r:id="rId165"/>
    <p:sldId id="875" r:id="rId166"/>
    <p:sldId id="739" r:id="rId167"/>
    <p:sldId id="740" r:id="rId168"/>
    <p:sldId id="876" r:id="rId169"/>
    <p:sldId id="877" r:id="rId170"/>
    <p:sldId id="878" r:id="rId171"/>
    <p:sldId id="879" r:id="rId172"/>
    <p:sldId id="742" r:id="rId173"/>
    <p:sldId id="741" r:id="rId174"/>
    <p:sldId id="738" r:id="rId175"/>
    <p:sldId id="728" r:id="rId176"/>
    <p:sldId id="730" r:id="rId177"/>
    <p:sldId id="729" r:id="rId178"/>
    <p:sldId id="731" r:id="rId179"/>
    <p:sldId id="732" r:id="rId180"/>
    <p:sldId id="733" r:id="rId181"/>
    <p:sldId id="734" r:id="rId182"/>
    <p:sldId id="735" r:id="rId183"/>
    <p:sldId id="860" r:id="rId184"/>
    <p:sldId id="862" r:id="rId185"/>
    <p:sldId id="863" r:id="rId186"/>
    <p:sldId id="864" r:id="rId187"/>
    <p:sldId id="865" r:id="rId188"/>
    <p:sldId id="866" r:id="rId189"/>
    <p:sldId id="867" r:id="rId190"/>
    <p:sldId id="736" r:id="rId191"/>
    <p:sldId id="848" r:id="rId192"/>
    <p:sldId id="767" r:id="rId193"/>
    <p:sldId id="885" r:id="rId194"/>
    <p:sldId id="726" r:id="rId195"/>
    <p:sldId id="724" r:id="rId196"/>
    <p:sldId id="777" r:id="rId197"/>
    <p:sldId id="755" r:id="rId198"/>
    <p:sldId id="704" r:id="rId199"/>
    <p:sldId id="743" r:id="rId200"/>
    <p:sldId id="744" r:id="rId201"/>
    <p:sldId id="745" r:id="rId202"/>
    <p:sldId id="746" r:id="rId203"/>
    <p:sldId id="748" r:id="rId204"/>
    <p:sldId id="703" r:id="rId205"/>
    <p:sldId id="639" r:id="rId206"/>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6" autoAdjust="0"/>
  </p:normalViewPr>
  <p:slideViewPr>
    <p:cSldViewPr snapToGrid="0">
      <p:cViewPr varScale="1">
        <p:scale>
          <a:sx n="86" d="100"/>
          <a:sy n="86" d="100"/>
        </p:scale>
        <p:origin x="738" y="84"/>
      </p:cViewPr>
      <p:guideLst/>
    </p:cSldViewPr>
  </p:slideViewPr>
  <p:notesTextViewPr>
    <p:cViewPr>
      <p:scale>
        <a:sx n="1" d="1"/>
        <a:sy n="1" d="1"/>
      </p:scale>
      <p:origin x="0" y="0"/>
    </p:cViewPr>
  </p:notesTextViewPr>
  <p:sorterViewPr>
    <p:cViewPr>
      <p:scale>
        <a:sx n="100" d="100"/>
        <a:sy n="100" d="100"/>
      </p:scale>
      <p:origin x="0" y="-3425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CC193-F589-4794-B254-2BFEB39439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947770C2-D6DA-4372-9E6F-402AB26EDB19}" type="pres">
      <dgm:prSet presAssocID="{4E1CC193-F589-4794-B254-2BFEB394391D}" presName="Name0" presStyleCnt="0">
        <dgm:presLayoutVars>
          <dgm:chMax val="7"/>
          <dgm:chPref val="7"/>
          <dgm:dir/>
        </dgm:presLayoutVars>
      </dgm:prSet>
      <dgm:spPr/>
    </dgm:pt>
    <dgm:pt modelId="{93FD5DF6-C516-4293-BBC7-34DD0E166E0F}" type="pres">
      <dgm:prSet presAssocID="{4E1CC193-F589-4794-B254-2BFEB394391D}" presName="Name1" presStyleCnt="0"/>
      <dgm:spPr/>
    </dgm:pt>
    <dgm:pt modelId="{C560D787-238D-4EF3-B51A-38E08450B88F}" type="pres">
      <dgm:prSet presAssocID="{4E1CC193-F589-4794-B254-2BFEB394391D}" presName="cycle" presStyleCnt="0"/>
      <dgm:spPr/>
    </dgm:pt>
    <dgm:pt modelId="{85B2360B-152A-4EC3-9556-9D66B8D49D91}" type="pres">
      <dgm:prSet presAssocID="{4E1CC193-F589-4794-B254-2BFEB394391D}" presName="srcNode" presStyleLbl="node1" presStyleIdx="0" presStyleCnt="0"/>
      <dgm:spPr/>
    </dgm:pt>
    <dgm:pt modelId="{0F95DB62-0516-45E9-BCA4-A2375DBFD773}" type="pres">
      <dgm:prSet presAssocID="{4E1CC193-F589-4794-B254-2BFEB394391D}" presName="conn" presStyleLbl="parChTrans1D2" presStyleIdx="0" presStyleCnt="1"/>
      <dgm:spPr/>
    </dgm:pt>
    <dgm:pt modelId="{6675B2D3-F053-4019-8DBC-E53025998914}" type="pres">
      <dgm:prSet presAssocID="{4E1CC193-F589-4794-B254-2BFEB394391D}" presName="extraNode" presStyleLbl="node1" presStyleIdx="0" presStyleCnt="0"/>
      <dgm:spPr/>
    </dgm:pt>
    <dgm:pt modelId="{AD4EE5A2-7635-4D00-9170-398DB5B5F636}" type="pres">
      <dgm:prSet presAssocID="{4E1CC193-F589-4794-B254-2BFEB394391D}" presName="dstNode" presStyleLbl="node1" presStyleIdx="0" presStyleCnt="0"/>
      <dgm:spPr/>
    </dgm:pt>
  </dgm:ptLst>
  <dgm:cxnLst>
    <dgm:cxn modelId="{066EA543-DD44-447F-97D6-03C8712C3764}" type="presOf" srcId="{4E1CC193-F589-4794-B254-2BFEB394391D}" destId="{947770C2-D6DA-4372-9E6F-402AB26EDB19}" srcOrd="0" destOrd="0" presId="urn:microsoft.com/office/officeart/2008/layout/VerticalCurvedList"/>
    <dgm:cxn modelId="{DE0DBDC8-B7DE-4F57-9F02-2B2523BDA436}" type="presParOf" srcId="{947770C2-D6DA-4372-9E6F-402AB26EDB19}" destId="{93FD5DF6-C516-4293-BBC7-34DD0E166E0F}" srcOrd="0" destOrd="0" presId="urn:microsoft.com/office/officeart/2008/layout/VerticalCurvedList"/>
    <dgm:cxn modelId="{E7021D75-4EA3-4656-B6E3-FACE6CC66C0C}" type="presParOf" srcId="{93FD5DF6-C516-4293-BBC7-34DD0E166E0F}" destId="{C560D787-238D-4EF3-B51A-38E08450B88F}" srcOrd="0" destOrd="0" presId="urn:microsoft.com/office/officeart/2008/layout/VerticalCurvedList"/>
    <dgm:cxn modelId="{311FE016-755A-43BC-80AB-E21633DC5551}" type="presParOf" srcId="{C560D787-238D-4EF3-B51A-38E08450B88F}" destId="{85B2360B-152A-4EC3-9556-9D66B8D49D91}" srcOrd="0" destOrd="0" presId="urn:microsoft.com/office/officeart/2008/layout/VerticalCurvedList"/>
    <dgm:cxn modelId="{BEC2B1D8-A6EF-47A9-A543-0DF689D826DC}" type="presParOf" srcId="{C560D787-238D-4EF3-B51A-38E08450B88F}" destId="{0F95DB62-0516-45E9-BCA4-A2375DBFD773}" srcOrd="1" destOrd="0" presId="urn:microsoft.com/office/officeart/2008/layout/VerticalCurvedList"/>
    <dgm:cxn modelId="{284364A5-D68D-4342-993F-2414F7D8C1EA}" type="presParOf" srcId="{C560D787-238D-4EF3-B51A-38E08450B88F}" destId="{6675B2D3-F053-4019-8DBC-E53025998914}" srcOrd="2" destOrd="0" presId="urn:microsoft.com/office/officeart/2008/layout/VerticalCurvedList"/>
    <dgm:cxn modelId="{CCFD3625-1FB5-4D50-8228-48C70ACB0B68}" type="presParOf" srcId="{C560D787-238D-4EF3-B51A-38E08450B88F}" destId="{AD4EE5A2-7635-4D00-9170-398DB5B5F636}" srcOrd="3"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1CC193-F589-4794-B254-2BFEB39439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947770C2-D6DA-4372-9E6F-402AB26EDB19}" type="pres">
      <dgm:prSet presAssocID="{4E1CC193-F589-4794-B254-2BFEB394391D}" presName="Name0" presStyleCnt="0">
        <dgm:presLayoutVars>
          <dgm:chMax val="7"/>
          <dgm:chPref val="7"/>
          <dgm:dir/>
        </dgm:presLayoutVars>
      </dgm:prSet>
      <dgm:spPr/>
    </dgm:pt>
    <dgm:pt modelId="{93FD5DF6-C516-4293-BBC7-34DD0E166E0F}" type="pres">
      <dgm:prSet presAssocID="{4E1CC193-F589-4794-B254-2BFEB394391D}" presName="Name1" presStyleCnt="0"/>
      <dgm:spPr/>
    </dgm:pt>
    <dgm:pt modelId="{C560D787-238D-4EF3-B51A-38E08450B88F}" type="pres">
      <dgm:prSet presAssocID="{4E1CC193-F589-4794-B254-2BFEB394391D}" presName="cycle" presStyleCnt="0"/>
      <dgm:spPr/>
    </dgm:pt>
    <dgm:pt modelId="{85B2360B-152A-4EC3-9556-9D66B8D49D91}" type="pres">
      <dgm:prSet presAssocID="{4E1CC193-F589-4794-B254-2BFEB394391D}" presName="srcNode" presStyleLbl="node1" presStyleIdx="0" presStyleCnt="0"/>
      <dgm:spPr/>
    </dgm:pt>
    <dgm:pt modelId="{0F95DB62-0516-45E9-BCA4-A2375DBFD773}" type="pres">
      <dgm:prSet presAssocID="{4E1CC193-F589-4794-B254-2BFEB394391D}" presName="conn" presStyleLbl="parChTrans1D2" presStyleIdx="0" presStyleCnt="1"/>
      <dgm:spPr/>
    </dgm:pt>
    <dgm:pt modelId="{6675B2D3-F053-4019-8DBC-E53025998914}" type="pres">
      <dgm:prSet presAssocID="{4E1CC193-F589-4794-B254-2BFEB394391D}" presName="extraNode" presStyleLbl="node1" presStyleIdx="0" presStyleCnt="0"/>
      <dgm:spPr/>
    </dgm:pt>
    <dgm:pt modelId="{AD4EE5A2-7635-4D00-9170-398DB5B5F636}" type="pres">
      <dgm:prSet presAssocID="{4E1CC193-F589-4794-B254-2BFEB394391D}" presName="dstNode" presStyleLbl="node1" presStyleIdx="0" presStyleCnt="0"/>
      <dgm:spPr/>
    </dgm:pt>
  </dgm:ptLst>
  <dgm:cxnLst>
    <dgm:cxn modelId="{066EA543-DD44-447F-97D6-03C8712C3764}" type="presOf" srcId="{4E1CC193-F589-4794-B254-2BFEB394391D}" destId="{947770C2-D6DA-4372-9E6F-402AB26EDB19}" srcOrd="0" destOrd="0" presId="urn:microsoft.com/office/officeart/2008/layout/VerticalCurvedList"/>
    <dgm:cxn modelId="{DE0DBDC8-B7DE-4F57-9F02-2B2523BDA436}" type="presParOf" srcId="{947770C2-D6DA-4372-9E6F-402AB26EDB19}" destId="{93FD5DF6-C516-4293-BBC7-34DD0E166E0F}" srcOrd="0" destOrd="0" presId="urn:microsoft.com/office/officeart/2008/layout/VerticalCurvedList"/>
    <dgm:cxn modelId="{E7021D75-4EA3-4656-B6E3-FACE6CC66C0C}" type="presParOf" srcId="{93FD5DF6-C516-4293-BBC7-34DD0E166E0F}" destId="{C560D787-238D-4EF3-B51A-38E08450B88F}" srcOrd="0" destOrd="0" presId="urn:microsoft.com/office/officeart/2008/layout/VerticalCurvedList"/>
    <dgm:cxn modelId="{311FE016-755A-43BC-80AB-E21633DC5551}" type="presParOf" srcId="{C560D787-238D-4EF3-B51A-38E08450B88F}" destId="{85B2360B-152A-4EC3-9556-9D66B8D49D91}" srcOrd="0" destOrd="0" presId="urn:microsoft.com/office/officeart/2008/layout/VerticalCurvedList"/>
    <dgm:cxn modelId="{BEC2B1D8-A6EF-47A9-A543-0DF689D826DC}" type="presParOf" srcId="{C560D787-238D-4EF3-B51A-38E08450B88F}" destId="{0F95DB62-0516-45E9-BCA4-A2375DBFD773}" srcOrd="1" destOrd="0" presId="urn:microsoft.com/office/officeart/2008/layout/VerticalCurvedList"/>
    <dgm:cxn modelId="{284364A5-D68D-4342-993F-2414F7D8C1EA}" type="presParOf" srcId="{C560D787-238D-4EF3-B51A-38E08450B88F}" destId="{6675B2D3-F053-4019-8DBC-E53025998914}" srcOrd="2" destOrd="0" presId="urn:microsoft.com/office/officeart/2008/layout/VerticalCurvedList"/>
    <dgm:cxn modelId="{CCFD3625-1FB5-4D50-8228-48C70ACB0B68}" type="presParOf" srcId="{C560D787-238D-4EF3-B51A-38E08450B88F}" destId="{AD4EE5A2-7635-4D00-9170-398DB5B5F636}" srcOrd="3" destOrd="0" presId="urn:microsoft.com/office/officeart/2008/layout/VerticalCurvedList"/>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BA8478-20C4-43B7-BAF7-4142562540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7C37274-A1DD-4DA2-8543-FF6381DD69B9}">
      <dgm:prSet phldrT="[Text]"/>
      <dgm:spPr/>
      <dgm:t>
        <a:bodyPr/>
        <a:lstStyle/>
        <a:p>
          <a:r>
            <a:rPr lang="en-GB" b="1" dirty="0"/>
            <a:t>When</a:t>
          </a:r>
        </a:p>
      </dgm:t>
    </dgm:pt>
    <dgm:pt modelId="{BDA8B9C9-816F-46C3-8312-46BC98E56A2E}" type="parTrans" cxnId="{80DDA4CE-E91E-42D4-B2E3-B3947B5476E4}">
      <dgm:prSet/>
      <dgm:spPr/>
      <dgm:t>
        <a:bodyPr/>
        <a:lstStyle/>
        <a:p>
          <a:endParaRPr lang="en-GB"/>
        </a:p>
      </dgm:t>
    </dgm:pt>
    <dgm:pt modelId="{B4DD1660-A105-47F7-BD27-24B2CDB75667}" type="sibTrans" cxnId="{80DDA4CE-E91E-42D4-B2E3-B3947B5476E4}">
      <dgm:prSet/>
      <dgm:spPr/>
      <dgm:t>
        <a:bodyPr/>
        <a:lstStyle/>
        <a:p>
          <a:endParaRPr lang="en-GB"/>
        </a:p>
      </dgm:t>
    </dgm:pt>
    <dgm:pt modelId="{2D56C443-3D1B-4335-A033-E7B5D77D7F48}">
      <dgm:prSet phldrT="[Text]" custT="1"/>
      <dgm:spPr/>
      <dgm:t>
        <a:bodyPr/>
        <a:lstStyle/>
        <a:p>
          <a:r>
            <a:rPr lang="en-GB" sz="2100" dirty="0"/>
            <a:t>Within </a:t>
          </a:r>
          <a:r>
            <a:rPr lang="en-GB" sz="2100" dirty="0">
              <a:solidFill>
                <a:srgbClr val="FF0000"/>
              </a:solidFill>
            </a:rPr>
            <a:t>30 days </a:t>
          </a:r>
          <a:r>
            <a:rPr lang="en-GB" sz="2100" dirty="0"/>
            <a:t>from the signature of the grant or </a:t>
          </a:r>
          <a:r>
            <a:rPr lang="en-GB" sz="2100" dirty="0">
              <a:solidFill>
                <a:srgbClr val="FF0000"/>
              </a:solidFill>
            </a:rPr>
            <a:t>10 days </a:t>
          </a:r>
          <a:r>
            <a:rPr lang="en-GB" sz="2100" dirty="0"/>
            <a:t>before the starting date, whichever is latest</a:t>
          </a:r>
        </a:p>
      </dgm:t>
    </dgm:pt>
    <dgm:pt modelId="{C1BA62AC-BFD4-4B95-A24A-9E46F607E763}" type="parTrans" cxnId="{D15AC131-75DB-43D5-AF6B-A69D9957A88F}">
      <dgm:prSet/>
      <dgm:spPr/>
      <dgm:t>
        <a:bodyPr/>
        <a:lstStyle/>
        <a:p>
          <a:endParaRPr lang="en-GB"/>
        </a:p>
      </dgm:t>
    </dgm:pt>
    <dgm:pt modelId="{4DD29C8F-917B-43D2-93DC-7012639B2AFE}" type="sibTrans" cxnId="{D15AC131-75DB-43D5-AF6B-A69D9957A88F}">
      <dgm:prSet/>
      <dgm:spPr/>
      <dgm:t>
        <a:bodyPr/>
        <a:lstStyle/>
        <a:p>
          <a:endParaRPr lang="en-GB"/>
        </a:p>
      </dgm:t>
    </dgm:pt>
    <dgm:pt modelId="{26D5B835-BCE9-4ACD-8D5E-9CD435F33703}">
      <dgm:prSet phldrT="[Text]"/>
      <dgm:spPr/>
      <dgm:t>
        <a:bodyPr/>
        <a:lstStyle/>
        <a:p>
          <a:r>
            <a:rPr lang="en-GB" b="1" dirty="0"/>
            <a:t>How much</a:t>
          </a:r>
        </a:p>
      </dgm:t>
    </dgm:pt>
    <dgm:pt modelId="{58D3BB07-5596-4A79-AD8B-655F297BAFF2}" type="parTrans" cxnId="{944E9FF1-39F3-4CB3-9C39-360AFC7A5A31}">
      <dgm:prSet/>
      <dgm:spPr/>
      <dgm:t>
        <a:bodyPr/>
        <a:lstStyle/>
        <a:p>
          <a:endParaRPr lang="en-GB"/>
        </a:p>
      </dgm:t>
    </dgm:pt>
    <dgm:pt modelId="{2FBC9E80-D4AF-4D3C-B7EC-699BE8E11F40}" type="sibTrans" cxnId="{944E9FF1-39F3-4CB3-9C39-360AFC7A5A31}">
      <dgm:prSet/>
      <dgm:spPr/>
      <dgm:t>
        <a:bodyPr/>
        <a:lstStyle/>
        <a:p>
          <a:endParaRPr lang="en-GB"/>
        </a:p>
      </dgm:t>
    </dgm:pt>
    <dgm:pt modelId="{540B7722-CF40-447F-9406-B8B8385F2AE0}">
      <dgm:prSet phldrT="[Text]" custT="1"/>
      <dgm:spPr/>
      <dgm:t>
        <a:bodyPr/>
        <a:lstStyle/>
        <a:p>
          <a:r>
            <a:rPr lang="en-GB" sz="2100" dirty="0"/>
            <a:t>Usually = maximum grant amount / number of periods</a:t>
          </a:r>
        </a:p>
      </dgm:t>
    </dgm:pt>
    <dgm:pt modelId="{AB6A0694-F1D5-48D6-A337-EA31C03F88C7}" type="parTrans" cxnId="{07E4E09A-BFF6-468C-AF6F-397F0C9409A8}">
      <dgm:prSet/>
      <dgm:spPr/>
      <dgm:t>
        <a:bodyPr/>
        <a:lstStyle/>
        <a:p>
          <a:endParaRPr lang="en-GB"/>
        </a:p>
      </dgm:t>
    </dgm:pt>
    <dgm:pt modelId="{9A58C9C2-3755-4156-9236-92BD7E8A4070}" type="sibTrans" cxnId="{07E4E09A-BFF6-468C-AF6F-397F0C9409A8}">
      <dgm:prSet/>
      <dgm:spPr/>
      <dgm:t>
        <a:bodyPr/>
        <a:lstStyle/>
        <a:p>
          <a:endParaRPr lang="en-GB"/>
        </a:p>
      </dgm:t>
    </dgm:pt>
    <dgm:pt modelId="{89495029-D9D7-4958-BA68-F730183DBAD5}">
      <dgm:prSet phldrT="[Text]"/>
      <dgm:spPr/>
      <dgm:t>
        <a:bodyPr/>
        <a:lstStyle/>
        <a:p>
          <a:r>
            <a:rPr lang="en-GB" b="1" dirty="0"/>
            <a:t>Characteristics</a:t>
          </a:r>
        </a:p>
      </dgm:t>
    </dgm:pt>
    <dgm:pt modelId="{DC6601D4-80DE-4351-9508-6FBC9547FBF5}" type="parTrans" cxnId="{FD83BCE7-5D22-433B-9ECD-BC5CFDFDCA3C}">
      <dgm:prSet/>
      <dgm:spPr/>
      <dgm:t>
        <a:bodyPr/>
        <a:lstStyle/>
        <a:p>
          <a:endParaRPr lang="en-GB"/>
        </a:p>
      </dgm:t>
    </dgm:pt>
    <dgm:pt modelId="{2FE57F6A-8A77-485D-8A56-F6FDBF6F7760}" type="sibTrans" cxnId="{FD83BCE7-5D22-433B-9ECD-BC5CFDFDCA3C}">
      <dgm:prSet/>
      <dgm:spPr/>
      <dgm:t>
        <a:bodyPr/>
        <a:lstStyle/>
        <a:p>
          <a:endParaRPr lang="en-GB"/>
        </a:p>
      </dgm:t>
    </dgm:pt>
    <dgm:pt modelId="{CA62E1E1-B48D-4846-AE1E-0A4234AEA8BD}">
      <dgm:prSet phldrT="[Text]" custT="1"/>
      <dgm:spPr/>
      <dgm:t>
        <a:bodyPr/>
        <a:lstStyle/>
        <a:p>
          <a:r>
            <a:rPr lang="en-GB" sz="2100" dirty="0"/>
            <a:t>It remains the property of the EU until the payment of the balance</a:t>
          </a:r>
        </a:p>
      </dgm:t>
    </dgm:pt>
    <dgm:pt modelId="{9A36D08B-81FC-45F6-A9FD-0C7BFB12F5C9}" type="parTrans" cxnId="{9C0E590B-602B-49D4-851E-F5D3152D79F0}">
      <dgm:prSet/>
      <dgm:spPr/>
      <dgm:t>
        <a:bodyPr/>
        <a:lstStyle/>
        <a:p>
          <a:endParaRPr lang="en-GB"/>
        </a:p>
      </dgm:t>
    </dgm:pt>
    <dgm:pt modelId="{2FA662B2-1A5D-422C-8276-616CBFE40021}" type="sibTrans" cxnId="{9C0E590B-602B-49D4-851E-F5D3152D79F0}">
      <dgm:prSet/>
      <dgm:spPr/>
      <dgm:t>
        <a:bodyPr/>
        <a:lstStyle/>
        <a:p>
          <a:endParaRPr lang="en-GB"/>
        </a:p>
      </dgm:t>
    </dgm:pt>
    <dgm:pt modelId="{8BD3F6F7-EA23-4134-9E9B-1F2FEC4A4224}">
      <dgm:prSet phldrT="[Text]" custT="1"/>
      <dgm:spPr/>
      <dgm:t>
        <a:bodyPr/>
        <a:lstStyle/>
        <a:p>
          <a:r>
            <a:rPr lang="en-GB" sz="2100" b="0" i="0" u="none" strike="noStrike" dirty="0">
              <a:effectLst/>
              <a:latin typeface="Calibri"/>
              <a:ea typeface="+mn-ea"/>
              <a:cs typeface="+mn-cs"/>
            </a:rPr>
            <a:t>Retention 5 % of maximum grant for Guarantee Fund</a:t>
          </a:r>
          <a:endParaRPr lang="en-GB" sz="2100" dirty="0"/>
        </a:p>
      </dgm:t>
    </dgm:pt>
    <dgm:pt modelId="{DC337718-C52E-4586-86B5-48B5BF56A126}" type="parTrans" cxnId="{1834F821-1EEB-4528-A4D3-6048C6AA2CDE}">
      <dgm:prSet/>
      <dgm:spPr/>
      <dgm:t>
        <a:bodyPr/>
        <a:lstStyle/>
        <a:p>
          <a:endParaRPr lang="en-GB"/>
        </a:p>
      </dgm:t>
    </dgm:pt>
    <dgm:pt modelId="{6ED102F5-61A1-4D49-891B-19BCB96CB235}" type="sibTrans" cxnId="{1834F821-1EEB-4528-A4D3-6048C6AA2CDE}">
      <dgm:prSet/>
      <dgm:spPr/>
      <dgm:t>
        <a:bodyPr/>
        <a:lstStyle/>
        <a:p>
          <a:endParaRPr lang="en-GB"/>
        </a:p>
      </dgm:t>
    </dgm:pt>
    <dgm:pt modelId="{B879634C-5854-4842-B96E-1E2FE4182F39}" type="pres">
      <dgm:prSet presAssocID="{EDBA8478-20C4-43B7-BAF7-4142562540A8}" presName="Name0" presStyleCnt="0">
        <dgm:presLayoutVars>
          <dgm:dir/>
          <dgm:animLvl val="lvl"/>
          <dgm:resizeHandles val="exact"/>
        </dgm:presLayoutVars>
      </dgm:prSet>
      <dgm:spPr/>
    </dgm:pt>
    <dgm:pt modelId="{0F10C626-9505-40DA-88A2-927E0121FF04}" type="pres">
      <dgm:prSet presAssocID="{B7C37274-A1DD-4DA2-8543-FF6381DD69B9}" presName="linNode" presStyleCnt="0"/>
      <dgm:spPr/>
    </dgm:pt>
    <dgm:pt modelId="{73F21F0F-9A80-431F-A561-2C5B074B70B9}" type="pres">
      <dgm:prSet presAssocID="{B7C37274-A1DD-4DA2-8543-FF6381DD69B9}" presName="parentText" presStyleLbl="node1" presStyleIdx="0" presStyleCnt="3" custScaleX="67903" custScaleY="22416" custLinFactNeighborX="-195">
        <dgm:presLayoutVars>
          <dgm:chMax val="1"/>
          <dgm:bulletEnabled val="1"/>
        </dgm:presLayoutVars>
      </dgm:prSet>
      <dgm:spPr/>
    </dgm:pt>
    <dgm:pt modelId="{49788859-D790-4127-8B2E-EEC6697BB56B}" type="pres">
      <dgm:prSet presAssocID="{B7C37274-A1DD-4DA2-8543-FF6381DD69B9}" presName="descendantText" presStyleLbl="alignAccFollowNode1" presStyleIdx="0" presStyleCnt="3" custScaleX="106404" custScaleY="25500" custLinFactNeighborX="5914">
        <dgm:presLayoutVars>
          <dgm:bulletEnabled val="1"/>
        </dgm:presLayoutVars>
      </dgm:prSet>
      <dgm:spPr/>
    </dgm:pt>
    <dgm:pt modelId="{92F247FA-3DAC-421C-B13E-6668533D603B}" type="pres">
      <dgm:prSet presAssocID="{B4DD1660-A105-47F7-BD27-24B2CDB75667}" presName="sp" presStyleCnt="0"/>
      <dgm:spPr/>
    </dgm:pt>
    <dgm:pt modelId="{256FBF07-2DE1-40D4-B23A-C24F1D6834B1}" type="pres">
      <dgm:prSet presAssocID="{26D5B835-BCE9-4ACD-8D5E-9CD435F33703}" presName="linNode" presStyleCnt="0"/>
      <dgm:spPr/>
    </dgm:pt>
    <dgm:pt modelId="{D14EAAD4-9301-49BD-969A-114BE833976C}" type="pres">
      <dgm:prSet presAssocID="{26D5B835-BCE9-4ACD-8D5E-9CD435F33703}" presName="parentText" presStyleLbl="node1" presStyleIdx="1" presStyleCnt="3" custScaleX="67903" custScaleY="22416" custLinFactNeighborX="-195">
        <dgm:presLayoutVars>
          <dgm:chMax val="1"/>
          <dgm:bulletEnabled val="1"/>
        </dgm:presLayoutVars>
      </dgm:prSet>
      <dgm:spPr/>
    </dgm:pt>
    <dgm:pt modelId="{CBA24C28-39D5-4EC1-A943-5F02DC3FF546}" type="pres">
      <dgm:prSet presAssocID="{26D5B835-BCE9-4ACD-8D5E-9CD435F33703}" presName="descendantText" presStyleLbl="alignAccFollowNode1" presStyleIdx="1" presStyleCnt="3" custScaleX="106404" custScaleY="31931" custLinFactNeighborX="5914">
        <dgm:presLayoutVars>
          <dgm:bulletEnabled val="1"/>
        </dgm:presLayoutVars>
      </dgm:prSet>
      <dgm:spPr/>
    </dgm:pt>
    <dgm:pt modelId="{6D525158-7910-441F-BD35-F6E2E4F1CA73}" type="pres">
      <dgm:prSet presAssocID="{2FBC9E80-D4AF-4D3C-B7EC-699BE8E11F40}" presName="sp" presStyleCnt="0"/>
      <dgm:spPr/>
    </dgm:pt>
    <dgm:pt modelId="{2B3C3B37-27F8-4BAE-B636-95773E8D51BD}" type="pres">
      <dgm:prSet presAssocID="{89495029-D9D7-4958-BA68-F730183DBAD5}" presName="linNode" presStyleCnt="0"/>
      <dgm:spPr/>
    </dgm:pt>
    <dgm:pt modelId="{4660065F-2B97-4310-BB82-9CF16163ED34}" type="pres">
      <dgm:prSet presAssocID="{89495029-D9D7-4958-BA68-F730183DBAD5}" presName="parentText" presStyleLbl="node1" presStyleIdx="2" presStyleCnt="3" custScaleX="67903" custScaleY="22416" custLinFactNeighborX="-195">
        <dgm:presLayoutVars>
          <dgm:chMax val="1"/>
          <dgm:bulletEnabled val="1"/>
        </dgm:presLayoutVars>
      </dgm:prSet>
      <dgm:spPr/>
    </dgm:pt>
    <dgm:pt modelId="{E9F7CAD5-4485-4E53-8DD6-588272FB512C}" type="pres">
      <dgm:prSet presAssocID="{89495029-D9D7-4958-BA68-F730183DBAD5}" presName="descendantText" presStyleLbl="alignAccFollowNode1" presStyleIdx="2" presStyleCnt="3" custScaleX="106404" custScaleY="25500" custLinFactNeighborX="5914">
        <dgm:presLayoutVars>
          <dgm:bulletEnabled val="1"/>
        </dgm:presLayoutVars>
      </dgm:prSet>
      <dgm:spPr/>
    </dgm:pt>
  </dgm:ptLst>
  <dgm:cxnLst>
    <dgm:cxn modelId="{9C0E590B-602B-49D4-851E-F5D3152D79F0}" srcId="{89495029-D9D7-4958-BA68-F730183DBAD5}" destId="{CA62E1E1-B48D-4846-AE1E-0A4234AEA8BD}" srcOrd="0" destOrd="0" parTransId="{9A36D08B-81FC-45F6-A9FD-0C7BFB12F5C9}" sibTransId="{2FA662B2-1A5D-422C-8276-616CBFE40021}"/>
    <dgm:cxn modelId="{1834F821-1EEB-4528-A4D3-6048C6AA2CDE}" srcId="{26D5B835-BCE9-4ACD-8D5E-9CD435F33703}" destId="{8BD3F6F7-EA23-4134-9E9B-1F2FEC4A4224}" srcOrd="1" destOrd="0" parTransId="{DC337718-C52E-4586-86B5-48B5BF56A126}" sibTransId="{6ED102F5-61A1-4D49-891B-19BCB96CB235}"/>
    <dgm:cxn modelId="{FC229226-4C59-42C9-88E2-E4B6DF002189}" type="presOf" srcId="{89495029-D9D7-4958-BA68-F730183DBAD5}" destId="{4660065F-2B97-4310-BB82-9CF16163ED34}" srcOrd="0" destOrd="0" presId="urn:microsoft.com/office/officeart/2005/8/layout/vList5"/>
    <dgm:cxn modelId="{D15AC131-75DB-43D5-AF6B-A69D9957A88F}" srcId="{B7C37274-A1DD-4DA2-8543-FF6381DD69B9}" destId="{2D56C443-3D1B-4335-A033-E7B5D77D7F48}" srcOrd="0" destOrd="0" parTransId="{C1BA62AC-BFD4-4B95-A24A-9E46F607E763}" sibTransId="{4DD29C8F-917B-43D2-93DC-7012639B2AFE}"/>
    <dgm:cxn modelId="{8EFA0A33-F402-4A38-A5A2-6FFCFC40D204}" type="presOf" srcId="{B7C37274-A1DD-4DA2-8543-FF6381DD69B9}" destId="{73F21F0F-9A80-431F-A561-2C5B074B70B9}" srcOrd="0" destOrd="0" presId="urn:microsoft.com/office/officeart/2005/8/layout/vList5"/>
    <dgm:cxn modelId="{B26A6E4C-3792-4F56-A9DF-A367D2C597CB}" type="presOf" srcId="{CA62E1E1-B48D-4846-AE1E-0A4234AEA8BD}" destId="{E9F7CAD5-4485-4E53-8DD6-588272FB512C}" srcOrd="0" destOrd="0" presId="urn:microsoft.com/office/officeart/2005/8/layout/vList5"/>
    <dgm:cxn modelId="{EB1FA58E-1D66-4A39-A0AA-9898CFD8AC67}" type="presOf" srcId="{8BD3F6F7-EA23-4134-9E9B-1F2FEC4A4224}" destId="{CBA24C28-39D5-4EC1-A943-5F02DC3FF546}" srcOrd="0" destOrd="1" presId="urn:microsoft.com/office/officeart/2005/8/layout/vList5"/>
    <dgm:cxn modelId="{07E4E09A-BFF6-468C-AF6F-397F0C9409A8}" srcId="{26D5B835-BCE9-4ACD-8D5E-9CD435F33703}" destId="{540B7722-CF40-447F-9406-B8B8385F2AE0}" srcOrd="0" destOrd="0" parTransId="{AB6A0694-F1D5-48D6-A337-EA31C03F88C7}" sibTransId="{9A58C9C2-3755-4156-9236-92BD7E8A4070}"/>
    <dgm:cxn modelId="{79E52DA1-10C9-43E9-A876-C3D0DD4FEFAC}" type="presOf" srcId="{26D5B835-BCE9-4ACD-8D5E-9CD435F33703}" destId="{D14EAAD4-9301-49BD-969A-114BE833976C}" srcOrd="0" destOrd="0" presId="urn:microsoft.com/office/officeart/2005/8/layout/vList5"/>
    <dgm:cxn modelId="{55CF63B4-A847-4680-994E-8B4ED9921E8E}" type="presOf" srcId="{EDBA8478-20C4-43B7-BAF7-4142562540A8}" destId="{B879634C-5854-4842-B96E-1E2FE4182F39}" srcOrd="0" destOrd="0" presId="urn:microsoft.com/office/officeart/2005/8/layout/vList5"/>
    <dgm:cxn modelId="{80DDA4CE-E91E-42D4-B2E3-B3947B5476E4}" srcId="{EDBA8478-20C4-43B7-BAF7-4142562540A8}" destId="{B7C37274-A1DD-4DA2-8543-FF6381DD69B9}" srcOrd="0" destOrd="0" parTransId="{BDA8B9C9-816F-46C3-8312-46BC98E56A2E}" sibTransId="{B4DD1660-A105-47F7-BD27-24B2CDB75667}"/>
    <dgm:cxn modelId="{DEE4CFD5-7B32-4CEF-9A05-C1BD15A8501D}" type="presOf" srcId="{2D56C443-3D1B-4335-A033-E7B5D77D7F48}" destId="{49788859-D790-4127-8B2E-EEC6697BB56B}" srcOrd="0" destOrd="0" presId="urn:microsoft.com/office/officeart/2005/8/layout/vList5"/>
    <dgm:cxn modelId="{FD83BCE7-5D22-433B-9ECD-BC5CFDFDCA3C}" srcId="{EDBA8478-20C4-43B7-BAF7-4142562540A8}" destId="{89495029-D9D7-4958-BA68-F730183DBAD5}" srcOrd="2" destOrd="0" parTransId="{DC6601D4-80DE-4351-9508-6FBC9547FBF5}" sibTransId="{2FE57F6A-8A77-485D-8A56-F6FDBF6F7760}"/>
    <dgm:cxn modelId="{704DC5E7-B002-4675-9E2F-39CE69F51B72}" type="presOf" srcId="{540B7722-CF40-447F-9406-B8B8385F2AE0}" destId="{CBA24C28-39D5-4EC1-A943-5F02DC3FF546}" srcOrd="0" destOrd="0" presId="urn:microsoft.com/office/officeart/2005/8/layout/vList5"/>
    <dgm:cxn modelId="{944E9FF1-39F3-4CB3-9C39-360AFC7A5A31}" srcId="{EDBA8478-20C4-43B7-BAF7-4142562540A8}" destId="{26D5B835-BCE9-4ACD-8D5E-9CD435F33703}" srcOrd="1" destOrd="0" parTransId="{58D3BB07-5596-4A79-AD8B-655F297BAFF2}" sibTransId="{2FBC9E80-D4AF-4D3C-B7EC-699BE8E11F40}"/>
    <dgm:cxn modelId="{40E422BC-BF6F-4F8B-9A60-E6CC18905A13}" type="presParOf" srcId="{B879634C-5854-4842-B96E-1E2FE4182F39}" destId="{0F10C626-9505-40DA-88A2-927E0121FF04}" srcOrd="0" destOrd="0" presId="urn:microsoft.com/office/officeart/2005/8/layout/vList5"/>
    <dgm:cxn modelId="{87D1FF44-157A-4F74-91F3-44B654986A8D}" type="presParOf" srcId="{0F10C626-9505-40DA-88A2-927E0121FF04}" destId="{73F21F0F-9A80-431F-A561-2C5B074B70B9}" srcOrd="0" destOrd="0" presId="urn:microsoft.com/office/officeart/2005/8/layout/vList5"/>
    <dgm:cxn modelId="{781D5EF3-3D8B-423C-9547-BB11661E3196}" type="presParOf" srcId="{0F10C626-9505-40DA-88A2-927E0121FF04}" destId="{49788859-D790-4127-8B2E-EEC6697BB56B}" srcOrd="1" destOrd="0" presId="urn:microsoft.com/office/officeart/2005/8/layout/vList5"/>
    <dgm:cxn modelId="{1AA4F586-D890-4934-9282-5473AE5A65D4}" type="presParOf" srcId="{B879634C-5854-4842-B96E-1E2FE4182F39}" destId="{92F247FA-3DAC-421C-B13E-6668533D603B}" srcOrd="1" destOrd="0" presId="urn:microsoft.com/office/officeart/2005/8/layout/vList5"/>
    <dgm:cxn modelId="{6946F273-3959-4375-A2D3-4569061696E3}" type="presParOf" srcId="{B879634C-5854-4842-B96E-1E2FE4182F39}" destId="{256FBF07-2DE1-40D4-B23A-C24F1D6834B1}" srcOrd="2" destOrd="0" presId="urn:microsoft.com/office/officeart/2005/8/layout/vList5"/>
    <dgm:cxn modelId="{5669CB42-0CA6-45A4-9D37-DDB7A4BCDFFF}" type="presParOf" srcId="{256FBF07-2DE1-40D4-B23A-C24F1D6834B1}" destId="{D14EAAD4-9301-49BD-969A-114BE833976C}" srcOrd="0" destOrd="0" presId="urn:microsoft.com/office/officeart/2005/8/layout/vList5"/>
    <dgm:cxn modelId="{A1F53228-69DC-4B07-B9B2-388238DC72B8}" type="presParOf" srcId="{256FBF07-2DE1-40D4-B23A-C24F1D6834B1}" destId="{CBA24C28-39D5-4EC1-A943-5F02DC3FF546}" srcOrd="1" destOrd="0" presId="urn:microsoft.com/office/officeart/2005/8/layout/vList5"/>
    <dgm:cxn modelId="{7A25E724-444A-4C0C-8ADD-709BCEAE356F}" type="presParOf" srcId="{B879634C-5854-4842-B96E-1E2FE4182F39}" destId="{6D525158-7910-441F-BD35-F6E2E4F1CA73}" srcOrd="3" destOrd="0" presId="urn:microsoft.com/office/officeart/2005/8/layout/vList5"/>
    <dgm:cxn modelId="{4698883E-87C3-4BB4-A891-20F0F2AC0EF0}" type="presParOf" srcId="{B879634C-5854-4842-B96E-1E2FE4182F39}" destId="{2B3C3B37-27F8-4BAE-B636-95773E8D51BD}" srcOrd="4" destOrd="0" presId="urn:microsoft.com/office/officeart/2005/8/layout/vList5"/>
    <dgm:cxn modelId="{02084DBE-785F-458F-952A-156E2B247CDC}" type="presParOf" srcId="{2B3C3B37-27F8-4BAE-B636-95773E8D51BD}" destId="{4660065F-2B97-4310-BB82-9CF16163ED34}" srcOrd="0" destOrd="0" presId="urn:microsoft.com/office/officeart/2005/8/layout/vList5"/>
    <dgm:cxn modelId="{B0815108-48F0-4533-BA60-45CA05F9ECA1}" type="presParOf" srcId="{2B3C3B37-27F8-4BAE-B636-95773E8D51BD}" destId="{E9F7CAD5-4485-4E53-8DD6-588272FB512C}"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1CC193-F589-4794-B254-2BFEB39439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947770C2-D6DA-4372-9E6F-402AB26EDB19}" type="pres">
      <dgm:prSet presAssocID="{4E1CC193-F589-4794-B254-2BFEB394391D}" presName="Name0" presStyleCnt="0">
        <dgm:presLayoutVars>
          <dgm:chMax val="7"/>
          <dgm:chPref val="7"/>
          <dgm:dir/>
        </dgm:presLayoutVars>
      </dgm:prSet>
      <dgm:spPr/>
    </dgm:pt>
    <dgm:pt modelId="{93FD5DF6-C516-4293-BBC7-34DD0E166E0F}" type="pres">
      <dgm:prSet presAssocID="{4E1CC193-F589-4794-B254-2BFEB394391D}" presName="Name1" presStyleCnt="0"/>
      <dgm:spPr/>
    </dgm:pt>
    <dgm:pt modelId="{C560D787-238D-4EF3-B51A-38E08450B88F}" type="pres">
      <dgm:prSet presAssocID="{4E1CC193-F589-4794-B254-2BFEB394391D}" presName="cycle" presStyleCnt="0"/>
      <dgm:spPr/>
    </dgm:pt>
    <dgm:pt modelId="{85B2360B-152A-4EC3-9556-9D66B8D49D91}" type="pres">
      <dgm:prSet presAssocID="{4E1CC193-F589-4794-B254-2BFEB394391D}" presName="srcNode" presStyleLbl="node1" presStyleIdx="0" presStyleCnt="0"/>
      <dgm:spPr/>
    </dgm:pt>
    <dgm:pt modelId="{0F95DB62-0516-45E9-BCA4-A2375DBFD773}" type="pres">
      <dgm:prSet presAssocID="{4E1CC193-F589-4794-B254-2BFEB394391D}" presName="conn" presStyleLbl="parChTrans1D2" presStyleIdx="0" presStyleCnt="1"/>
      <dgm:spPr/>
    </dgm:pt>
    <dgm:pt modelId="{6675B2D3-F053-4019-8DBC-E53025998914}" type="pres">
      <dgm:prSet presAssocID="{4E1CC193-F589-4794-B254-2BFEB394391D}" presName="extraNode" presStyleLbl="node1" presStyleIdx="0" presStyleCnt="0"/>
      <dgm:spPr/>
    </dgm:pt>
    <dgm:pt modelId="{AD4EE5A2-7635-4D00-9170-398DB5B5F636}" type="pres">
      <dgm:prSet presAssocID="{4E1CC193-F589-4794-B254-2BFEB394391D}" presName="dstNode" presStyleLbl="node1" presStyleIdx="0" presStyleCnt="0"/>
      <dgm:spPr/>
    </dgm:pt>
  </dgm:ptLst>
  <dgm:cxnLst>
    <dgm:cxn modelId="{066EA543-DD44-447F-97D6-03C8712C3764}" type="presOf" srcId="{4E1CC193-F589-4794-B254-2BFEB394391D}" destId="{947770C2-D6DA-4372-9E6F-402AB26EDB19}" srcOrd="0" destOrd="0" presId="urn:microsoft.com/office/officeart/2008/layout/VerticalCurvedList"/>
    <dgm:cxn modelId="{DE0DBDC8-B7DE-4F57-9F02-2B2523BDA436}" type="presParOf" srcId="{947770C2-D6DA-4372-9E6F-402AB26EDB19}" destId="{93FD5DF6-C516-4293-BBC7-34DD0E166E0F}" srcOrd="0" destOrd="0" presId="urn:microsoft.com/office/officeart/2008/layout/VerticalCurvedList"/>
    <dgm:cxn modelId="{E7021D75-4EA3-4656-B6E3-FACE6CC66C0C}" type="presParOf" srcId="{93FD5DF6-C516-4293-BBC7-34DD0E166E0F}" destId="{C560D787-238D-4EF3-B51A-38E08450B88F}" srcOrd="0" destOrd="0" presId="urn:microsoft.com/office/officeart/2008/layout/VerticalCurvedList"/>
    <dgm:cxn modelId="{311FE016-755A-43BC-80AB-E21633DC5551}" type="presParOf" srcId="{C560D787-238D-4EF3-B51A-38E08450B88F}" destId="{85B2360B-152A-4EC3-9556-9D66B8D49D91}" srcOrd="0" destOrd="0" presId="urn:microsoft.com/office/officeart/2008/layout/VerticalCurvedList"/>
    <dgm:cxn modelId="{BEC2B1D8-A6EF-47A9-A543-0DF689D826DC}" type="presParOf" srcId="{C560D787-238D-4EF3-B51A-38E08450B88F}" destId="{0F95DB62-0516-45E9-BCA4-A2375DBFD773}" srcOrd="1" destOrd="0" presId="urn:microsoft.com/office/officeart/2008/layout/VerticalCurvedList"/>
    <dgm:cxn modelId="{284364A5-D68D-4342-993F-2414F7D8C1EA}" type="presParOf" srcId="{C560D787-238D-4EF3-B51A-38E08450B88F}" destId="{6675B2D3-F053-4019-8DBC-E53025998914}" srcOrd="2" destOrd="0" presId="urn:microsoft.com/office/officeart/2008/layout/VerticalCurvedList"/>
    <dgm:cxn modelId="{CCFD3625-1FB5-4D50-8228-48C70ACB0B68}" type="presParOf" srcId="{C560D787-238D-4EF3-B51A-38E08450B88F}" destId="{AD4EE5A2-7635-4D00-9170-398DB5B5F636}" srcOrd="3"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BA8478-20C4-43B7-BAF7-4142562540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7C37274-A1DD-4DA2-8543-FF6381DD69B9}">
      <dgm:prSet phldrT="[Text]"/>
      <dgm:spPr/>
      <dgm:t>
        <a:bodyPr/>
        <a:lstStyle/>
        <a:p>
          <a:r>
            <a:rPr lang="en-GB" b="1" dirty="0"/>
            <a:t>When</a:t>
          </a:r>
        </a:p>
      </dgm:t>
    </dgm:pt>
    <dgm:pt modelId="{BDA8B9C9-816F-46C3-8312-46BC98E56A2E}" type="parTrans" cxnId="{80DDA4CE-E91E-42D4-B2E3-B3947B5476E4}">
      <dgm:prSet/>
      <dgm:spPr/>
      <dgm:t>
        <a:bodyPr/>
        <a:lstStyle/>
        <a:p>
          <a:endParaRPr lang="en-GB"/>
        </a:p>
      </dgm:t>
    </dgm:pt>
    <dgm:pt modelId="{B4DD1660-A105-47F7-BD27-24B2CDB75667}" type="sibTrans" cxnId="{80DDA4CE-E91E-42D4-B2E3-B3947B5476E4}">
      <dgm:prSet/>
      <dgm:spPr/>
      <dgm:t>
        <a:bodyPr/>
        <a:lstStyle/>
        <a:p>
          <a:endParaRPr lang="en-GB"/>
        </a:p>
      </dgm:t>
    </dgm:pt>
    <dgm:pt modelId="{2D56C443-3D1B-4335-A033-E7B5D77D7F48}">
      <dgm:prSet phldrT="[Text]" custT="1"/>
      <dgm:spPr/>
      <dgm:t>
        <a:bodyPr/>
        <a:lstStyle/>
        <a:p>
          <a:r>
            <a:rPr lang="en-GB" sz="2100" dirty="0"/>
            <a:t>90 days from reception of periodic reports</a:t>
          </a:r>
        </a:p>
      </dgm:t>
    </dgm:pt>
    <dgm:pt modelId="{C1BA62AC-BFD4-4B95-A24A-9E46F607E763}" type="parTrans" cxnId="{D15AC131-75DB-43D5-AF6B-A69D9957A88F}">
      <dgm:prSet/>
      <dgm:spPr/>
      <dgm:t>
        <a:bodyPr/>
        <a:lstStyle/>
        <a:p>
          <a:endParaRPr lang="en-GB"/>
        </a:p>
      </dgm:t>
    </dgm:pt>
    <dgm:pt modelId="{4DD29C8F-917B-43D2-93DC-7012639B2AFE}" type="sibTrans" cxnId="{D15AC131-75DB-43D5-AF6B-A69D9957A88F}">
      <dgm:prSet/>
      <dgm:spPr/>
      <dgm:t>
        <a:bodyPr/>
        <a:lstStyle/>
        <a:p>
          <a:endParaRPr lang="en-GB"/>
        </a:p>
      </dgm:t>
    </dgm:pt>
    <dgm:pt modelId="{26D5B835-BCE9-4ACD-8D5E-9CD435F33703}">
      <dgm:prSet phldrT="[Text]"/>
      <dgm:spPr/>
      <dgm:t>
        <a:bodyPr/>
        <a:lstStyle/>
        <a:p>
          <a:r>
            <a:rPr lang="en-GB" b="1" dirty="0"/>
            <a:t>How much</a:t>
          </a:r>
        </a:p>
      </dgm:t>
    </dgm:pt>
    <dgm:pt modelId="{58D3BB07-5596-4A79-AD8B-655F297BAFF2}" type="parTrans" cxnId="{944E9FF1-39F3-4CB3-9C39-360AFC7A5A31}">
      <dgm:prSet/>
      <dgm:spPr/>
      <dgm:t>
        <a:bodyPr/>
        <a:lstStyle/>
        <a:p>
          <a:endParaRPr lang="en-GB"/>
        </a:p>
      </dgm:t>
    </dgm:pt>
    <dgm:pt modelId="{2FBC9E80-D4AF-4D3C-B7EC-699BE8E11F40}" type="sibTrans" cxnId="{944E9FF1-39F3-4CB3-9C39-360AFC7A5A31}">
      <dgm:prSet/>
      <dgm:spPr/>
      <dgm:t>
        <a:bodyPr/>
        <a:lstStyle/>
        <a:p>
          <a:endParaRPr lang="en-GB"/>
        </a:p>
      </dgm:t>
    </dgm:pt>
    <dgm:pt modelId="{540B7722-CF40-447F-9406-B8B8385F2AE0}">
      <dgm:prSet phldrT="[Text]" custT="1"/>
      <dgm:spPr/>
      <dgm:t>
        <a:bodyPr/>
        <a:lstStyle/>
        <a:p>
          <a:pPr>
            <a:lnSpc>
              <a:spcPct val="100000"/>
            </a:lnSpc>
            <a:spcAft>
              <a:spcPct val="15000"/>
            </a:spcAft>
          </a:pPr>
          <a:r>
            <a:rPr lang="en-GB" sz="2100" dirty="0"/>
            <a:t>EU contribution corresponding to the eligible costs incurred in the reporting period</a:t>
          </a:r>
        </a:p>
      </dgm:t>
    </dgm:pt>
    <dgm:pt modelId="{AB6A0694-F1D5-48D6-A337-EA31C03F88C7}" type="parTrans" cxnId="{07E4E09A-BFF6-468C-AF6F-397F0C9409A8}">
      <dgm:prSet/>
      <dgm:spPr/>
      <dgm:t>
        <a:bodyPr/>
        <a:lstStyle/>
        <a:p>
          <a:endParaRPr lang="en-GB"/>
        </a:p>
      </dgm:t>
    </dgm:pt>
    <dgm:pt modelId="{9A58C9C2-3755-4156-9236-92BD7E8A4070}" type="sibTrans" cxnId="{07E4E09A-BFF6-468C-AF6F-397F0C9409A8}">
      <dgm:prSet/>
      <dgm:spPr/>
      <dgm:t>
        <a:bodyPr/>
        <a:lstStyle/>
        <a:p>
          <a:endParaRPr lang="en-GB"/>
        </a:p>
      </dgm:t>
    </dgm:pt>
    <dgm:pt modelId="{89495029-D9D7-4958-BA68-F730183DBAD5}">
      <dgm:prSet phldrT="[Text]"/>
      <dgm:spPr/>
      <dgm:t>
        <a:bodyPr/>
        <a:lstStyle/>
        <a:p>
          <a:r>
            <a:rPr lang="en-GB" b="1" dirty="0"/>
            <a:t>Characteristics</a:t>
          </a:r>
        </a:p>
      </dgm:t>
    </dgm:pt>
    <dgm:pt modelId="{DC6601D4-80DE-4351-9508-6FBC9547FBF5}" type="parTrans" cxnId="{FD83BCE7-5D22-433B-9ECD-BC5CFDFDCA3C}">
      <dgm:prSet/>
      <dgm:spPr/>
      <dgm:t>
        <a:bodyPr/>
        <a:lstStyle/>
        <a:p>
          <a:endParaRPr lang="en-GB"/>
        </a:p>
      </dgm:t>
    </dgm:pt>
    <dgm:pt modelId="{2FE57F6A-8A77-485D-8A56-F6FDBF6F7760}" type="sibTrans" cxnId="{FD83BCE7-5D22-433B-9ECD-BC5CFDFDCA3C}">
      <dgm:prSet/>
      <dgm:spPr/>
      <dgm:t>
        <a:bodyPr/>
        <a:lstStyle/>
        <a:p>
          <a:endParaRPr lang="en-GB"/>
        </a:p>
      </dgm:t>
    </dgm:pt>
    <dgm:pt modelId="{CA62E1E1-B48D-4846-AE1E-0A4234AEA8BD}">
      <dgm:prSet phldrT="[Text]" custT="1"/>
      <dgm:spPr/>
      <dgm:t>
        <a:bodyPr/>
        <a:lstStyle/>
        <a:p>
          <a:r>
            <a:rPr lang="en-GB" sz="2100" dirty="0"/>
            <a:t>Ineligible costs will be rejected and not taken into account for the payment </a:t>
          </a:r>
        </a:p>
      </dgm:t>
    </dgm:pt>
    <dgm:pt modelId="{9A36D08B-81FC-45F6-A9FD-0C7BFB12F5C9}" type="parTrans" cxnId="{9C0E590B-602B-49D4-851E-F5D3152D79F0}">
      <dgm:prSet/>
      <dgm:spPr/>
      <dgm:t>
        <a:bodyPr/>
        <a:lstStyle/>
        <a:p>
          <a:endParaRPr lang="en-GB"/>
        </a:p>
      </dgm:t>
    </dgm:pt>
    <dgm:pt modelId="{2FA662B2-1A5D-422C-8276-616CBFE40021}" type="sibTrans" cxnId="{9C0E590B-602B-49D4-851E-F5D3152D79F0}">
      <dgm:prSet/>
      <dgm:spPr/>
      <dgm:t>
        <a:bodyPr/>
        <a:lstStyle/>
        <a:p>
          <a:endParaRPr lang="en-GB"/>
        </a:p>
      </dgm:t>
    </dgm:pt>
    <dgm:pt modelId="{8BD3F6F7-EA23-4134-9E9B-1F2FEC4A4224}">
      <dgm:prSet phldrT="[Text]" custT="1"/>
      <dgm:spPr/>
      <dgm:t>
        <a:bodyPr/>
        <a:lstStyle/>
        <a:p>
          <a:pPr>
            <a:lnSpc>
              <a:spcPct val="100000"/>
            </a:lnSpc>
            <a:spcAft>
              <a:spcPts val="1200"/>
            </a:spcAft>
          </a:pPr>
          <a:r>
            <a:rPr lang="en-GB" sz="2100" b="0" i="0" u="none" strike="noStrike" dirty="0">
              <a:effectLst/>
              <a:latin typeface="Calibri"/>
              <a:ea typeface="+mn-ea"/>
              <a:cs typeface="+mn-cs"/>
            </a:rPr>
            <a:t>Limit = 90 % of the maximum grant amount</a:t>
          </a:r>
          <a:endParaRPr lang="en-GB" sz="2100" dirty="0"/>
        </a:p>
      </dgm:t>
    </dgm:pt>
    <dgm:pt modelId="{DC337718-C52E-4586-86B5-48B5BF56A126}" type="parTrans" cxnId="{1834F821-1EEB-4528-A4D3-6048C6AA2CDE}">
      <dgm:prSet/>
      <dgm:spPr/>
      <dgm:t>
        <a:bodyPr/>
        <a:lstStyle/>
        <a:p>
          <a:endParaRPr lang="en-GB"/>
        </a:p>
      </dgm:t>
    </dgm:pt>
    <dgm:pt modelId="{6ED102F5-61A1-4D49-891B-19BCB96CB235}" type="sibTrans" cxnId="{1834F821-1EEB-4528-A4D3-6048C6AA2CDE}">
      <dgm:prSet/>
      <dgm:spPr/>
      <dgm:t>
        <a:bodyPr/>
        <a:lstStyle/>
        <a:p>
          <a:endParaRPr lang="en-GB"/>
        </a:p>
      </dgm:t>
    </dgm:pt>
    <dgm:pt modelId="{B879634C-5854-4842-B96E-1E2FE4182F39}" type="pres">
      <dgm:prSet presAssocID="{EDBA8478-20C4-43B7-BAF7-4142562540A8}" presName="Name0" presStyleCnt="0">
        <dgm:presLayoutVars>
          <dgm:dir/>
          <dgm:animLvl val="lvl"/>
          <dgm:resizeHandles val="exact"/>
        </dgm:presLayoutVars>
      </dgm:prSet>
      <dgm:spPr/>
    </dgm:pt>
    <dgm:pt modelId="{0F10C626-9505-40DA-88A2-927E0121FF04}" type="pres">
      <dgm:prSet presAssocID="{B7C37274-A1DD-4DA2-8543-FF6381DD69B9}" presName="linNode" presStyleCnt="0"/>
      <dgm:spPr/>
    </dgm:pt>
    <dgm:pt modelId="{73F21F0F-9A80-431F-A561-2C5B074B70B9}" type="pres">
      <dgm:prSet presAssocID="{B7C37274-A1DD-4DA2-8543-FF6381DD69B9}" presName="parentText" presStyleLbl="node1" presStyleIdx="0" presStyleCnt="3" custScaleX="67903" custScaleY="22416" custLinFactNeighborX="-195">
        <dgm:presLayoutVars>
          <dgm:chMax val="1"/>
          <dgm:bulletEnabled val="1"/>
        </dgm:presLayoutVars>
      </dgm:prSet>
      <dgm:spPr/>
    </dgm:pt>
    <dgm:pt modelId="{49788859-D790-4127-8B2E-EEC6697BB56B}" type="pres">
      <dgm:prSet presAssocID="{B7C37274-A1DD-4DA2-8543-FF6381DD69B9}" presName="descendantText" presStyleLbl="alignAccFollowNode1" presStyleIdx="0" presStyleCnt="3" custScaleX="106404" custScaleY="25500" custLinFactNeighborX="5914">
        <dgm:presLayoutVars>
          <dgm:bulletEnabled val="1"/>
        </dgm:presLayoutVars>
      </dgm:prSet>
      <dgm:spPr/>
    </dgm:pt>
    <dgm:pt modelId="{92F247FA-3DAC-421C-B13E-6668533D603B}" type="pres">
      <dgm:prSet presAssocID="{B4DD1660-A105-47F7-BD27-24B2CDB75667}" presName="sp" presStyleCnt="0"/>
      <dgm:spPr/>
    </dgm:pt>
    <dgm:pt modelId="{256FBF07-2DE1-40D4-B23A-C24F1D6834B1}" type="pres">
      <dgm:prSet presAssocID="{26D5B835-BCE9-4ACD-8D5E-9CD435F33703}" presName="linNode" presStyleCnt="0"/>
      <dgm:spPr/>
    </dgm:pt>
    <dgm:pt modelId="{D14EAAD4-9301-49BD-969A-114BE833976C}" type="pres">
      <dgm:prSet presAssocID="{26D5B835-BCE9-4ACD-8D5E-9CD435F33703}" presName="parentText" presStyleLbl="node1" presStyleIdx="1" presStyleCnt="3" custScaleX="67903" custScaleY="22416" custLinFactNeighborX="-195">
        <dgm:presLayoutVars>
          <dgm:chMax val="1"/>
          <dgm:bulletEnabled val="1"/>
        </dgm:presLayoutVars>
      </dgm:prSet>
      <dgm:spPr/>
    </dgm:pt>
    <dgm:pt modelId="{CBA24C28-39D5-4EC1-A943-5F02DC3FF546}" type="pres">
      <dgm:prSet presAssocID="{26D5B835-BCE9-4ACD-8D5E-9CD435F33703}" presName="descendantText" presStyleLbl="alignAccFollowNode1" presStyleIdx="1" presStyleCnt="3" custScaleX="106404" custScaleY="31931" custLinFactNeighborX="5914">
        <dgm:presLayoutVars>
          <dgm:bulletEnabled val="1"/>
        </dgm:presLayoutVars>
      </dgm:prSet>
      <dgm:spPr/>
    </dgm:pt>
    <dgm:pt modelId="{6D525158-7910-441F-BD35-F6E2E4F1CA73}" type="pres">
      <dgm:prSet presAssocID="{2FBC9E80-D4AF-4D3C-B7EC-699BE8E11F40}" presName="sp" presStyleCnt="0"/>
      <dgm:spPr/>
    </dgm:pt>
    <dgm:pt modelId="{2B3C3B37-27F8-4BAE-B636-95773E8D51BD}" type="pres">
      <dgm:prSet presAssocID="{89495029-D9D7-4958-BA68-F730183DBAD5}" presName="linNode" presStyleCnt="0"/>
      <dgm:spPr/>
    </dgm:pt>
    <dgm:pt modelId="{4660065F-2B97-4310-BB82-9CF16163ED34}" type="pres">
      <dgm:prSet presAssocID="{89495029-D9D7-4958-BA68-F730183DBAD5}" presName="parentText" presStyleLbl="node1" presStyleIdx="2" presStyleCnt="3" custScaleX="67903" custScaleY="22416" custLinFactNeighborX="-195">
        <dgm:presLayoutVars>
          <dgm:chMax val="1"/>
          <dgm:bulletEnabled val="1"/>
        </dgm:presLayoutVars>
      </dgm:prSet>
      <dgm:spPr/>
    </dgm:pt>
    <dgm:pt modelId="{E9F7CAD5-4485-4E53-8DD6-588272FB512C}" type="pres">
      <dgm:prSet presAssocID="{89495029-D9D7-4958-BA68-F730183DBAD5}" presName="descendantText" presStyleLbl="alignAccFollowNode1" presStyleIdx="2" presStyleCnt="3" custScaleX="106404" custScaleY="25500" custLinFactNeighborX="5914">
        <dgm:presLayoutVars>
          <dgm:bulletEnabled val="1"/>
        </dgm:presLayoutVars>
      </dgm:prSet>
      <dgm:spPr/>
    </dgm:pt>
  </dgm:ptLst>
  <dgm:cxnLst>
    <dgm:cxn modelId="{E7BF8607-F1D2-4C59-BD98-7149843CE1F8}" type="presOf" srcId="{8BD3F6F7-EA23-4134-9E9B-1F2FEC4A4224}" destId="{CBA24C28-39D5-4EC1-A943-5F02DC3FF546}" srcOrd="0" destOrd="1" presId="urn:microsoft.com/office/officeart/2005/8/layout/vList5"/>
    <dgm:cxn modelId="{9C0E590B-602B-49D4-851E-F5D3152D79F0}" srcId="{89495029-D9D7-4958-BA68-F730183DBAD5}" destId="{CA62E1E1-B48D-4846-AE1E-0A4234AEA8BD}" srcOrd="0" destOrd="0" parTransId="{9A36D08B-81FC-45F6-A9FD-0C7BFB12F5C9}" sibTransId="{2FA662B2-1A5D-422C-8276-616CBFE40021}"/>
    <dgm:cxn modelId="{1834F821-1EEB-4528-A4D3-6048C6AA2CDE}" srcId="{26D5B835-BCE9-4ACD-8D5E-9CD435F33703}" destId="{8BD3F6F7-EA23-4134-9E9B-1F2FEC4A4224}" srcOrd="1" destOrd="0" parTransId="{DC337718-C52E-4586-86B5-48B5BF56A126}" sibTransId="{6ED102F5-61A1-4D49-891B-19BCB96CB235}"/>
    <dgm:cxn modelId="{D15AC131-75DB-43D5-AF6B-A69D9957A88F}" srcId="{B7C37274-A1DD-4DA2-8543-FF6381DD69B9}" destId="{2D56C443-3D1B-4335-A033-E7B5D77D7F48}" srcOrd="0" destOrd="0" parTransId="{C1BA62AC-BFD4-4B95-A24A-9E46F607E763}" sibTransId="{4DD29C8F-917B-43D2-93DC-7012639B2AFE}"/>
    <dgm:cxn modelId="{B8A2DF41-080C-4360-8339-ACCF94C85E56}" type="presOf" srcId="{EDBA8478-20C4-43B7-BAF7-4142562540A8}" destId="{B879634C-5854-4842-B96E-1E2FE4182F39}" srcOrd="0" destOrd="0" presId="urn:microsoft.com/office/officeart/2005/8/layout/vList5"/>
    <dgm:cxn modelId="{CDCE4957-DD47-4DF6-A6B6-A05B7E366886}" type="presOf" srcId="{B7C37274-A1DD-4DA2-8543-FF6381DD69B9}" destId="{73F21F0F-9A80-431F-A561-2C5B074B70B9}" srcOrd="0" destOrd="0" presId="urn:microsoft.com/office/officeart/2005/8/layout/vList5"/>
    <dgm:cxn modelId="{6BD17E88-82B8-49FD-B0E6-B92BBBD3F8F7}" type="presOf" srcId="{CA62E1E1-B48D-4846-AE1E-0A4234AEA8BD}" destId="{E9F7CAD5-4485-4E53-8DD6-588272FB512C}" srcOrd="0" destOrd="0" presId="urn:microsoft.com/office/officeart/2005/8/layout/vList5"/>
    <dgm:cxn modelId="{07E4E09A-BFF6-468C-AF6F-397F0C9409A8}" srcId="{26D5B835-BCE9-4ACD-8D5E-9CD435F33703}" destId="{540B7722-CF40-447F-9406-B8B8385F2AE0}" srcOrd="0" destOrd="0" parTransId="{AB6A0694-F1D5-48D6-A337-EA31C03F88C7}" sibTransId="{9A58C9C2-3755-4156-9236-92BD7E8A4070}"/>
    <dgm:cxn modelId="{932FCDA1-F3FC-4C0E-BF4A-E0052B4EAC79}" type="presOf" srcId="{2D56C443-3D1B-4335-A033-E7B5D77D7F48}" destId="{49788859-D790-4127-8B2E-EEC6697BB56B}" srcOrd="0" destOrd="0" presId="urn:microsoft.com/office/officeart/2005/8/layout/vList5"/>
    <dgm:cxn modelId="{80DDA4CE-E91E-42D4-B2E3-B3947B5476E4}" srcId="{EDBA8478-20C4-43B7-BAF7-4142562540A8}" destId="{B7C37274-A1DD-4DA2-8543-FF6381DD69B9}" srcOrd="0" destOrd="0" parTransId="{BDA8B9C9-816F-46C3-8312-46BC98E56A2E}" sibTransId="{B4DD1660-A105-47F7-BD27-24B2CDB75667}"/>
    <dgm:cxn modelId="{35D44FD3-DD9A-4D87-8C01-51332746CBCD}" type="presOf" srcId="{89495029-D9D7-4958-BA68-F730183DBAD5}" destId="{4660065F-2B97-4310-BB82-9CF16163ED34}" srcOrd="0" destOrd="0" presId="urn:microsoft.com/office/officeart/2005/8/layout/vList5"/>
    <dgm:cxn modelId="{C0B895E4-8AD6-4772-A346-243B878A4059}" type="presOf" srcId="{540B7722-CF40-447F-9406-B8B8385F2AE0}" destId="{CBA24C28-39D5-4EC1-A943-5F02DC3FF546}" srcOrd="0" destOrd="0" presId="urn:microsoft.com/office/officeart/2005/8/layout/vList5"/>
    <dgm:cxn modelId="{FD83BCE7-5D22-433B-9ECD-BC5CFDFDCA3C}" srcId="{EDBA8478-20C4-43B7-BAF7-4142562540A8}" destId="{89495029-D9D7-4958-BA68-F730183DBAD5}" srcOrd="2" destOrd="0" parTransId="{DC6601D4-80DE-4351-9508-6FBC9547FBF5}" sibTransId="{2FE57F6A-8A77-485D-8A56-F6FDBF6F7760}"/>
    <dgm:cxn modelId="{639F90EC-B433-4711-BF7C-E72F9DA1F17B}" type="presOf" srcId="{26D5B835-BCE9-4ACD-8D5E-9CD435F33703}" destId="{D14EAAD4-9301-49BD-969A-114BE833976C}" srcOrd="0" destOrd="0" presId="urn:microsoft.com/office/officeart/2005/8/layout/vList5"/>
    <dgm:cxn modelId="{944E9FF1-39F3-4CB3-9C39-360AFC7A5A31}" srcId="{EDBA8478-20C4-43B7-BAF7-4142562540A8}" destId="{26D5B835-BCE9-4ACD-8D5E-9CD435F33703}" srcOrd="1" destOrd="0" parTransId="{58D3BB07-5596-4A79-AD8B-655F297BAFF2}" sibTransId="{2FBC9E80-D4AF-4D3C-B7EC-699BE8E11F40}"/>
    <dgm:cxn modelId="{B93CAA3F-2019-48E5-9349-7BDA1C3EB65D}" type="presParOf" srcId="{B879634C-5854-4842-B96E-1E2FE4182F39}" destId="{0F10C626-9505-40DA-88A2-927E0121FF04}" srcOrd="0" destOrd="0" presId="urn:microsoft.com/office/officeart/2005/8/layout/vList5"/>
    <dgm:cxn modelId="{1199736D-B6A4-4618-A1C4-B78AF9205AD6}" type="presParOf" srcId="{0F10C626-9505-40DA-88A2-927E0121FF04}" destId="{73F21F0F-9A80-431F-A561-2C5B074B70B9}" srcOrd="0" destOrd="0" presId="urn:microsoft.com/office/officeart/2005/8/layout/vList5"/>
    <dgm:cxn modelId="{A31A7F80-48A1-4046-AB43-BC3AE2349187}" type="presParOf" srcId="{0F10C626-9505-40DA-88A2-927E0121FF04}" destId="{49788859-D790-4127-8B2E-EEC6697BB56B}" srcOrd="1" destOrd="0" presId="urn:microsoft.com/office/officeart/2005/8/layout/vList5"/>
    <dgm:cxn modelId="{88A00C22-4816-485D-A3F1-05B589DE33F3}" type="presParOf" srcId="{B879634C-5854-4842-B96E-1E2FE4182F39}" destId="{92F247FA-3DAC-421C-B13E-6668533D603B}" srcOrd="1" destOrd="0" presId="urn:microsoft.com/office/officeart/2005/8/layout/vList5"/>
    <dgm:cxn modelId="{D1F33E72-83F2-4052-B85E-3C28652943EF}" type="presParOf" srcId="{B879634C-5854-4842-B96E-1E2FE4182F39}" destId="{256FBF07-2DE1-40D4-B23A-C24F1D6834B1}" srcOrd="2" destOrd="0" presId="urn:microsoft.com/office/officeart/2005/8/layout/vList5"/>
    <dgm:cxn modelId="{4822FC19-2C23-4319-8045-4C0E6CECF196}" type="presParOf" srcId="{256FBF07-2DE1-40D4-B23A-C24F1D6834B1}" destId="{D14EAAD4-9301-49BD-969A-114BE833976C}" srcOrd="0" destOrd="0" presId="urn:microsoft.com/office/officeart/2005/8/layout/vList5"/>
    <dgm:cxn modelId="{B4C50ECB-B9A8-4780-BFDD-3664A2868546}" type="presParOf" srcId="{256FBF07-2DE1-40D4-B23A-C24F1D6834B1}" destId="{CBA24C28-39D5-4EC1-A943-5F02DC3FF546}" srcOrd="1" destOrd="0" presId="urn:microsoft.com/office/officeart/2005/8/layout/vList5"/>
    <dgm:cxn modelId="{D8E9D98E-1CA5-4D8E-969F-8CA84DEA5212}" type="presParOf" srcId="{B879634C-5854-4842-B96E-1E2FE4182F39}" destId="{6D525158-7910-441F-BD35-F6E2E4F1CA73}" srcOrd="3" destOrd="0" presId="urn:microsoft.com/office/officeart/2005/8/layout/vList5"/>
    <dgm:cxn modelId="{52E60E64-9627-400D-A1A4-1A4449DABD67}" type="presParOf" srcId="{B879634C-5854-4842-B96E-1E2FE4182F39}" destId="{2B3C3B37-27F8-4BAE-B636-95773E8D51BD}" srcOrd="4" destOrd="0" presId="urn:microsoft.com/office/officeart/2005/8/layout/vList5"/>
    <dgm:cxn modelId="{D025E599-E1E9-4CB9-9296-A2746AEEF754}" type="presParOf" srcId="{2B3C3B37-27F8-4BAE-B636-95773E8D51BD}" destId="{4660065F-2B97-4310-BB82-9CF16163ED34}" srcOrd="0" destOrd="0" presId="urn:microsoft.com/office/officeart/2005/8/layout/vList5"/>
    <dgm:cxn modelId="{6C29B129-19C9-487C-A913-A49328C9C081}" type="presParOf" srcId="{2B3C3B37-27F8-4BAE-B636-95773E8D51BD}" destId="{E9F7CAD5-4485-4E53-8DD6-588272FB512C}"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1CC193-F589-4794-B254-2BFEB39439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947770C2-D6DA-4372-9E6F-402AB26EDB19}" type="pres">
      <dgm:prSet presAssocID="{4E1CC193-F589-4794-B254-2BFEB394391D}" presName="Name0" presStyleCnt="0">
        <dgm:presLayoutVars>
          <dgm:chMax val="7"/>
          <dgm:chPref val="7"/>
          <dgm:dir/>
        </dgm:presLayoutVars>
      </dgm:prSet>
      <dgm:spPr/>
    </dgm:pt>
    <dgm:pt modelId="{93FD5DF6-C516-4293-BBC7-34DD0E166E0F}" type="pres">
      <dgm:prSet presAssocID="{4E1CC193-F589-4794-B254-2BFEB394391D}" presName="Name1" presStyleCnt="0"/>
      <dgm:spPr/>
    </dgm:pt>
    <dgm:pt modelId="{C560D787-238D-4EF3-B51A-38E08450B88F}" type="pres">
      <dgm:prSet presAssocID="{4E1CC193-F589-4794-B254-2BFEB394391D}" presName="cycle" presStyleCnt="0"/>
      <dgm:spPr/>
    </dgm:pt>
    <dgm:pt modelId="{85B2360B-152A-4EC3-9556-9D66B8D49D91}" type="pres">
      <dgm:prSet presAssocID="{4E1CC193-F589-4794-B254-2BFEB394391D}" presName="srcNode" presStyleLbl="node1" presStyleIdx="0" presStyleCnt="0"/>
      <dgm:spPr/>
    </dgm:pt>
    <dgm:pt modelId="{0F95DB62-0516-45E9-BCA4-A2375DBFD773}" type="pres">
      <dgm:prSet presAssocID="{4E1CC193-F589-4794-B254-2BFEB394391D}" presName="conn" presStyleLbl="parChTrans1D2" presStyleIdx="0" presStyleCnt="1"/>
      <dgm:spPr/>
    </dgm:pt>
    <dgm:pt modelId="{6675B2D3-F053-4019-8DBC-E53025998914}" type="pres">
      <dgm:prSet presAssocID="{4E1CC193-F589-4794-B254-2BFEB394391D}" presName="extraNode" presStyleLbl="node1" presStyleIdx="0" presStyleCnt="0"/>
      <dgm:spPr/>
    </dgm:pt>
    <dgm:pt modelId="{AD4EE5A2-7635-4D00-9170-398DB5B5F636}" type="pres">
      <dgm:prSet presAssocID="{4E1CC193-F589-4794-B254-2BFEB394391D}" presName="dstNode" presStyleLbl="node1" presStyleIdx="0" presStyleCnt="0"/>
      <dgm:spPr/>
    </dgm:pt>
  </dgm:ptLst>
  <dgm:cxnLst>
    <dgm:cxn modelId="{066EA543-DD44-447F-97D6-03C8712C3764}" type="presOf" srcId="{4E1CC193-F589-4794-B254-2BFEB394391D}" destId="{947770C2-D6DA-4372-9E6F-402AB26EDB19}" srcOrd="0" destOrd="0" presId="urn:microsoft.com/office/officeart/2008/layout/VerticalCurvedList"/>
    <dgm:cxn modelId="{DE0DBDC8-B7DE-4F57-9F02-2B2523BDA436}" type="presParOf" srcId="{947770C2-D6DA-4372-9E6F-402AB26EDB19}" destId="{93FD5DF6-C516-4293-BBC7-34DD0E166E0F}" srcOrd="0" destOrd="0" presId="urn:microsoft.com/office/officeart/2008/layout/VerticalCurvedList"/>
    <dgm:cxn modelId="{E7021D75-4EA3-4656-B6E3-FACE6CC66C0C}" type="presParOf" srcId="{93FD5DF6-C516-4293-BBC7-34DD0E166E0F}" destId="{C560D787-238D-4EF3-B51A-38E08450B88F}" srcOrd="0" destOrd="0" presId="urn:microsoft.com/office/officeart/2008/layout/VerticalCurvedList"/>
    <dgm:cxn modelId="{311FE016-755A-43BC-80AB-E21633DC5551}" type="presParOf" srcId="{C560D787-238D-4EF3-B51A-38E08450B88F}" destId="{85B2360B-152A-4EC3-9556-9D66B8D49D91}" srcOrd="0" destOrd="0" presId="urn:microsoft.com/office/officeart/2008/layout/VerticalCurvedList"/>
    <dgm:cxn modelId="{BEC2B1D8-A6EF-47A9-A543-0DF689D826DC}" type="presParOf" srcId="{C560D787-238D-4EF3-B51A-38E08450B88F}" destId="{0F95DB62-0516-45E9-BCA4-A2375DBFD773}" srcOrd="1" destOrd="0" presId="urn:microsoft.com/office/officeart/2008/layout/VerticalCurvedList"/>
    <dgm:cxn modelId="{284364A5-D68D-4342-993F-2414F7D8C1EA}" type="presParOf" srcId="{C560D787-238D-4EF3-B51A-38E08450B88F}" destId="{6675B2D3-F053-4019-8DBC-E53025998914}" srcOrd="2" destOrd="0" presId="urn:microsoft.com/office/officeart/2008/layout/VerticalCurvedList"/>
    <dgm:cxn modelId="{CCFD3625-1FB5-4D50-8228-48C70ACB0B68}" type="presParOf" srcId="{C560D787-238D-4EF3-B51A-38E08450B88F}" destId="{AD4EE5A2-7635-4D00-9170-398DB5B5F636}" srcOrd="3"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1CC193-F589-4794-B254-2BFEB39439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947770C2-D6DA-4372-9E6F-402AB26EDB19}" type="pres">
      <dgm:prSet presAssocID="{4E1CC193-F589-4794-B254-2BFEB394391D}" presName="Name0" presStyleCnt="0">
        <dgm:presLayoutVars>
          <dgm:chMax val="7"/>
          <dgm:chPref val="7"/>
          <dgm:dir/>
        </dgm:presLayoutVars>
      </dgm:prSet>
      <dgm:spPr/>
    </dgm:pt>
    <dgm:pt modelId="{93FD5DF6-C516-4293-BBC7-34DD0E166E0F}" type="pres">
      <dgm:prSet presAssocID="{4E1CC193-F589-4794-B254-2BFEB394391D}" presName="Name1" presStyleCnt="0"/>
      <dgm:spPr/>
    </dgm:pt>
    <dgm:pt modelId="{C560D787-238D-4EF3-B51A-38E08450B88F}" type="pres">
      <dgm:prSet presAssocID="{4E1CC193-F589-4794-B254-2BFEB394391D}" presName="cycle" presStyleCnt="0"/>
      <dgm:spPr/>
    </dgm:pt>
    <dgm:pt modelId="{85B2360B-152A-4EC3-9556-9D66B8D49D91}" type="pres">
      <dgm:prSet presAssocID="{4E1CC193-F589-4794-B254-2BFEB394391D}" presName="srcNode" presStyleLbl="node1" presStyleIdx="0" presStyleCnt="0"/>
      <dgm:spPr/>
    </dgm:pt>
    <dgm:pt modelId="{0F95DB62-0516-45E9-BCA4-A2375DBFD773}" type="pres">
      <dgm:prSet presAssocID="{4E1CC193-F589-4794-B254-2BFEB394391D}" presName="conn" presStyleLbl="parChTrans1D2" presStyleIdx="0" presStyleCnt="1"/>
      <dgm:spPr/>
    </dgm:pt>
    <dgm:pt modelId="{6675B2D3-F053-4019-8DBC-E53025998914}" type="pres">
      <dgm:prSet presAssocID="{4E1CC193-F589-4794-B254-2BFEB394391D}" presName="extraNode" presStyleLbl="node1" presStyleIdx="0" presStyleCnt="0"/>
      <dgm:spPr/>
    </dgm:pt>
    <dgm:pt modelId="{AD4EE5A2-7635-4D00-9170-398DB5B5F636}" type="pres">
      <dgm:prSet presAssocID="{4E1CC193-F589-4794-B254-2BFEB394391D}" presName="dstNode" presStyleLbl="node1" presStyleIdx="0" presStyleCnt="0"/>
      <dgm:spPr/>
    </dgm:pt>
  </dgm:ptLst>
  <dgm:cxnLst>
    <dgm:cxn modelId="{066EA543-DD44-447F-97D6-03C8712C3764}" type="presOf" srcId="{4E1CC193-F589-4794-B254-2BFEB394391D}" destId="{947770C2-D6DA-4372-9E6F-402AB26EDB19}" srcOrd="0" destOrd="0" presId="urn:microsoft.com/office/officeart/2008/layout/VerticalCurvedList"/>
    <dgm:cxn modelId="{DE0DBDC8-B7DE-4F57-9F02-2B2523BDA436}" type="presParOf" srcId="{947770C2-D6DA-4372-9E6F-402AB26EDB19}" destId="{93FD5DF6-C516-4293-BBC7-34DD0E166E0F}" srcOrd="0" destOrd="0" presId="urn:microsoft.com/office/officeart/2008/layout/VerticalCurvedList"/>
    <dgm:cxn modelId="{E7021D75-4EA3-4656-B6E3-FACE6CC66C0C}" type="presParOf" srcId="{93FD5DF6-C516-4293-BBC7-34DD0E166E0F}" destId="{C560D787-238D-4EF3-B51A-38E08450B88F}" srcOrd="0" destOrd="0" presId="urn:microsoft.com/office/officeart/2008/layout/VerticalCurvedList"/>
    <dgm:cxn modelId="{311FE016-755A-43BC-80AB-E21633DC5551}" type="presParOf" srcId="{C560D787-238D-4EF3-B51A-38E08450B88F}" destId="{85B2360B-152A-4EC3-9556-9D66B8D49D91}" srcOrd="0" destOrd="0" presId="urn:microsoft.com/office/officeart/2008/layout/VerticalCurvedList"/>
    <dgm:cxn modelId="{BEC2B1D8-A6EF-47A9-A543-0DF689D826DC}" type="presParOf" srcId="{C560D787-238D-4EF3-B51A-38E08450B88F}" destId="{0F95DB62-0516-45E9-BCA4-A2375DBFD773}" srcOrd="1" destOrd="0" presId="urn:microsoft.com/office/officeart/2008/layout/VerticalCurvedList"/>
    <dgm:cxn modelId="{284364A5-D68D-4342-993F-2414F7D8C1EA}" type="presParOf" srcId="{C560D787-238D-4EF3-B51A-38E08450B88F}" destId="{6675B2D3-F053-4019-8DBC-E53025998914}" srcOrd="2" destOrd="0" presId="urn:microsoft.com/office/officeart/2008/layout/VerticalCurvedList"/>
    <dgm:cxn modelId="{CCFD3625-1FB5-4D50-8228-48C70ACB0B68}" type="presParOf" srcId="{C560D787-238D-4EF3-B51A-38E08450B88F}" destId="{AD4EE5A2-7635-4D00-9170-398DB5B5F636}" srcOrd="3" destOrd="0" presId="urn:microsoft.com/office/officeart/2008/layout/VerticalCurvedList"/>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BA8478-20C4-43B7-BAF7-4142562540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7C37274-A1DD-4DA2-8543-FF6381DD69B9}">
      <dgm:prSet phldrT="[Text]"/>
      <dgm:spPr/>
      <dgm:t>
        <a:bodyPr/>
        <a:lstStyle/>
        <a:p>
          <a:r>
            <a:rPr lang="en-GB" b="1" dirty="0"/>
            <a:t>When</a:t>
          </a:r>
        </a:p>
      </dgm:t>
    </dgm:pt>
    <dgm:pt modelId="{BDA8B9C9-816F-46C3-8312-46BC98E56A2E}" type="parTrans" cxnId="{80DDA4CE-E91E-42D4-B2E3-B3947B5476E4}">
      <dgm:prSet/>
      <dgm:spPr/>
      <dgm:t>
        <a:bodyPr/>
        <a:lstStyle/>
        <a:p>
          <a:endParaRPr lang="en-GB"/>
        </a:p>
      </dgm:t>
    </dgm:pt>
    <dgm:pt modelId="{B4DD1660-A105-47F7-BD27-24B2CDB75667}" type="sibTrans" cxnId="{80DDA4CE-E91E-42D4-B2E3-B3947B5476E4}">
      <dgm:prSet/>
      <dgm:spPr/>
      <dgm:t>
        <a:bodyPr/>
        <a:lstStyle/>
        <a:p>
          <a:endParaRPr lang="en-GB"/>
        </a:p>
      </dgm:t>
    </dgm:pt>
    <dgm:pt modelId="{2D56C443-3D1B-4335-A033-E7B5D77D7F48}">
      <dgm:prSet phldrT="[Text]" custT="1"/>
      <dgm:spPr/>
      <dgm:t>
        <a:bodyPr/>
        <a:lstStyle/>
        <a:p>
          <a:r>
            <a:rPr lang="en-GB" sz="2100" dirty="0"/>
            <a:t>90 days from reception of final reports</a:t>
          </a:r>
        </a:p>
      </dgm:t>
    </dgm:pt>
    <dgm:pt modelId="{C1BA62AC-BFD4-4B95-A24A-9E46F607E763}" type="parTrans" cxnId="{D15AC131-75DB-43D5-AF6B-A69D9957A88F}">
      <dgm:prSet/>
      <dgm:spPr/>
      <dgm:t>
        <a:bodyPr/>
        <a:lstStyle/>
        <a:p>
          <a:endParaRPr lang="en-GB"/>
        </a:p>
      </dgm:t>
    </dgm:pt>
    <dgm:pt modelId="{4DD29C8F-917B-43D2-93DC-7012639B2AFE}" type="sibTrans" cxnId="{D15AC131-75DB-43D5-AF6B-A69D9957A88F}">
      <dgm:prSet/>
      <dgm:spPr/>
      <dgm:t>
        <a:bodyPr/>
        <a:lstStyle/>
        <a:p>
          <a:endParaRPr lang="en-GB"/>
        </a:p>
      </dgm:t>
    </dgm:pt>
    <dgm:pt modelId="{26D5B835-BCE9-4ACD-8D5E-9CD435F33703}">
      <dgm:prSet phldrT="[Text]"/>
      <dgm:spPr/>
      <dgm:t>
        <a:bodyPr/>
        <a:lstStyle/>
        <a:p>
          <a:r>
            <a:rPr lang="en-GB" b="1" dirty="0"/>
            <a:t>How much</a:t>
          </a:r>
        </a:p>
      </dgm:t>
    </dgm:pt>
    <dgm:pt modelId="{58D3BB07-5596-4A79-AD8B-655F297BAFF2}" type="parTrans" cxnId="{944E9FF1-39F3-4CB3-9C39-360AFC7A5A31}">
      <dgm:prSet/>
      <dgm:spPr/>
      <dgm:t>
        <a:bodyPr/>
        <a:lstStyle/>
        <a:p>
          <a:endParaRPr lang="en-GB"/>
        </a:p>
      </dgm:t>
    </dgm:pt>
    <dgm:pt modelId="{2FBC9E80-D4AF-4D3C-B7EC-699BE8E11F40}" type="sibTrans" cxnId="{944E9FF1-39F3-4CB3-9C39-360AFC7A5A31}">
      <dgm:prSet/>
      <dgm:spPr/>
      <dgm:t>
        <a:bodyPr/>
        <a:lstStyle/>
        <a:p>
          <a:endParaRPr lang="en-GB"/>
        </a:p>
      </dgm:t>
    </dgm:pt>
    <dgm:pt modelId="{540B7722-CF40-447F-9406-B8B8385F2AE0}">
      <dgm:prSet phldrT="[Text]" custT="1"/>
      <dgm:spPr/>
      <dgm:t>
        <a:bodyPr/>
        <a:lstStyle/>
        <a:p>
          <a:pPr>
            <a:lnSpc>
              <a:spcPct val="100000"/>
            </a:lnSpc>
            <a:spcAft>
              <a:spcPct val="15000"/>
            </a:spcAft>
          </a:pPr>
          <a:r>
            <a:rPr lang="en-GB" sz="2100" dirty="0"/>
            <a:t>Reimburses the remaining part of the eligible cost incurred</a:t>
          </a:r>
        </a:p>
      </dgm:t>
    </dgm:pt>
    <dgm:pt modelId="{AB6A0694-F1D5-48D6-A337-EA31C03F88C7}" type="parTrans" cxnId="{07E4E09A-BFF6-468C-AF6F-397F0C9409A8}">
      <dgm:prSet/>
      <dgm:spPr/>
      <dgm:t>
        <a:bodyPr/>
        <a:lstStyle/>
        <a:p>
          <a:endParaRPr lang="en-GB"/>
        </a:p>
      </dgm:t>
    </dgm:pt>
    <dgm:pt modelId="{9A58C9C2-3755-4156-9236-92BD7E8A4070}" type="sibTrans" cxnId="{07E4E09A-BFF6-468C-AF6F-397F0C9409A8}">
      <dgm:prSet/>
      <dgm:spPr/>
      <dgm:t>
        <a:bodyPr/>
        <a:lstStyle/>
        <a:p>
          <a:endParaRPr lang="en-GB"/>
        </a:p>
      </dgm:t>
    </dgm:pt>
    <dgm:pt modelId="{89495029-D9D7-4958-BA68-F730183DBAD5}">
      <dgm:prSet phldrT="[Text]"/>
      <dgm:spPr/>
      <dgm:t>
        <a:bodyPr/>
        <a:lstStyle/>
        <a:p>
          <a:r>
            <a:rPr lang="en-GB" b="1" dirty="0"/>
            <a:t>Characteristics</a:t>
          </a:r>
        </a:p>
      </dgm:t>
    </dgm:pt>
    <dgm:pt modelId="{DC6601D4-80DE-4351-9508-6FBC9547FBF5}" type="parTrans" cxnId="{FD83BCE7-5D22-433B-9ECD-BC5CFDFDCA3C}">
      <dgm:prSet/>
      <dgm:spPr/>
      <dgm:t>
        <a:bodyPr/>
        <a:lstStyle/>
        <a:p>
          <a:endParaRPr lang="en-GB"/>
        </a:p>
      </dgm:t>
    </dgm:pt>
    <dgm:pt modelId="{2FE57F6A-8A77-485D-8A56-F6FDBF6F7760}" type="sibTrans" cxnId="{FD83BCE7-5D22-433B-9ECD-BC5CFDFDCA3C}">
      <dgm:prSet/>
      <dgm:spPr/>
      <dgm:t>
        <a:bodyPr/>
        <a:lstStyle/>
        <a:p>
          <a:endParaRPr lang="en-GB"/>
        </a:p>
      </dgm:t>
    </dgm:pt>
    <dgm:pt modelId="{CA62E1E1-B48D-4846-AE1E-0A4234AEA8BD}">
      <dgm:prSet phldrT="[Text]" custT="1"/>
      <dgm:spPr/>
      <dgm:t>
        <a:bodyPr/>
        <a:lstStyle/>
        <a:p>
          <a:pPr>
            <a:lnSpc>
              <a:spcPct val="100000"/>
            </a:lnSpc>
            <a:spcBef>
              <a:spcPts val="0"/>
            </a:spcBef>
            <a:spcAft>
              <a:spcPts val="600"/>
            </a:spcAft>
          </a:pPr>
          <a:r>
            <a:rPr lang="en-GB" sz="2100" b="1" dirty="0"/>
            <a:t>If </a:t>
          </a:r>
          <a:r>
            <a:rPr lang="en-GB" sz="2100" b="1" dirty="0">
              <a:latin typeface="Times New Roman"/>
              <a:cs typeface="Times New Roman"/>
            </a:rPr>
            <a:t>Ʃ </a:t>
          </a:r>
          <a:r>
            <a:rPr lang="en-GB" sz="2100" b="1" dirty="0"/>
            <a:t>payments made  </a:t>
          </a:r>
          <a:r>
            <a:rPr lang="en-GB" sz="2100" b="1" dirty="0">
              <a:latin typeface="Verdana"/>
              <a:ea typeface="Verdana"/>
              <a:cs typeface="Verdana"/>
            </a:rPr>
            <a:t>&lt; </a:t>
          </a:r>
          <a:r>
            <a:rPr lang="en-GB" sz="2100" b="1" dirty="0"/>
            <a:t>final grant amount : </a:t>
          </a:r>
          <a:r>
            <a:rPr lang="en-GB" sz="2100" b="0" i="1" dirty="0"/>
            <a:t>payment</a:t>
          </a:r>
        </a:p>
      </dgm:t>
    </dgm:pt>
    <dgm:pt modelId="{9A36D08B-81FC-45F6-A9FD-0C7BFB12F5C9}" type="parTrans" cxnId="{9C0E590B-602B-49D4-851E-F5D3152D79F0}">
      <dgm:prSet/>
      <dgm:spPr/>
      <dgm:t>
        <a:bodyPr/>
        <a:lstStyle/>
        <a:p>
          <a:endParaRPr lang="en-GB"/>
        </a:p>
      </dgm:t>
    </dgm:pt>
    <dgm:pt modelId="{2FA662B2-1A5D-422C-8276-616CBFE40021}" type="sibTrans" cxnId="{9C0E590B-602B-49D4-851E-F5D3152D79F0}">
      <dgm:prSet/>
      <dgm:spPr/>
      <dgm:t>
        <a:bodyPr/>
        <a:lstStyle/>
        <a:p>
          <a:endParaRPr lang="en-GB"/>
        </a:p>
      </dgm:t>
    </dgm:pt>
    <dgm:pt modelId="{8BD3F6F7-EA23-4134-9E9B-1F2FEC4A4224}">
      <dgm:prSet phldrT="[Text]" custT="1"/>
      <dgm:spPr/>
      <dgm:t>
        <a:bodyPr/>
        <a:lstStyle/>
        <a:p>
          <a:pPr>
            <a:lnSpc>
              <a:spcPct val="100000"/>
            </a:lnSpc>
            <a:spcAft>
              <a:spcPts val="1200"/>
            </a:spcAft>
          </a:pPr>
          <a:r>
            <a:rPr lang="en-GB" sz="2100" b="0" i="0" u="none" strike="noStrike" dirty="0">
              <a:effectLst/>
              <a:latin typeface="Calibri"/>
              <a:ea typeface="+mn-ea"/>
              <a:cs typeface="+mn-cs"/>
            </a:rPr>
            <a:t>Includes the release of the Guarantee Fund (GF)</a:t>
          </a:r>
          <a:endParaRPr lang="en-GB" sz="2100" dirty="0"/>
        </a:p>
      </dgm:t>
    </dgm:pt>
    <dgm:pt modelId="{DC337718-C52E-4586-86B5-48B5BF56A126}" type="parTrans" cxnId="{1834F821-1EEB-4528-A4D3-6048C6AA2CDE}">
      <dgm:prSet/>
      <dgm:spPr/>
      <dgm:t>
        <a:bodyPr/>
        <a:lstStyle/>
        <a:p>
          <a:endParaRPr lang="en-GB"/>
        </a:p>
      </dgm:t>
    </dgm:pt>
    <dgm:pt modelId="{6ED102F5-61A1-4D49-891B-19BCB96CB235}" type="sibTrans" cxnId="{1834F821-1EEB-4528-A4D3-6048C6AA2CDE}">
      <dgm:prSet/>
      <dgm:spPr/>
      <dgm:t>
        <a:bodyPr/>
        <a:lstStyle/>
        <a:p>
          <a:endParaRPr lang="en-GB"/>
        </a:p>
      </dgm:t>
    </dgm:pt>
    <dgm:pt modelId="{4A11D524-8140-43EF-8E09-537DFC84F92A}">
      <dgm:prSet phldrT="[Text]" custT="1"/>
      <dgm:spPr/>
      <dgm:t>
        <a:bodyPr/>
        <a:lstStyle/>
        <a:p>
          <a:pPr>
            <a:lnSpc>
              <a:spcPct val="90000"/>
            </a:lnSpc>
            <a:spcBef>
              <a:spcPct val="0"/>
            </a:spcBef>
            <a:spcAft>
              <a:spcPct val="15000"/>
            </a:spcAft>
          </a:pPr>
          <a:endParaRPr lang="en-GB" sz="2100" dirty="0">
            <a:solidFill>
              <a:srgbClr val="600000"/>
            </a:solidFill>
          </a:endParaRPr>
        </a:p>
      </dgm:t>
    </dgm:pt>
    <dgm:pt modelId="{21964786-B2F5-4091-A7B1-FDB6F642EA36}" type="parTrans" cxnId="{3DE751A7-959C-4C0C-959B-FE58C3677AE4}">
      <dgm:prSet/>
      <dgm:spPr/>
      <dgm:t>
        <a:bodyPr/>
        <a:lstStyle/>
        <a:p>
          <a:endParaRPr lang="en-GB"/>
        </a:p>
      </dgm:t>
    </dgm:pt>
    <dgm:pt modelId="{BB6DFBC4-ED9A-4543-A2D5-5E73BB92AE45}" type="sibTrans" cxnId="{3DE751A7-959C-4C0C-959B-FE58C3677AE4}">
      <dgm:prSet/>
      <dgm:spPr/>
      <dgm:t>
        <a:bodyPr/>
        <a:lstStyle/>
        <a:p>
          <a:endParaRPr lang="en-GB"/>
        </a:p>
      </dgm:t>
    </dgm:pt>
    <dgm:pt modelId="{D487481F-4C7E-4B40-AA1B-A98D3211595B}">
      <dgm:prSet phldrT="[Text]" custT="1"/>
      <dgm:spPr/>
      <dgm:t>
        <a:bodyPr/>
        <a:lstStyle/>
        <a:p>
          <a:pPr>
            <a:lnSpc>
              <a:spcPct val="90000"/>
            </a:lnSpc>
            <a:spcBef>
              <a:spcPts val="0"/>
            </a:spcBef>
            <a:spcAft>
              <a:spcPts val="1800"/>
            </a:spcAft>
          </a:pPr>
          <a:endParaRPr lang="en-GB" sz="2100" dirty="0">
            <a:solidFill>
              <a:srgbClr val="600000"/>
            </a:solidFill>
          </a:endParaRPr>
        </a:p>
      </dgm:t>
    </dgm:pt>
    <dgm:pt modelId="{E7B1AE44-1680-4EB8-A6CC-26CF7A75B4E9}" type="parTrans" cxnId="{A584D9A0-4395-4275-83E4-83908B29D22D}">
      <dgm:prSet/>
      <dgm:spPr/>
      <dgm:t>
        <a:bodyPr/>
        <a:lstStyle/>
        <a:p>
          <a:endParaRPr lang="en-GB"/>
        </a:p>
      </dgm:t>
    </dgm:pt>
    <dgm:pt modelId="{25E4153B-E6D4-4FB7-B70F-35292B9BDF97}" type="sibTrans" cxnId="{A584D9A0-4395-4275-83E4-83908B29D22D}">
      <dgm:prSet/>
      <dgm:spPr/>
      <dgm:t>
        <a:bodyPr/>
        <a:lstStyle/>
        <a:p>
          <a:endParaRPr lang="en-GB"/>
        </a:p>
      </dgm:t>
    </dgm:pt>
    <dgm:pt modelId="{DBFA5E7E-33AE-4330-9697-B62931E30F9C}">
      <dgm:prSet phldrT="[Text]" custT="1"/>
      <dgm:spPr/>
      <dgm:t>
        <a:bodyPr/>
        <a:lstStyle/>
        <a:p>
          <a:pPr>
            <a:lnSpc>
              <a:spcPct val="100000"/>
            </a:lnSpc>
            <a:spcBef>
              <a:spcPts val="0"/>
            </a:spcBef>
            <a:spcAft>
              <a:spcPts val="1800"/>
            </a:spcAft>
          </a:pPr>
          <a:r>
            <a:rPr lang="en-GB" sz="2100" dirty="0"/>
            <a:t>If applicable: receipts &amp; reduction of the grant will be taken into account to determine the final grant amount</a:t>
          </a:r>
        </a:p>
      </dgm:t>
    </dgm:pt>
    <dgm:pt modelId="{36004B09-8659-447A-B61A-6C4975120496}" type="parTrans" cxnId="{5D450B12-9D0F-404C-BD93-FAFF1973070E}">
      <dgm:prSet/>
      <dgm:spPr/>
      <dgm:t>
        <a:bodyPr/>
        <a:lstStyle/>
        <a:p>
          <a:endParaRPr lang="en-GB"/>
        </a:p>
      </dgm:t>
    </dgm:pt>
    <dgm:pt modelId="{129CD34C-7CB0-4DD2-8430-B7DC92516BF3}" type="sibTrans" cxnId="{5D450B12-9D0F-404C-BD93-FAFF1973070E}">
      <dgm:prSet/>
      <dgm:spPr/>
      <dgm:t>
        <a:bodyPr/>
        <a:lstStyle/>
        <a:p>
          <a:endParaRPr lang="en-GB"/>
        </a:p>
      </dgm:t>
    </dgm:pt>
    <dgm:pt modelId="{BF0AE111-A1FC-4C3E-B1C5-2CAC021A5993}">
      <dgm:prSet phldrT="[Text]" custT="1"/>
      <dgm:spPr/>
      <dgm:t>
        <a:bodyPr/>
        <a:lstStyle/>
        <a:p>
          <a:pPr>
            <a:lnSpc>
              <a:spcPct val="100000"/>
            </a:lnSpc>
            <a:spcBef>
              <a:spcPts val="0"/>
            </a:spcBef>
            <a:spcAft>
              <a:spcPts val="1600"/>
            </a:spcAft>
          </a:pPr>
          <a:r>
            <a:rPr lang="en-GB" sz="2100" b="1" dirty="0"/>
            <a:t> If </a:t>
          </a:r>
          <a:r>
            <a:rPr lang="en-GB" sz="2100" b="1" dirty="0">
              <a:latin typeface="Times New Roman"/>
              <a:cs typeface="Times New Roman"/>
            </a:rPr>
            <a:t>Ʃ </a:t>
          </a:r>
          <a:r>
            <a:rPr lang="en-GB" sz="2100" b="1" dirty="0"/>
            <a:t>payments made  </a:t>
          </a:r>
          <a:r>
            <a:rPr lang="en-GB" sz="2100" b="1" dirty="0">
              <a:latin typeface="Verdana"/>
              <a:ea typeface="Verdana"/>
              <a:cs typeface="Verdana"/>
            </a:rPr>
            <a:t>&gt; </a:t>
          </a:r>
          <a:r>
            <a:rPr lang="en-GB" sz="2100" b="1" dirty="0"/>
            <a:t>final grant amount : </a:t>
          </a:r>
          <a:r>
            <a:rPr lang="en-GB" sz="2100" i="1" dirty="0">
              <a:sym typeface="Wingdings" panose="05000000000000000000" pitchFamily="2" charset="2"/>
            </a:rPr>
            <a:t>recovery</a:t>
          </a:r>
          <a:r>
            <a:rPr lang="en-GB" sz="2100" dirty="0">
              <a:sym typeface="Wingdings" panose="05000000000000000000" pitchFamily="2" charset="2"/>
            </a:rPr>
            <a:t>  first by offsetting with GF released, if not enough, by a recovery order</a:t>
          </a:r>
          <a:endParaRPr lang="en-GB" sz="2100" dirty="0"/>
        </a:p>
      </dgm:t>
    </dgm:pt>
    <dgm:pt modelId="{D50A1439-159A-4BC2-AC6B-F88999F49727}" type="parTrans" cxnId="{CFD371F5-3ACC-4B48-89CE-5C4BB393E8DB}">
      <dgm:prSet/>
      <dgm:spPr/>
      <dgm:t>
        <a:bodyPr/>
        <a:lstStyle/>
        <a:p>
          <a:endParaRPr lang="en-GB"/>
        </a:p>
      </dgm:t>
    </dgm:pt>
    <dgm:pt modelId="{0FFD4B0E-A8CF-4B3B-BA5F-E61A73FF2667}" type="sibTrans" cxnId="{CFD371F5-3ACC-4B48-89CE-5C4BB393E8DB}">
      <dgm:prSet/>
      <dgm:spPr/>
      <dgm:t>
        <a:bodyPr/>
        <a:lstStyle/>
        <a:p>
          <a:endParaRPr lang="en-GB"/>
        </a:p>
      </dgm:t>
    </dgm:pt>
    <dgm:pt modelId="{B879634C-5854-4842-B96E-1E2FE4182F39}" type="pres">
      <dgm:prSet presAssocID="{EDBA8478-20C4-43B7-BAF7-4142562540A8}" presName="Name0" presStyleCnt="0">
        <dgm:presLayoutVars>
          <dgm:dir/>
          <dgm:animLvl val="lvl"/>
          <dgm:resizeHandles val="exact"/>
        </dgm:presLayoutVars>
      </dgm:prSet>
      <dgm:spPr/>
    </dgm:pt>
    <dgm:pt modelId="{0F10C626-9505-40DA-88A2-927E0121FF04}" type="pres">
      <dgm:prSet presAssocID="{B7C37274-A1DD-4DA2-8543-FF6381DD69B9}" presName="linNode" presStyleCnt="0"/>
      <dgm:spPr/>
    </dgm:pt>
    <dgm:pt modelId="{73F21F0F-9A80-431F-A561-2C5B074B70B9}" type="pres">
      <dgm:prSet presAssocID="{B7C37274-A1DD-4DA2-8543-FF6381DD69B9}" presName="parentText" presStyleLbl="node1" presStyleIdx="0" presStyleCnt="3" custScaleX="67903" custScaleY="22416" custLinFactNeighborX="-1460" custLinFactNeighborY="-245">
        <dgm:presLayoutVars>
          <dgm:chMax val="1"/>
          <dgm:bulletEnabled val="1"/>
        </dgm:presLayoutVars>
      </dgm:prSet>
      <dgm:spPr/>
    </dgm:pt>
    <dgm:pt modelId="{49788859-D790-4127-8B2E-EEC6697BB56B}" type="pres">
      <dgm:prSet presAssocID="{B7C37274-A1DD-4DA2-8543-FF6381DD69B9}" presName="descendantText" presStyleLbl="alignAccFollowNode1" presStyleIdx="0" presStyleCnt="3" custScaleX="106404" custScaleY="19530" custLinFactNeighborX="5209" custLinFactNeighborY="422">
        <dgm:presLayoutVars>
          <dgm:bulletEnabled val="1"/>
        </dgm:presLayoutVars>
      </dgm:prSet>
      <dgm:spPr/>
    </dgm:pt>
    <dgm:pt modelId="{92F247FA-3DAC-421C-B13E-6668533D603B}" type="pres">
      <dgm:prSet presAssocID="{B4DD1660-A105-47F7-BD27-24B2CDB75667}" presName="sp" presStyleCnt="0"/>
      <dgm:spPr/>
    </dgm:pt>
    <dgm:pt modelId="{256FBF07-2DE1-40D4-B23A-C24F1D6834B1}" type="pres">
      <dgm:prSet presAssocID="{26D5B835-BCE9-4ACD-8D5E-9CD435F33703}" presName="linNode" presStyleCnt="0"/>
      <dgm:spPr/>
    </dgm:pt>
    <dgm:pt modelId="{D14EAAD4-9301-49BD-969A-114BE833976C}" type="pres">
      <dgm:prSet presAssocID="{26D5B835-BCE9-4ACD-8D5E-9CD435F33703}" presName="parentText" presStyleLbl="node1" presStyleIdx="1" presStyleCnt="3" custScaleX="67903" custScaleY="22416" custLinFactNeighborX="-195">
        <dgm:presLayoutVars>
          <dgm:chMax val="1"/>
          <dgm:bulletEnabled val="1"/>
        </dgm:presLayoutVars>
      </dgm:prSet>
      <dgm:spPr/>
    </dgm:pt>
    <dgm:pt modelId="{CBA24C28-39D5-4EC1-A943-5F02DC3FF546}" type="pres">
      <dgm:prSet presAssocID="{26D5B835-BCE9-4ACD-8D5E-9CD435F33703}" presName="descendantText" presStyleLbl="alignAccFollowNode1" presStyleIdx="1" presStyleCnt="3" custScaleX="106404" custScaleY="41310" custLinFactNeighborX="5914">
        <dgm:presLayoutVars>
          <dgm:bulletEnabled val="1"/>
        </dgm:presLayoutVars>
      </dgm:prSet>
      <dgm:spPr/>
    </dgm:pt>
    <dgm:pt modelId="{6D525158-7910-441F-BD35-F6E2E4F1CA73}" type="pres">
      <dgm:prSet presAssocID="{2FBC9E80-D4AF-4D3C-B7EC-699BE8E11F40}" presName="sp" presStyleCnt="0"/>
      <dgm:spPr/>
    </dgm:pt>
    <dgm:pt modelId="{2B3C3B37-27F8-4BAE-B636-95773E8D51BD}" type="pres">
      <dgm:prSet presAssocID="{89495029-D9D7-4958-BA68-F730183DBAD5}" presName="linNode" presStyleCnt="0"/>
      <dgm:spPr/>
    </dgm:pt>
    <dgm:pt modelId="{4660065F-2B97-4310-BB82-9CF16163ED34}" type="pres">
      <dgm:prSet presAssocID="{89495029-D9D7-4958-BA68-F730183DBAD5}" presName="parentText" presStyleLbl="node1" presStyleIdx="2" presStyleCnt="3" custScaleX="67903" custScaleY="22416" custLinFactNeighborX="-741" custLinFactNeighborY="-3295">
        <dgm:presLayoutVars>
          <dgm:chMax val="1"/>
          <dgm:bulletEnabled val="1"/>
        </dgm:presLayoutVars>
      </dgm:prSet>
      <dgm:spPr/>
    </dgm:pt>
    <dgm:pt modelId="{E9F7CAD5-4485-4E53-8DD6-588272FB512C}" type="pres">
      <dgm:prSet presAssocID="{89495029-D9D7-4958-BA68-F730183DBAD5}" presName="descendantText" presStyleLbl="alignAccFollowNode1" presStyleIdx="2" presStyleCnt="3" custScaleX="106404" custScaleY="82419" custLinFactNeighborX="5914">
        <dgm:presLayoutVars>
          <dgm:bulletEnabled val="1"/>
        </dgm:presLayoutVars>
      </dgm:prSet>
      <dgm:spPr/>
    </dgm:pt>
  </dgm:ptLst>
  <dgm:cxnLst>
    <dgm:cxn modelId="{9C0E590B-602B-49D4-851E-F5D3152D79F0}" srcId="{89495029-D9D7-4958-BA68-F730183DBAD5}" destId="{CA62E1E1-B48D-4846-AE1E-0A4234AEA8BD}" srcOrd="1" destOrd="0" parTransId="{9A36D08B-81FC-45F6-A9FD-0C7BFB12F5C9}" sibTransId="{2FA662B2-1A5D-422C-8276-616CBFE40021}"/>
    <dgm:cxn modelId="{5D450B12-9D0F-404C-BD93-FAFF1973070E}" srcId="{89495029-D9D7-4958-BA68-F730183DBAD5}" destId="{DBFA5E7E-33AE-4330-9697-B62931E30F9C}" srcOrd="3" destOrd="0" parTransId="{36004B09-8659-447A-B61A-6C4975120496}" sibTransId="{129CD34C-7CB0-4DD2-8430-B7DC92516BF3}"/>
    <dgm:cxn modelId="{9FCDAD1F-AEFD-450E-BB91-8641AFB5ECB6}" type="presOf" srcId="{26D5B835-BCE9-4ACD-8D5E-9CD435F33703}" destId="{D14EAAD4-9301-49BD-969A-114BE833976C}" srcOrd="0" destOrd="0" presId="urn:microsoft.com/office/officeart/2005/8/layout/vList5"/>
    <dgm:cxn modelId="{1834F821-1EEB-4528-A4D3-6048C6AA2CDE}" srcId="{26D5B835-BCE9-4ACD-8D5E-9CD435F33703}" destId="{8BD3F6F7-EA23-4134-9E9B-1F2FEC4A4224}" srcOrd="1" destOrd="0" parTransId="{DC337718-C52E-4586-86B5-48B5BF56A126}" sibTransId="{6ED102F5-61A1-4D49-891B-19BCB96CB235}"/>
    <dgm:cxn modelId="{D15AC131-75DB-43D5-AF6B-A69D9957A88F}" srcId="{B7C37274-A1DD-4DA2-8543-FF6381DD69B9}" destId="{2D56C443-3D1B-4335-A033-E7B5D77D7F48}" srcOrd="0" destOrd="0" parTransId="{C1BA62AC-BFD4-4B95-A24A-9E46F607E763}" sibTransId="{4DD29C8F-917B-43D2-93DC-7012639B2AFE}"/>
    <dgm:cxn modelId="{91467B37-5509-4754-BF45-2CA708553D8E}" type="presOf" srcId="{CA62E1E1-B48D-4846-AE1E-0A4234AEA8BD}" destId="{E9F7CAD5-4485-4E53-8DD6-588272FB512C}" srcOrd="0" destOrd="1" presId="urn:microsoft.com/office/officeart/2005/8/layout/vList5"/>
    <dgm:cxn modelId="{4C0A6B5C-608A-4E8F-ABA3-47B731C2BB0F}" type="presOf" srcId="{8BD3F6F7-EA23-4134-9E9B-1F2FEC4A4224}" destId="{CBA24C28-39D5-4EC1-A943-5F02DC3FF546}" srcOrd="0" destOrd="1" presId="urn:microsoft.com/office/officeart/2005/8/layout/vList5"/>
    <dgm:cxn modelId="{66C24142-26BE-463E-9ACC-3E5163AD9F92}" type="presOf" srcId="{540B7722-CF40-447F-9406-B8B8385F2AE0}" destId="{CBA24C28-39D5-4EC1-A943-5F02DC3FF546}" srcOrd="0" destOrd="0" presId="urn:microsoft.com/office/officeart/2005/8/layout/vList5"/>
    <dgm:cxn modelId="{40A7D156-D8E7-4FEB-AA95-6806E2143F0F}" type="presOf" srcId="{4A11D524-8140-43EF-8E09-537DFC84F92A}" destId="{E9F7CAD5-4485-4E53-8DD6-588272FB512C}" srcOrd="0" destOrd="4" presId="urn:microsoft.com/office/officeart/2005/8/layout/vList5"/>
    <dgm:cxn modelId="{BDF39E7F-3F00-42C2-804C-1893AF01E060}" type="presOf" srcId="{2D56C443-3D1B-4335-A033-E7B5D77D7F48}" destId="{49788859-D790-4127-8B2E-EEC6697BB56B}" srcOrd="0" destOrd="0" presId="urn:microsoft.com/office/officeart/2005/8/layout/vList5"/>
    <dgm:cxn modelId="{08BB7081-28A2-408E-BC20-86DC052FBA95}" type="presOf" srcId="{B7C37274-A1DD-4DA2-8543-FF6381DD69B9}" destId="{73F21F0F-9A80-431F-A561-2C5B074B70B9}" srcOrd="0" destOrd="0" presId="urn:microsoft.com/office/officeart/2005/8/layout/vList5"/>
    <dgm:cxn modelId="{07E4E09A-BFF6-468C-AF6F-397F0C9409A8}" srcId="{26D5B835-BCE9-4ACD-8D5E-9CD435F33703}" destId="{540B7722-CF40-447F-9406-B8B8385F2AE0}" srcOrd="0" destOrd="0" parTransId="{AB6A0694-F1D5-48D6-A337-EA31C03F88C7}" sibTransId="{9A58C9C2-3755-4156-9236-92BD7E8A4070}"/>
    <dgm:cxn modelId="{A584D9A0-4395-4275-83E4-83908B29D22D}" srcId="{89495029-D9D7-4958-BA68-F730183DBAD5}" destId="{D487481F-4C7E-4B40-AA1B-A98D3211595B}" srcOrd="0" destOrd="0" parTransId="{E7B1AE44-1680-4EB8-A6CC-26CF7A75B4E9}" sibTransId="{25E4153B-E6D4-4FB7-B70F-35292B9BDF97}"/>
    <dgm:cxn modelId="{3DE751A7-959C-4C0C-959B-FE58C3677AE4}" srcId="{89495029-D9D7-4958-BA68-F730183DBAD5}" destId="{4A11D524-8140-43EF-8E09-537DFC84F92A}" srcOrd="4" destOrd="0" parTransId="{21964786-B2F5-4091-A7B1-FDB6F642EA36}" sibTransId="{BB6DFBC4-ED9A-4543-A2D5-5E73BB92AE45}"/>
    <dgm:cxn modelId="{DF915BBE-51A3-4CB9-ACDA-F849AA999526}" type="presOf" srcId="{DBFA5E7E-33AE-4330-9697-B62931E30F9C}" destId="{E9F7CAD5-4485-4E53-8DD6-588272FB512C}" srcOrd="0" destOrd="3" presId="urn:microsoft.com/office/officeart/2005/8/layout/vList5"/>
    <dgm:cxn modelId="{201D52CA-5274-491D-85A5-7B7C651A0B90}" type="presOf" srcId="{D487481F-4C7E-4B40-AA1B-A98D3211595B}" destId="{E9F7CAD5-4485-4E53-8DD6-588272FB512C}" srcOrd="0" destOrd="0" presId="urn:microsoft.com/office/officeart/2005/8/layout/vList5"/>
    <dgm:cxn modelId="{80DDA4CE-E91E-42D4-B2E3-B3947B5476E4}" srcId="{EDBA8478-20C4-43B7-BAF7-4142562540A8}" destId="{B7C37274-A1DD-4DA2-8543-FF6381DD69B9}" srcOrd="0" destOrd="0" parTransId="{BDA8B9C9-816F-46C3-8312-46BC98E56A2E}" sibTransId="{B4DD1660-A105-47F7-BD27-24B2CDB75667}"/>
    <dgm:cxn modelId="{F35B42E1-33CE-496D-9C9A-A07DB91E0435}" type="presOf" srcId="{89495029-D9D7-4958-BA68-F730183DBAD5}" destId="{4660065F-2B97-4310-BB82-9CF16163ED34}" srcOrd="0" destOrd="0" presId="urn:microsoft.com/office/officeart/2005/8/layout/vList5"/>
    <dgm:cxn modelId="{FD83BCE7-5D22-433B-9ECD-BC5CFDFDCA3C}" srcId="{EDBA8478-20C4-43B7-BAF7-4142562540A8}" destId="{89495029-D9D7-4958-BA68-F730183DBAD5}" srcOrd="2" destOrd="0" parTransId="{DC6601D4-80DE-4351-9508-6FBC9547FBF5}" sibTransId="{2FE57F6A-8A77-485D-8A56-F6FDBF6F7760}"/>
    <dgm:cxn modelId="{944E9FF1-39F3-4CB3-9C39-360AFC7A5A31}" srcId="{EDBA8478-20C4-43B7-BAF7-4142562540A8}" destId="{26D5B835-BCE9-4ACD-8D5E-9CD435F33703}" srcOrd="1" destOrd="0" parTransId="{58D3BB07-5596-4A79-AD8B-655F297BAFF2}" sibTransId="{2FBC9E80-D4AF-4D3C-B7EC-699BE8E11F40}"/>
    <dgm:cxn modelId="{CFD371F5-3ACC-4B48-89CE-5C4BB393E8DB}" srcId="{89495029-D9D7-4958-BA68-F730183DBAD5}" destId="{BF0AE111-A1FC-4C3E-B1C5-2CAC021A5993}" srcOrd="2" destOrd="0" parTransId="{D50A1439-159A-4BC2-AC6B-F88999F49727}" sibTransId="{0FFD4B0E-A8CF-4B3B-BA5F-E61A73FF2667}"/>
    <dgm:cxn modelId="{C5464FF7-D8B2-4ECC-8624-FE30F28EE7B3}" type="presOf" srcId="{EDBA8478-20C4-43B7-BAF7-4142562540A8}" destId="{B879634C-5854-4842-B96E-1E2FE4182F39}" srcOrd="0" destOrd="0" presId="urn:microsoft.com/office/officeart/2005/8/layout/vList5"/>
    <dgm:cxn modelId="{D02C90FB-7431-4978-BBFE-A270909CE744}" type="presOf" srcId="{BF0AE111-A1FC-4C3E-B1C5-2CAC021A5993}" destId="{E9F7CAD5-4485-4E53-8DD6-588272FB512C}" srcOrd="0" destOrd="2" presId="urn:microsoft.com/office/officeart/2005/8/layout/vList5"/>
    <dgm:cxn modelId="{6275F626-9A22-40C0-A3B2-B8757FD06C42}" type="presParOf" srcId="{B879634C-5854-4842-B96E-1E2FE4182F39}" destId="{0F10C626-9505-40DA-88A2-927E0121FF04}" srcOrd="0" destOrd="0" presId="urn:microsoft.com/office/officeart/2005/8/layout/vList5"/>
    <dgm:cxn modelId="{0185F1DA-C0F9-4C1A-9A9A-8CFBDBC2E849}" type="presParOf" srcId="{0F10C626-9505-40DA-88A2-927E0121FF04}" destId="{73F21F0F-9A80-431F-A561-2C5B074B70B9}" srcOrd="0" destOrd="0" presId="urn:microsoft.com/office/officeart/2005/8/layout/vList5"/>
    <dgm:cxn modelId="{BFEC6AB3-59BC-471C-829E-35FA4B7B7A44}" type="presParOf" srcId="{0F10C626-9505-40DA-88A2-927E0121FF04}" destId="{49788859-D790-4127-8B2E-EEC6697BB56B}" srcOrd="1" destOrd="0" presId="urn:microsoft.com/office/officeart/2005/8/layout/vList5"/>
    <dgm:cxn modelId="{06AA3026-57DB-4635-B4B2-A81CE76C7E01}" type="presParOf" srcId="{B879634C-5854-4842-B96E-1E2FE4182F39}" destId="{92F247FA-3DAC-421C-B13E-6668533D603B}" srcOrd="1" destOrd="0" presId="urn:microsoft.com/office/officeart/2005/8/layout/vList5"/>
    <dgm:cxn modelId="{4565C5CD-1B7B-478D-AFBB-9134A498B232}" type="presParOf" srcId="{B879634C-5854-4842-B96E-1E2FE4182F39}" destId="{256FBF07-2DE1-40D4-B23A-C24F1D6834B1}" srcOrd="2" destOrd="0" presId="urn:microsoft.com/office/officeart/2005/8/layout/vList5"/>
    <dgm:cxn modelId="{E5186F89-7E94-4389-A34E-63E17E94144A}" type="presParOf" srcId="{256FBF07-2DE1-40D4-B23A-C24F1D6834B1}" destId="{D14EAAD4-9301-49BD-969A-114BE833976C}" srcOrd="0" destOrd="0" presId="urn:microsoft.com/office/officeart/2005/8/layout/vList5"/>
    <dgm:cxn modelId="{F949EB81-CDFD-4C06-9DDE-DDA7B30B612A}" type="presParOf" srcId="{256FBF07-2DE1-40D4-B23A-C24F1D6834B1}" destId="{CBA24C28-39D5-4EC1-A943-5F02DC3FF546}" srcOrd="1" destOrd="0" presId="urn:microsoft.com/office/officeart/2005/8/layout/vList5"/>
    <dgm:cxn modelId="{B2467A63-0BF3-4902-A96A-79A850E6B625}" type="presParOf" srcId="{B879634C-5854-4842-B96E-1E2FE4182F39}" destId="{6D525158-7910-441F-BD35-F6E2E4F1CA73}" srcOrd="3" destOrd="0" presId="urn:microsoft.com/office/officeart/2005/8/layout/vList5"/>
    <dgm:cxn modelId="{C6603AFC-6DB8-4084-96F8-FA64260791FA}" type="presParOf" srcId="{B879634C-5854-4842-B96E-1E2FE4182F39}" destId="{2B3C3B37-27F8-4BAE-B636-95773E8D51BD}" srcOrd="4" destOrd="0" presId="urn:microsoft.com/office/officeart/2005/8/layout/vList5"/>
    <dgm:cxn modelId="{99556EBB-D913-4ECC-AFE8-F44219961AD2}" type="presParOf" srcId="{2B3C3B37-27F8-4BAE-B636-95773E8D51BD}" destId="{4660065F-2B97-4310-BB82-9CF16163ED34}" srcOrd="0" destOrd="0" presId="urn:microsoft.com/office/officeart/2005/8/layout/vList5"/>
    <dgm:cxn modelId="{482EAD4D-9B38-4C02-85ED-9DBE15B63FF3}" type="presParOf" srcId="{2B3C3B37-27F8-4BAE-B636-95773E8D51BD}" destId="{E9F7CAD5-4485-4E53-8DD6-588272FB512C}"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88859-D790-4127-8B2E-EEC6697BB56B}">
      <dsp:nvSpPr>
        <dsp:cNvPr id="0" name=""/>
        <dsp:cNvSpPr/>
      </dsp:nvSpPr>
      <dsp:spPr>
        <a:xfrm rot="5400000">
          <a:off x="6459880" y="-2579995"/>
          <a:ext cx="1094274" cy="74150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Within </a:t>
          </a:r>
          <a:r>
            <a:rPr lang="en-GB" sz="2100" kern="1200" dirty="0">
              <a:solidFill>
                <a:srgbClr val="FF0000"/>
              </a:solidFill>
            </a:rPr>
            <a:t>30 days </a:t>
          </a:r>
          <a:r>
            <a:rPr lang="en-GB" sz="2100" kern="1200" dirty="0"/>
            <a:t>from the signature of the grant or </a:t>
          </a:r>
          <a:r>
            <a:rPr lang="en-GB" sz="2100" kern="1200" dirty="0">
              <a:solidFill>
                <a:srgbClr val="FF0000"/>
              </a:solidFill>
            </a:rPr>
            <a:t>10 days </a:t>
          </a:r>
          <a:r>
            <a:rPr lang="en-GB" sz="2100" kern="1200" dirty="0"/>
            <a:t>before the starting date, whichever is latest</a:t>
          </a:r>
        </a:p>
      </dsp:txBody>
      <dsp:txXfrm rot="-5400000">
        <a:off x="3299511" y="633792"/>
        <a:ext cx="7361595" cy="987438"/>
      </dsp:txXfrm>
    </dsp:sp>
    <dsp:sp modelId="{73F21F0F-9A80-431F-A561-2C5B074B70B9}">
      <dsp:nvSpPr>
        <dsp:cNvPr id="0" name=""/>
        <dsp:cNvSpPr/>
      </dsp:nvSpPr>
      <dsp:spPr>
        <a:xfrm>
          <a:off x="392359" y="526303"/>
          <a:ext cx="2661738" cy="1202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GB" sz="3000" b="1" kern="1200" dirty="0"/>
            <a:t>When</a:t>
          </a:r>
        </a:p>
      </dsp:txBody>
      <dsp:txXfrm>
        <a:off x="451056" y="585000"/>
        <a:ext cx="2544344" cy="1085020"/>
      </dsp:txXfrm>
    </dsp:sp>
    <dsp:sp modelId="{CBA24C28-39D5-4EC1-A943-5F02DC3FF546}">
      <dsp:nvSpPr>
        <dsp:cNvPr id="0" name=""/>
        <dsp:cNvSpPr/>
      </dsp:nvSpPr>
      <dsp:spPr>
        <a:xfrm rot="5400000">
          <a:off x="6321894" y="-1025460"/>
          <a:ext cx="1370246" cy="74150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Usually = maximum grant amount / number of periods</a:t>
          </a:r>
        </a:p>
        <a:p>
          <a:pPr marL="228600" lvl="1" indent="-228600" algn="l" defTabSz="933450">
            <a:lnSpc>
              <a:spcPct val="90000"/>
            </a:lnSpc>
            <a:spcBef>
              <a:spcPct val="0"/>
            </a:spcBef>
            <a:spcAft>
              <a:spcPct val="15000"/>
            </a:spcAft>
            <a:buChar char="•"/>
          </a:pPr>
          <a:r>
            <a:rPr lang="en-GB" sz="2100" b="0" i="0" u="none" strike="noStrike" kern="1200" dirty="0">
              <a:effectLst/>
              <a:latin typeface="Calibri"/>
              <a:ea typeface="+mn-ea"/>
              <a:cs typeface="+mn-cs"/>
            </a:rPr>
            <a:t>Retention 5 % of maximum grant for Guarantee Fund</a:t>
          </a:r>
          <a:endParaRPr lang="en-GB" sz="2100" kern="1200" dirty="0"/>
        </a:p>
      </dsp:txBody>
      <dsp:txXfrm rot="-5400000">
        <a:off x="3299511" y="2063813"/>
        <a:ext cx="7348123" cy="1236466"/>
      </dsp:txXfrm>
    </dsp:sp>
    <dsp:sp modelId="{D14EAAD4-9301-49BD-969A-114BE833976C}">
      <dsp:nvSpPr>
        <dsp:cNvPr id="0" name=""/>
        <dsp:cNvSpPr/>
      </dsp:nvSpPr>
      <dsp:spPr>
        <a:xfrm>
          <a:off x="392359" y="2080838"/>
          <a:ext cx="2661738" cy="1202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GB" sz="3000" b="1" kern="1200" dirty="0"/>
            <a:t>How much</a:t>
          </a:r>
        </a:p>
      </dsp:txBody>
      <dsp:txXfrm>
        <a:off x="451056" y="2139535"/>
        <a:ext cx="2544344" cy="1085020"/>
      </dsp:txXfrm>
    </dsp:sp>
    <dsp:sp modelId="{E9F7CAD5-4485-4E53-8DD6-588272FB512C}">
      <dsp:nvSpPr>
        <dsp:cNvPr id="0" name=""/>
        <dsp:cNvSpPr/>
      </dsp:nvSpPr>
      <dsp:spPr>
        <a:xfrm rot="5400000">
          <a:off x="6459880" y="529074"/>
          <a:ext cx="1094274" cy="74150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It remains the property of the EU until the payment of the balance</a:t>
          </a:r>
        </a:p>
      </dsp:txBody>
      <dsp:txXfrm rot="-5400000">
        <a:off x="3299511" y="3742861"/>
        <a:ext cx="7361595" cy="987438"/>
      </dsp:txXfrm>
    </dsp:sp>
    <dsp:sp modelId="{4660065F-2B97-4310-BB82-9CF16163ED34}">
      <dsp:nvSpPr>
        <dsp:cNvPr id="0" name=""/>
        <dsp:cNvSpPr/>
      </dsp:nvSpPr>
      <dsp:spPr>
        <a:xfrm>
          <a:off x="392359" y="3635373"/>
          <a:ext cx="2661738" cy="1202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GB" sz="3000" b="1" kern="1200" dirty="0"/>
            <a:t>Characteristics</a:t>
          </a:r>
        </a:p>
      </dsp:txBody>
      <dsp:txXfrm>
        <a:off x="451056" y="3694070"/>
        <a:ext cx="2544344" cy="1085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88859-D790-4127-8B2E-EEC6697BB56B}">
      <dsp:nvSpPr>
        <dsp:cNvPr id="0" name=""/>
        <dsp:cNvSpPr/>
      </dsp:nvSpPr>
      <dsp:spPr>
        <a:xfrm rot="5400000">
          <a:off x="6119249" y="-2452993"/>
          <a:ext cx="1021571" cy="70160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90 days from reception of periodic reports</a:t>
          </a:r>
        </a:p>
      </dsp:txBody>
      <dsp:txXfrm rot="-5400000">
        <a:off x="3121995" y="594130"/>
        <a:ext cx="6966211" cy="921833"/>
      </dsp:txXfrm>
    </dsp:sp>
    <dsp:sp modelId="{73F21F0F-9A80-431F-A561-2C5B074B70B9}">
      <dsp:nvSpPr>
        <dsp:cNvPr id="0" name=""/>
        <dsp:cNvSpPr/>
      </dsp:nvSpPr>
      <dsp:spPr>
        <a:xfrm>
          <a:off x="371250" y="493783"/>
          <a:ext cx="2518535" cy="11225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dirty="0"/>
            <a:t>When</a:t>
          </a:r>
        </a:p>
      </dsp:txBody>
      <dsp:txXfrm>
        <a:off x="426047" y="548580"/>
        <a:ext cx="2408941" cy="1012933"/>
      </dsp:txXfrm>
    </dsp:sp>
    <dsp:sp modelId="{CBA24C28-39D5-4EC1-A943-5F02DC3FF546}">
      <dsp:nvSpPr>
        <dsp:cNvPr id="0" name=""/>
        <dsp:cNvSpPr/>
      </dsp:nvSpPr>
      <dsp:spPr>
        <a:xfrm rot="5400000">
          <a:off x="5990431" y="-1001740"/>
          <a:ext cx="1279208" cy="70160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100000"/>
            </a:lnSpc>
            <a:spcBef>
              <a:spcPct val="0"/>
            </a:spcBef>
            <a:spcAft>
              <a:spcPct val="15000"/>
            </a:spcAft>
            <a:buChar char="•"/>
          </a:pPr>
          <a:r>
            <a:rPr lang="en-GB" sz="2100" kern="1200" dirty="0"/>
            <a:t>EU contribution corresponding to the eligible costs incurred in the reporting period</a:t>
          </a:r>
        </a:p>
        <a:p>
          <a:pPr marL="228600" lvl="1" indent="-228600" algn="l" defTabSz="933450">
            <a:lnSpc>
              <a:spcPct val="100000"/>
            </a:lnSpc>
            <a:spcBef>
              <a:spcPct val="0"/>
            </a:spcBef>
            <a:spcAft>
              <a:spcPts val="1200"/>
            </a:spcAft>
            <a:buChar char="•"/>
          </a:pPr>
          <a:r>
            <a:rPr lang="en-GB" sz="2100" b="0" i="0" u="none" strike="noStrike" kern="1200" dirty="0">
              <a:effectLst/>
              <a:latin typeface="Calibri"/>
              <a:ea typeface="+mn-ea"/>
              <a:cs typeface="+mn-cs"/>
            </a:rPr>
            <a:t>Limit = 90 % of the maximum grant amount</a:t>
          </a:r>
          <a:endParaRPr lang="en-GB" sz="2100" kern="1200" dirty="0"/>
        </a:p>
      </dsp:txBody>
      <dsp:txXfrm rot="-5400000">
        <a:off x="3121995" y="1929142"/>
        <a:ext cx="6953634" cy="1154316"/>
      </dsp:txXfrm>
    </dsp:sp>
    <dsp:sp modelId="{D14EAAD4-9301-49BD-969A-114BE833976C}">
      <dsp:nvSpPr>
        <dsp:cNvPr id="0" name=""/>
        <dsp:cNvSpPr/>
      </dsp:nvSpPr>
      <dsp:spPr>
        <a:xfrm>
          <a:off x="371250" y="1945036"/>
          <a:ext cx="2518535" cy="11225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dirty="0"/>
            <a:t>How much</a:t>
          </a:r>
        </a:p>
      </dsp:txBody>
      <dsp:txXfrm>
        <a:off x="426047" y="1999833"/>
        <a:ext cx="2408941" cy="1012933"/>
      </dsp:txXfrm>
    </dsp:sp>
    <dsp:sp modelId="{E9F7CAD5-4485-4E53-8DD6-588272FB512C}">
      <dsp:nvSpPr>
        <dsp:cNvPr id="0" name=""/>
        <dsp:cNvSpPr/>
      </dsp:nvSpPr>
      <dsp:spPr>
        <a:xfrm rot="5400000">
          <a:off x="6119249" y="449512"/>
          <a:ext cx="1021571" cy="70160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Ineligible costs will be rejected and not taken into account for the payment </a:t>
          </a:r>
        </a:p>
      </dsp:txBody>
      <dsp:txXfrm rot="-5400000">
        <a:off x="3121995" y="3496636"/>
        <a:ext cx="6966211" cy="921833"/>
      </dsp:txXfrm>
    </dsp:sp>
    <dsp:sp modelId="{4660065F-2B97-4310-BB82-9CF16163ED34}">
      <dsp:nvSpPr>
        <dsp:cNvPr id="0" name=""/>
        <dsp:cNvSpPr/>
      </dsp:nvSpPr>
      <dsp:spPr>
        <a:xfrm>
          <a:off x="371250" y="3396289"/>
          <a:ext cx="2518535" cy="11225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dirty="0"/>
            <a:t>Characteristics</a:t>
          </a:r>
        </a:p>
      </dsp:txBody>
      <dsp:txXfrm>
        <a:off x="426047" y="3451086"/>
        <a:ext cx="2408941" cy="10129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88859-D790-4127-8B2E-EEC6697BB56B}">
      <dsp:nvSpPr>
        <dsp:cNvPr id="0" name=""/>
        <dsp:cNvSpPr/>
      </dsp:nvSpPr>
      <dsp:spPr>
        <a:xfrm rot="5400000">
          <a:off x="7301806" y="-3568414"/>
          <a:ext cx="653394" cy="810465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90 days from reception of final reports</a:t>
          </a:r>
        </a:p>
      </dsp:txBody>
      <dsp:txXfrm rot="-5400000">
        <a:off x="3576178" y="189110"/>
        <a:ext cx="8072754" cy="589602"/>
      </dsp:txXfrm>
    </dsp:sp>
    <dsp:sp modelId="{73F21F0F-9A80-431F-A561-2C5B074B70B9}">
      <dsp:nvSpPr>
        <dsp:cNvPr id="0" name=""/>
        <dsp:cNvSpPr/>
      </dsp:nvSpPr>
      <dsp:spPr>
        <a:xfrm>
          <a:off x="332497" y="0"/>
          <a:ext cx="2909295" cy="9374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b="1" kern="1200" dirty="0"/>
            <a:t>When</a:t>
          </a:r>
        </a:p>
      </dsp:txBody>
      <dsp:txXfrm>
        <a:off x="378259" y="45762"/>
        <a:ext cx="2817771" cy="845911"/>
      </dsp:txXfrm>
    </dsp:sp>
    <dsp:sp modelId="{CBA24C28-39D5-4EC1-A943-5F02DC3FF546}">
      <dsp:nvSpPr>
        <dsp:cNvPr id="0" name=""/>
        <dsp:cNvSpPr/>
      </dsp:nvSpPr>
      <dsp:spPr>
        <a:xfrm rot="5400000">
          <a:off x="6967676" y="-2213683"/>
          <a:ext cx="1382064" cy="810465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100000"/>
            </a:lnSpc>
            <a:spcBef>
              <a:spcPct val="0"/>
            </a:spcBef>
            <a:spcAft>
              <a:spcPct val="15000"/>
            </a:spcAft>
            <a:buChar char="•"/>
          </a:pPr>
          <a:r>
            <a:rPr lang="en-GB" sz="2100" kern="1200" dirty="0"/>
            <a:t>Reimburses the remaining part of the eligible cost incurred</a:t>
          </a:r>
        </a:p>
        <a:p>
          <a:pPr marL="228600" lvl="1" indent="-228600" algn="l" defTabSz="933450">
            <a:lnSpc>
              <a:spcPct val="100000"/>
            </a:lnSpc>
            <a:spcBef>
              <a:spcPct val="0"/>
            </a:spcBef>
            <a:spcAft>
              <a:spcPts val="1200"/>
            </a:spcAft>
            <a:buChar char="•"/>
          </a:pPr>
          <a:r>
            <a:rPr lang="en-GB" sz="2100" b="0" i="0" u="none" strike="noStrike" kern="1200" dirty="0">
              <a:effectLst/>
              <a:latin typeface="Calibri"/>
              <a:ea typeface="+mn-ea"/>
              <a:cs typeface="+mn-cs"/>
            </a:rPr>
            <a:t>Includes the release of the Guarantee Fund (GF)</a:t>
          </a:r>
          <a:endParaRPr lang="en-GB" sz="2100" kern="1200" dirty="0"/>
        </a:p>
      </dsp:txBody>
      <dsp:txXfrm rot="-5400000">
        <a:off x="3606384" y="1215076"/>
        <a:ext cx="8037183" cy="1247130"/>
      </dsp:txXfrm>
    </dsp:sp>
    <dsp:sp modelId="{D14EAAD4-9301-49BD-969A-114BE833976C}">
      <dsp:nvSpPr>
        <dsp:cNvPr id="0" name=""/>
        <dsp:cNvSpPr/>
      </dsp:nvSpPr>
      <dsp:spPr>
        <a:xfrm>
          <a:off x="428851" y="1369924"/>
          <a:ext cx="2909295" cy="9374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b="1" kern="1200" dirty="0"/>
            <a:t>How much</a:t>
          </a:r>
        </a:p>
      </dsp:txBody>
      <dsp:txXfrm>
        <a:off x="474613" y="1415686"/>
        <a:ext cx="2817771" cy="845911"/>
      </dsp:txXfrm>
    </dsp:sp>
    <dsp:sp modelId="{E9F7CAD5-4485-4E53-8DD6-588272FB512C}">
      <dsp:nvSpPr>
        <dsp:cNvPr id="0" name=""/>
        <dsp:cNvSpPr/>
      </dsp:nvSpPr>
      <dsp:spPr>
        <a:xfrm rot="5400000">
          <a:off x="6280006" y="65150"/>
          <a:ext cx="2757404" cy="810465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ts val="1800"/>
            </a:spcAft>
            <a:buChar char="•"/>
          </a:pPr>
          <a:endParaRPr lang="en-GB" sz="2100" kern="1200" dirty="0">
            <a:solidFill>
              <a:srgbClr val="600000"/>
            </a:solidFill>
          </a:endParaRPr>
        </a:p>
        <a:p>
          <a:pPr marL="228600" lvl="1" indent="-228600" algn="l" defTabSz="933450">
            <a:lnSpc>
              <a:spcPct val="100000"/>
            </a:lnSpc>
            <a:spcBef>
              <a:spcPct val="0"/>
            </a:spcBef>
            <a:spcAft>
              <a:spcPts val="600"/>
            </a:spcAft>
            <a:buChar char="•"/>
          </a:pPr>
          <a:r>
            <a:rPr lang="en-GB" sz="2100" b="1" kern="1200" dirty="0"/>
            <a:t>If </a:t>
          </a:r>
          <a:r>
            <a:rPr lang="en-GB" sz="2100" b="1" kern="1200" dirty="0">
              <a:latin typeface="Times New Roman"/>
              <a:cs typeface="Times New Roman"/>
            </a:rPr>
            <a:t>Ʃ </a:t>
          </a:r>
          <a:r>
            <a:rPr lang="en-GB" sz="2100" b="1" kern="1200" dirty="0"/>
            <a:t>payments made  </a:t>
          </a:r>
          <a:r>
            <a:rPr lang="en-GB" sz="2100" b="1" kern="1200" dirty="0">
              <a:latin typeface="Verdana"/>
              <a:ea typeface="Verdana"/>
              <a:cs typeface="Verdana"/>
            </a:rPr>
            <a:t>&lt; </a:t>
          </a:r>
          <a:r>
            <a:rPr lang="en-GB" sz="2100" b="1" kern="1200" dirty="0"/>
            <a:t>final grant amount : </a:t>
          </a:r>
          <a:r>
            <a:rPr lang="en-GB" sz="2100" b="0" i="1" kern="1200" dirty="0"/>
            <a:t>payment</a:t>
          </a:r>
        </a:p>
        <a:p>
          <a:pPr marL="228600" lvl="1" indent="-228600" algn="l" defTabSz="933450">
            <a:lnSpc>
              <a:spcPct val="100000"/>
            </a:lnSpc>
            <a:spcBef>
              <a:spcPct val="0"/>
            </a:spcBef>
            <a:spcAft>
              <a:spcPts val="1600"/>
            </a:spcAft>
            <a:buChar char="•"/>
          </a:pPr>
          <a:r>
            <a:rPr lang="en-GB" sz="2100" b="1" kern="1200" dirty="0"/>
            <a:t> If </a:t>
          </a:r>
          <a:r>
            <a:rPr lang="en-GB" sz="2100" b="1" kern="1200" dirty="0">
              <a:latin typeface="Times New Roman"/>
              <a:cs typeface="Times New Roman"/>
            </a:rPr>
            <a:t>Ʃ </a:t>
          </a:r>
          <a:r>
            <a:rPr lang="en-GB" sz="2100" b="1" kern="1200" dirty="0"/>
            <a:t>payments made  </a:t>
          </a:r>
          <a:r>
            <a:rPr lang="en-GB" sz="2100" b="1" kern="1200" dirty="0">
              <a:latin typeface="Verdana"/>
              <a:ea typeface="Verdana"/>
              <a:cs typeface="Verdana"/>
            </a:rPr>
            <a:t>&gt; </a:t>
          </a:r>
          <a:r>
            <a:rPr lang="en-GB" sz="2100" b="1" kern="1200" dirty="0"/>
            <a:t>final grant amount : </a:t>
          </a:r>
          <a:r>
            <a:rPr lang="en-GB" sz="2100" i="1" kern="1200" dirty="0">
              <a:sym typeface="Wingdings" panose="05000000000000000000" pitchFamily="2" charset="2"/>
            </a:rPr>
            <a:t>recovery</a:t>
          </a:r>
          <a:r>
            <a:rPr lang="en-GB" sz="2100" kern="1200" dirty="0">
              <a:sym typeface="Wingdings" panose="05000000000000000000" pitchFamily="2" charset="2"/>
            </a:rPr>
            <a:t>  first by offsetting with GF released, if not enough, by a recovery order</a:t>
          </a:r>
          <a:endParaRPr lang="en-GB" sz="2100" kern="1200" dirty="0"/>
        </a:p>
        <a:p>
          <a:pPr marL="228600" lvl="1" indent="-228600" algn="l" defTabSz="933450">
            <a:lnSpc>
              <a:spcPct val="100000"/>
            </a:lnSpc>
            <a:spcBef>
              <a:spcPct val="0"/>
            </a:spcBef>
            <a:spcAft>
              <a:spcPts val="1800"/>
            </a:spcAft>
            <a:buChar char="•"/>
          </a:pPr>
          <a:r>
            <a:rPr lang="en-GB" sz="2100" kern="1200" dirty="0"/>
            <a:t>If applicable: receipts &amp; reduction of the grant will be taken into account to determine the final grant amount</a:t>
          </a:r>
        </a:p>
        <a:p>
          <a:pPr marL="228600" lvl="1" indent="-228600" algn="l" defTabSz="933450">
            <a:lnSpc>
              <a:spcPct val="90000"/>
            </a:lnSpc>
            <a:spcBef>
              <a:spcPct val="0"/>
            </a:spcBef>
            <a:spcAft>
              <a:spcPct val="15000"/>
            </a:spcAft>
            <a:buChar char="•"/>
          </a:pPr>
          <a:endParaRPr lang="en-GB" sz="2100" kern="1200" dirty="0">
            <a:solidFill>
              <a:srgbClr val="600000"/>
            </a:solidFill>
          </a:endParaRPr>
        </a:p>
      </dsp:txBody>
      <dsp:txXfrm rot="-5400000">
        <a:off x="3606384" y="2873378"/>
        <a:ext cx="7970045" cy="2488194"/>
      </dsp:txXfrm>
    </dsp:sp>
    <dsp:sp modelId="{4660065F-2B97-4310-BB82-9CF16163ED34}">
      <dsp:nvSpPr>
        <dsp:cNvPr id="0" name=""/>
        <dsp:cNvSpPr/>
      </dsp:nvSpPr>
      <dsp:spPr>
        <a:xfrm>
          <a:off x="387262" y="3510961"/>
          <a:ext cx="2909295" cy="9374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b="1" kern="1200" dirty="0"/>
            <a:t>Characteristics</a:t>
          </a:r>
        </a:p>
      </dsp:txBody>
      <dsp:txXfrm>
        <a:off x="433024" y="3556723"/>
        <a:ext cx="2817771" cy="84591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E1071A26-D665-4A72-85C4-B13E496BCBE1}" type="datetimeFigureOut">
              <a:rPr lang="en-US" smtClean="0"/>
              <a:t>6/22/2020</a:t>
            </a:fld>
            <a:endParaRPr lang="en-US"/>
          </a:p>
        </p:txBody>
      </p:sp>
      <p:sp>
        <p:nvSpPr>
          <p:cNvPr id="4" name="Slayt Resmi Yer Tutucusu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8B415ADE-3809-4915-901A-8BAFD1248259}" type="slidenum">
              <a:rPr lang="en-US" smtClean="0"/>
              <a:t>‹#›</a:t>
            </a:fld>
            <a:endParaRPr lang="en-US"/>
          </a:p>
        </p:txBody>
      </p:sp>
    </p:spTree>
    <p:extLst>
      <p:ext uri="{BB962C8B-B14F-4D97-AF65-F5344CB8AC3E}">
        <p14:creationId xmlns:p14="http://schemas.microsoft.com/office/powerpoint/2010/main" val="344147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415ADE-3809-4915-901A-8BAFD1248259}" type="slidenum">
              <a:rPr lang="en-US" smtClean="0"/>
              <a:t>5</a:t>
            </a:fld>
            <a:endParaRPr lang="en-US"/>
          </a:p>
        </p:txBody>
      </p:sp>
    </p:spTree>
    <p:extLst>
      <p:ext uri="{BB962C8B-B14F-4D97-AF65-F5344CB8AC3E}">
        <p14:creationId xmlns:p14="http://schemas.microsoft.com/office/powerpoint/2010/main" val="395378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spTree>
    <p:extLst>
      <p:ext uri="{BB962C8B-B14F-4D97-AF65-F5344CB8AC3E}">
        <p14:creationId xmlns:p14="http://schemas.microsoft.com/office/powerpoint/2010/main" val="119736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6e45042ac7_1_5: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6e45042ac7_1_5: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33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e45042ac7_1_52: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e45042ac7_1_52: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18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715322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347209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89916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D6077E7-1BEE-49C1-8E33-9D3CC9B76A87}" type="slidenum">
              <a:rPr lang="en-US"/>
              <a:pPr eaLnBrk="1" hangingPunct="1"/>
              <a:t>58</a:t>
            </a:fld>
            <a:endParaRPr lang="en-US"/>
          </a:p>
        </p:txBody>
      </p:sp>
      <p:sp>
        <p:nvSpPr>
          <p:cNvPr id="29699"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094F54D7-7D8F-47FC-B61A-BC9B8FCC2E4B}" type="slidenum">
              <a:rPr lang="en-US" sz="1200"/>
              <a:pPr algn="r" eaLnBrk="1" hangingPunct="1"/>
              <a:t>58</a:t>
            </a:fld>
            <a:endParaRPr lang="en-US" sz="120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26287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t>Did all of you have received their pre-</a:t>
            </a:r>
            <a:r>
              <a:rPr lang="en-GB" altLang="en-US" dirty="0" err="1"/>
              <a:t>finanancing</a:t>
            </a:r>
            <a:r>
              <a:rPr lang="en-GB" altLang="en-US" dirty="0"/>
              <a:t>?</a:t>
            </a:r>
          </a:p>
          <a:p>
            <a:pPr>
              <a:defRPr/>
            </a:pPr>
            <a:r>
              <a:rPr lang="fr-BE" altLang="en-US" dirty="0"/>
              <a:t>If </a:t>
            </a:r>
            <a:r>
              <a:rPr lang="fr-BE" altLang="en-US" dirty="0" err="1"/>
              <a:t>it</a:t>
            </a:r>
            <a:r>
              <a:rPr lang="fr-BE" altLang="en-US" dirty="0"/>
              <a:t> </a:t>
            </a:r>
            <a:r>
              <a:rPr lang="fr-BE" altLang="en-US" dirty="0" err="1"/>
              <a:t>is</a:t>
            </a:r>
            <a:r>
              <a:rPr lang="fr-BE" altLang="en-US" dirty="0"/>
              <a:t> not </a:t>
            </a:r>
            <a:r>
              <a:rPr lang="fr-BE" altLang="en-US" dirty="0" err="1"/>
              <a:t>specified</a:t>
            </a:r>
            <a:r>
              <a:rPr lang="fr-BE" altLang="en-US" dirty="0"/>
              <a:t>, </a:t>
            </a:r>
            <a:r>
              <a:rPr lang="fr-BE" altLang="en-US" dirty="0" err="1"/>
              <a:t>you</a:t>
            </a:r>
            <a:r>
              <a:rPr lang="fr-BE" altLang="en-US" dirty="0"/>
              <a:t> </a:t>
            </a:r>
            <a:r>
              <a:rPr lang="fr-BE" altLang="en-US" dirty="0" err="1"/>
              <a:t>shall</a:t>
            </a:r>
            <a:r>
              <a:rPr lang="fr-BE" altLang="en-US" dirty="0"/>
              <a:t> </a:t>
            </a:r>
            <a:r>
              <a:rPr lang="fr-BE" altLang="en-US" dirty="0" err="1"/>
              <a:t>discuss</a:t>
            </a:r>
            <a:r>
              <a:rPr lang="fr-BE" altLang="en-US" dirty="0"/>
              <a:t> and </a:t>
            </a:r>
            <a:r>
              <a:rPr lang="fr-BE" altLang="en-US" dirty="0" err="1"/>
              <a:t>adapt</a:t>
            </a:r>
            <a:r>
              <a:rPr lang="fr-BE" altLang="en-US" dirty="0"/>
              <a:t> </a:t>
            </a:r>
            <a:r>
              <a:rPr lang="fr-BE" altLang="en-US" dirty="0" err="1"/>
              <a:t>your</a:t>
            </a:r>
            <a:r>
              <a:rPr lang="fr-BE" altLang="en-US" dirty="0"/>
              <a:t> </a:t>
            </a:r>
            <a:r>
              <a:rPr lang="fr-BE" altLang="en-US" dirty="0" err="1"/>
              <a:t>partne</a:t>
            </a:r>
            <a:r>
              <a:rPr lang="fr-BE" altLang="en-US" dirty="0"/>
              <a:t> agreement as for the </a:t>
            </a:r>
            <a:r>
              <a:rPr lang="fr-BE" altLang="en-US" dirty="0" err="1"/>
              <a:t>finalpayment</a:t>
            </a:r>
            <a:r>
              <a:rPr lang="fr-BE" altLang="en-US" dirty="0"/>
              <a:t> if </a:t>
            </a:r>
            <a:r>
              <a:rPr lang="fr-BE" altLang="en-US" dirty="0" err="1"/>
              <a:t>may</a:t>
            </a:r>
            <a:r>
              <a:rPr lang="fr-BE" altLang="en-US" dirty="0"/>
              <a:t> </a:t>
            </a:r>
            <a:r>
              <a:rPr lang="fr-BE" altLang="en-US" dirty="0" err="1"/>
              <a:t>fbring</a:t>
            </a:r>
            <a:r>
              <a:rPr lang="fr-BE" altLang="en-US" dirty="0"/>
              <a:t> to </a:t>
            </a:r>
            <a:r>
              <a:rPr lang="fr-BE" altLang="en-US" dirty="0" err="1"/>
              <a:t>problems</a:t>
            </a:r>
            <a:r>
              <a:rPr lang="fr-BE" altLang="en-US" dirty="0"/>
              <a:t>. </a:t>
            </a:r>
            <a:r>
              <a:rPr lang="fr-BE" altLang="en-US" dirty="0" err="1"/>
              <a:t>Everybody</a:t>
            </a:r>
            <a:r>
              <a:rPr lang="fr-BE" altLang="en-US" dirty="0"/>
              <a:t> </a:t>
            </a:r>
            <a:r>
              <a:rPr lang="fr-BE" altLang="en-US" dirty="0" err="1"/>
              <a:t>shall</a:t>
            </a:r>
            <a:r>
              <a:rPr lang="fr-BE" altLang="en-US" dirty="0"/>
              <a:t> </a:t>
            </a:r>
            <a:r>
              <a:rPr lang="fr-BE" altLang="en-US" dirty="0" err="1"/>
              <a:t>be</a:t>
            </a:r>
            <a:r>
              <a:rPr lang="fr-BE" altLang="en-US" dirty="0"/>
              <a:t> </a:t>
            </a:r>
            <a:r>
              <a:rPr lang="fr-BE" altLang="en-US" dirty="0" err="1"/>
              <a:t>informed</a:t>
            </a:r>
            <a:r>
              <a:rPr lang="fr-BE" altLang="en-US" dirty="0"/>
              <a:t> on how and </a:t>
            </a:r>
            <a:r>
              <a:rPr lang="fr-BE" altLang="en-US" dirty="0" err="1"/>
              <a:t>when</a:t>
            </a:r>
            <a:r>
              <a:rPr lang="fr-BE" altLang="en-US" dirty="0"/>
              <a:t> </a:t>
            </a:r>
            <a:r>
              <a:rPr lang="fr-BE" altLang="en-US" dirty="0" err="1"/>
              <a:t>they</a:t>
            </a:r>
            <a:r>
              <a:rPr lang="fr-BE" altLang="en-US" dirty="0"/>
              <a:t> </a:t>
            </a:r>
            <a:r>
              <a:rPr lang="fr-BE" altLang="en-US" dirty="0" err="1"/>
              <a:t>will</a:t>
            </a:r>
            <a:r>
              <a:rPr lang="fr-BE" altLang="en-US" dirty="0"/>
              <a:t> </a:t>
            </a:r>
            <a:r>
              <a:rPr lang="fr-BE" altLang="en-US" dirty="0" err="1"/>
              <a:t>receive</a:t>
            </a:r>
            <a:r>
              <a:rPr lang="fr-BE" altLang="en-US" dirty="0"/>
              <a:t> the money as </a:t>
            </a:r>
            <a:r>
              <a:rPr lang="fr-BE" altLang="en-US" dirty="0" err="1"/>
              <a:t>from</a:t>
            </a:r>
            <a:r>
              <a:rPr lang="fr-BE" altLang="en-US" dirty="0"/>
              <a:t> </a:t>
            </a:r>
            <a:r>
              <a:rPr lang="fr-BE" altLang="en-US" dirty="0" err="1"/>
              <a:t>past</a:t>
            </a:r>
            <a:r>
              <a:rPr lang="fr-BE" altLang="en-US" dirty="0"/>
              <a:t> </a:t>
            </a:r>
            <a:r>
              <a:rPr lang="fr-BE" altLang="en-US" dirty="0" err="1"/>
              <a:t>experience</a:t>
            </a:r>
            <a:r>
              <a:rPr lang="fr-BE" altLang="en-US" dirty="0"/>
              <a:t> </a:t>
            </a:r>
            <a:r>
              <a:rPr lang="fr-BE" altLang="en-US" dirty="0" err="1"/>
              <a:t>we</a:t>
            </a:r>
            <a:r>
              <a:rPr lang="fr-BE" altLang="en-US" dirty="0"/>
              <a:t> </a:t>
            </a:r>
            <a:r>
              <a:rPr lang="fr-BE" altLang="en-US" dirty="0" err="1"/>
              <a:t>see</a:t>
            </a:r>
            <a:r>
              <a:rPr lang="fr-BE" altLang="en-US" dirty="0"/>
              <a:t> </a:t>
            </a:r>
            <a:r>
              <a:rPr lang="fr-BE" altLang="en-US" dirty="0" err="1"/>
              <a:t>that</a:t>
            </a:r>
            <a:r>
              <a:rPr lang="fr-BE" altLang="en-US" dirty="0"/>
              <a:t> the </a:t>
            </a:r>
            <a:r>
              <a:rPr lang="fr-BE" altLang="en-US" dirty="0" err="1"/>
              <a:t>majority</a:t>
            </a:r>
            <a:r>
              <a:rPr lang="fr-BE" altLang="en-US" dirty="0"/>
              <a:t> of the </a:t>
            </a:r>
            <a:r>
              <a:rPr lang="fr-BE" altLang="en-US" dirty="0" err="1"/>
              <a:t>problems</a:t>
            </a:r>
            <a:r>
              <a:rPr lang="fr-BE" altLang="en-US" dirty="0"/>
              <a:t> arise </a:t>
            </a:r>
            <a:r>
              <a:rPr lang="fr-BE" altLang="en-US" dirty="0" err="1"/>
              <a:t>from</a:t>
            </a:r>
            <a:r>
              <a:rPr lang="fr-BE" altLang="en-US" dirty="0"/>
              <a:t> </a:t>
            </a:r>
            <a:r>
              <a:rPr lang="fr-BE" altLang="en-US" dirty="0" err="1"/>
              <a:t>misunderstanding</a:t>
            </a:r>
            <a:r>
              <a:rPr lang="fr-BE" altLang="en-US" dirty="0"/>
              <a:t> </a:t>
            </a:r>
            <a:r>
              <a:rPr lang="fr-BE" altLang="en-US" dirty="0" err="1"/>
              <a:t>between</a:t>
            </a:r>
            <a:r>
              <a:rPr lang="fr-BE" altLang="en-US" dirty="0"/>
              <a:t> </a:t>
            </a:r>
            <a:r>
              <a:rPr lang="fr-BE" altLang="en-US" dirty="0" err="1"/>
              <a:t>partners</a:t>
            </a:r>
            <a:r>
              <a:rPr lang="fr-BE" altLang="en-US" dirty="0"/>
              <a:t> </a:t>
            </a:r>
            <a:r>
              <a:rPr lang="fr-BE" altLang="en-US" dirty="0" err="1"/>
              <a:t>specifically</a:t>
            </a:r>
            <a:r>
              <a:rPr lang="fr-BE" altLang="en-US" dirty="0"/>
              <a:t> on allocation of the </a:t>
            </a:r>
            <a:r>
              <a:rPr lang="fr-BE" altLang="en-US" dirty="0" err="1"/>
              <a:t>grant</a:t>
            </a:r>
            <a:r>
              <a:rPr lang="fr-BE" altLang="en-US" dirty="0"/>
              <a:t>.</a:t>
            </a:r>
            <a:endParaRPr lang="en-GB" altLang="en-US" dirty="0"/>
          </a:p>
          <a:p>
            <a:pPr>
              <a:defRPr/>
            </a:pPr>
            <a:r>
              <a:rPr lang="en-US" altLang="en-US" b="1" i="1" kern="0" dirty="0">
                <a:solidFill>
                  <a:srgbClr val="336699"/>
                </a:solidFill>
                <a:latin typeface="Verdana"/>
              </a:rPr>
              <a:t>How to proceed if final result is a recovery order? </a:t>
            </a:r>
            <a:endParaRPr lang="en-GB" altLang="en-US" dirty="0"/>
          </a:p>
        </p:txBody>
      </p:sp>
      <p:sp>
        <p:nvSpPr>
          <p:cNvPr id="4" name="Slide Number Placeholder 3"/>
          <p:cNvSpPr>
            <a:spLocks noGrp="1"/>
          </p:cNvSpPr>
          <p:nvPr>
            <p:ph type="sldNum" sz="quarter" idx="5"/>
          </p:nvPr>
        </p:nvSpPr>
        <p:spPr/>
        <p:txBody>
          <a:bodyPr/>
          <a:lstStyle/>
          <a:p>
            <a:pPr>
              <a:defRPr/>
            </a:pPr>
            <a:fld id="{CF1B5089-AEF7-4DBB-A132-5E1291CE0ACB}" type="slidenum">
              <a:rPr lang="en-GB" smtClean="0"/>
              <a:pPr>
                <a:defRPr/>
              </a:pPr>
              <a:t>92</a:t>
            </a:fld>
            <a:endParaRPr lang="en-GB"/>
          </a:p>
        </p:txBody>
      </p:sp>
    </p:spTree>
    <p:extLst>
      <p:ext uri="{BB962C8B-B14F-4D97-AF65-F5344CB8AC3E}">
        <p14:creationId xmlns:p14="http://schemas.microsoft.com/office/powerpoint/2010/main" val="4269196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t>Did all of you have received their pre-</a:t>
            </a:r>
            <a:r>
              <a:rPr lang="en-GB" altLang="en-US" dirty="0" err="1"/>
              <a:t>finanancing</a:t>
            </a:r>
            <a:r>
              <a:rPr lang="en-GB" altLang="en-US" dirty="0"/>
              <a:t>?</a:t>
            </a:r>
          </a:p>
          <a:p>
            <a:pPr>
              <a:defRPr/>
            </a:pPr>
            <a:r>
              <a:rPr lang="fr-BE" altLang="en-US" dirty="0"/>
              <a:t>If </a:t>
            </a:r>
            <a:r>
              <a:rPr lang="fr-BE" altLang="en-US" dirty="0" err="1"/>
              <a:t>it</a:t>
            </a:r>
            <a:r>
              <a:rPr lang="fr-BE" altLang="en-US" dirty="0"/>
              <a:t> </a:t>
            </a:r>
            <a:r>
              <a:rPr lang="fr-BE" altLang="en-US" dirty="0" err="1"/>
              <a:t>is</a:t>
            </a:r>
            <a:r>
              <a:rPr lang="fr-BE" altLang="en-US" dirty="0"/>
              <a:t> not </a:t>
            </a:r>
            <a:r>
              <a:rPr lang="fr-BE" altLang="en-US" dirty="0" err="1"/>
              <a:t>specified</a:t>
            </a:r>
            <a:r>
              <a:rPr lang="fr-BE" altLang="en-US" dirty="0"/>
              <a:t>, </a:t>
            </a:r>
            <a:r>
              <a:rPr lang="fr-BE" altLang="en-US" dirty="0" err="1"/>
              <a:t>you</a:t>
            </a:r>
            <a:r>
              <a:rPr lang="fr-BE" altLang="en-US" dirty="0"/>
              <a:t> </a:t>
            </a:r>
            <a:r>
              <a:rPr lang="fr-BE" altLang="en-US" dirty="0" err="1"/>
              <a:t>shall</a:t>
            </a:r>
            <a:r>
              <a:rPr lang="fr-BE" altLang="en-US" dirty="0"/>
              <a:t> </a:t>
            </a:r>
            <a:r>
              <a:rPr lang="fr-BE" altLang="en-US" dirty="0" err="1"/>
              <a:t>discuss</a:t>
            </a:r>
            <a:r>
              <a:rPr lang="fr-BE" altLang="en-US" dirty="0"/>
              <a:t> and </a:t>
            </a:r>
            <a:r>
              <a:rPr lang="fr-BE" altLang="en-US" dirty="0" err="1"/>
              <a:t>adapt</a:t>
            </a:r>
            <a:r>
              <a:rPr lang="fr-BE" altLang="en-US" dirty="0"/>
              <a:t> </a:t>
            </a:r>
            <a:r>
              <a:rPr lang="fr-BE" altLang="en-US" dirty="0" err="1"/>
              <a:t>your</a:t>
            </a:r>
            <a:r>
              <a:rPr lang="fr-BE" altLang="en-US" dirty="0"/>
              <a:t> </a:t>
            </a:r>
            <a:r>
              <a:rPr lang="fr-BE" altLang="en-US" dirty="0" err="1"/>
              <a:t>partne</a:t>
            </a:r>
            <a:r>
              <a:rPr lang="fr-BE" altLang="en-US" dirty="0"/>
              <a:t> agreement as for the </a:t>
            </a:r>
            <a:r>
              <a:rPr lang="fr-BE" altLang="en-US" dirty="0" err="1"/>
              <a:t>finalpayment</a:t>
            </a:r>
            <a:r>
              <a:rPr lang="fr-BE" altLang="en-US" dirty="0"/>
              <a:t> if </a:t>
            </a:r>
            <a:r>
              <a:rPr lang="fr-BE" altLang="en-US" dirty="0" err="1"/>
              <a:t>may</a:t>
            </a:r>
            <a:r>
              <a:rPr lang="fr-BE" altLang="en-US" dirty="0"/>
              <a:t> </a:t>
            </a:r>
            <a:r>
              <a:rPr lang="fr-BE" altLang="en-US" dirty="0" err="1"/>
              <a:t>fbring</a:t>
            </a:r>
            <a:r>
              <a:rPr lang="fr-BE" altLang="en-US" dirty="0"/>
              <a:t> to </a:t>
            </a:r>
            <a:r>
              <a:rPr lang="fr-BE" altLang="en-US" dirty="0" err="1"/>
              <a:t>problems</a:t>
            </a:r>
            <a:r>
              <a:rPr lang="fr-BE" altLang="en-US" dirty="0"/>
              <a:t>. </a:t>
            </a:r>
            <a:r>
              <a:rPr lang="fr-BE" altLang="en-US" dirty="0" err="1"/>
              <a:t>Everybody</a:t>
            </a:r>
            <a:r>
              <a:rPr lang="fr-BE" altLang="en-US" dirty="0"/>
              <a:t> </a:t>
            </a:r>
            <a:r>
              <a:rPr lang="fr-BE" altLang="en-US" dirty="0" err="1"/>
              <a:t>shall</a:t>
            </a:r>
            <a:r>
              <a:rPr lang="fr-BE" altLang="en-US" dirty="0"/>
              <a:t> </a:t>
            </a:r>
            <a:r>
              <a:rPr lang="fr-BE" altLang="en-US" dirty="0" err="1"/>
              <a:t>be</a:t>
            </a:r>
            <a:r>
              <a:rPr lang="fr-BE" altLang="en-US" dirty="0"/>
              <a:t> </a:t>
            </a:r>
            <a:r>
              <a:rPr lang="fr-BE" altLang="en-US" dirty="0" err="1"/>
              <a:t>informed</a:t>
            </a:r>
            <a:r>
              <a:rPr lang="fr-BE" altLang="en-US" dirty="0"/>
              <a:t> on how and </a:t>
            </a:r>
            <a:r>
              <a:rPr lang="fr-BE" altLang="en-US" dirty="0" err="1"/>
              <a:t>when</a:t>
            </a:r>
            <a:r>
              <a:rPr lang="fr-BE" altLang="en-US" dirty="0"/>
              <a:t> </a:t>
            </a:r>
            <a:r>
              <a:rPr lang="fr-BE" altLang="en-US" dirty="0" err="1"/>
              <a:t>they</a:t>
            </a:r>
            <a:r>
              <a:rPr lang="fr-BE" altLang="en-US" dirty="0"/>
              <a:t> </a:t>
            </a:r>
            <a:r>
              <a:rPr lang="fr-BE" altLang="en-US" dirty="0" err="1"/>
              <a:t>will</a:t>
            </a:r>
            <a:r>
              <a:rPr lang="fr-BE" altLang="en-US" dirty="0"/>
              <a:t> </a:t>
            </a:r>
            <a:r>
              <a:rPr lang="fr-BE" altLang="en-US" dirty="0" err="1"/>
              <a:t>receive</a:t>
            </a:r>
            <a:r>
              <a:rPr lang="fr-BE" altLang="en-US" dirty="0"/>
              <a:t> the money as </a:t>
            </a:r>
            <a:r>
              <a:rPr lang="fr-BE" altLang="en-US" dirty="0" err="1"/>
              <a:t>from</a:t>
            </a:r>
            <a:r>
              <a:rPr lang="fr-BE" altLang="en-US" dirty="0"/>
              <a:t> </a:t>
            </a:r>
            <a:r>
              <a:rPr lang="fr-BE" altLang="en-US" dirty="0" err="1"/>
              <a:t>past</a:t>
            </a:r>
            <a:r>
              <a:rPr lang="fr-BE" altLang="en-US" dirty="0"/>
              <a:t> </a:t>
            </a:r>
            <a:r>
              <a:rPr lang="fr-BE" altLang="en-US" dirty="0" err="1"/>
              <a:t>experience</a:t>
            </a:r>
            <a:r>
              <a:rPr lang="fr-BE" altLang="en-US" dirty="0"/>
              <a:t> </a:t>
            </a:r>
            <a:r>
              <a:rPr lang="fr-BE" altLang="en-US" dirty="0" err="1"/>
              <a:t>we</a:t>
            </a:r>
            <a:r>
              <a:rPr lang="fr-BE" altLang="en-US" dirty="0"/>
              <a:t> </a:t>
            </a:r>
            <a:r>
              <a:rPr lang="fr-BE" altLang="en-US" dirty="0" err="1"/>
              <a:t>see</a:t>
            </a:r>
            <a:r>
              <a:rPr lang="fr-BE" altLang="en-US" dirty="0"/>
              <a:t> </a:t>
            </a:r>
            <a:r>
              <a:rPr lang="fr-BE" altLang="en-US" dirty="0" err="1"/>
              <a:t>that</a:t>
            </a:r>
            <a:r>
              <a:rPr lang="fr-BE" altLang="en-US" dirty="0"/>
              <a:t> the </a:t>
            </a:r>
            <a:r>
              <a:rPr lang="fr-BE" altLang="en-US" dirty="0" err="1"/>
              <a:t>majority</a:t>
            </a:r>
            <a:r>
              <a:rPr lang="fr-BE" altLang="en-US" dirty="0"/>
              <a:t> of the </a:t>
            </a:r>
            <a:r>
              <a:rPr lang="fr-BE" altLang="en-US" dirty="0" err="1"/>
              <a:t>problems</a:t>
            </a:r>
            <a:r>
              <a:rPr lang="fr-BE" altLang="en-US" dirty="0"/>
              <a:t> arise </a:t>
            </a:r>
            <a:r>
              <a:rPr lang="fr-BE" altLang="en-US" dirty="0" err="1"/>
              <a:t>from</a:t>
            </a:r>
            <a:r>
              <a:rPr lang="fr-BE" altLang="en-US" dirty="0"/>
              <a:t> </a:t>
            </a:r>
            <a:r>
              <a:rPr lang="fr-BE" altLang="en-US" dirty="0" err="1"/>
              <a:t>misunderstanding</a:t>
            </a:r>
            <a:r>
              <a:rPr lang="fr-BE" altLang="en-US" dirty="0"/>
              <a:t> </a:t>
            </a:r>
            <a:r>
              <a:rPr lang="fr-BE" altLang="en-US" dirty="0" err="1"/>
              <a:t>between</a:t>
            </a:r>
            <a:r>
              <a:rPr lang="fr-BE" altLang="en-US" dirty="0"/>
              <a:t> </a:t>
            </a:r>
            <a:r>
              <a:rPr lang="fr-BE" altLang="en-US" dirty="0" err="1"/>
              <a:t>partners</a:t>
            </a:r>
            <a:r>
              <a:rPr lang="fr-BE" altLang="en-US" dirty="0"/>
              <a:t> </a:t>
            </a:r>
            <a:r>
              <a:rPr lang="fr-BE" altLang="en-US" dirty="0" err="1"/>
              <a:t>specifically</a:t>
            </a:r>
            <a:r>
              <a:rPr lang="fr-BE" altLang="en-US" dirty="0"/>
              <a:t> on allocation of the </a:t>
            </a:r>
            <a:r>
              <a:rPr lang="fr-BE" altLang="en-US" dirty="0" err="1"/>
              <a:t>grant</a:t>
            </a:r>
            <a:r>
              <a:rPr lang="fr-BE" altLang="en-US" dirty="0"/>
              <a:t>.</a:t>
            </a:r>
            <a:endParaRPr lang="en-GB" altLang="en-US" dirty="0"/>
          </a:p>
          <a:p>
            <a:pPr>
              <a:defRPr/>
            </a:pPr>
            <a:r>
              <a:rPr lang="en-US" altLang="en-US" b="1" i="1" kern="0" dirty="0">
                <a:solidFill>
                  <a:srgbClr val="336699"/>
                </a:solidFill>
                <a:latin typeface="Verdana"/>
              </a:rPr>
              <a:t>How to proceed if final result is a recovery order? </a:t>
            </a:r>
            <a:endParaRPr lang="en-GB" altLang="en-US" dirty="0"/>
          </a:p>
        </p:txBody>
      </p:sp>
      <p:sp>
        <p:nvSpPr>
          <p:cNvPr id="4" name="Slide Number Placeholder 3"/>
          <p:cNvSpPr>
            <a:spLocks noGrp="1"/>
          </p:cNvSpPr>
          <p:nvPr>
            <p:ph type="sldNum" sz="quarter" idx="5"/>
          </p:nvPr>
        </p:nvSpPr>
        <p:spPr/>
        <p:txBody>
          <a:bodyPr/>
          <a:lstStyle/>
          <a:p>
            <a:pPr>
              <a:defRPr/>
            </a:pPr>
            <a:fld id="{CF1B5089-AEF7-4DBB-A132-5E1291CE0ACB}" type="slidenum">
              <a:rPr lang="en-GB" smtClean="0"/>
              <a:pPr>
                <a:defRPr/>
              </a:pPr>
              <a:t>93</a:t>
            </a:fld>
            <a:endParaRPr lang="en-GB"/>
          </a:p>
        </p:txBody>
      </p:sp>
    </p:spTree>
    <p:extLst>
      <p:ext uri="{BB962C8B-B14F-4D97-AF65-F5344CB8AC3E}">
        <p14:creationId xmlns:p14="http://schemas.microsoft.com/office/powerpoint/2010/main" val="2050799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Keep track of your budget</a:t>
            </a:r>
            <a:r>
              <a:rPr lang="en-GB" altLang="en-US" dirty="0"/>
              <a:t>, as compared to your initial estimated budget. Only by doing this, you will be able to request a budget amendment on time. </a:t>
            </a:r>
          </a:p>
          <a:p>
            <a:r>
              <a:rPr lang="en-GB" altLang="en-US" dirty="0"/>
              <a:t>Explain to your partners what you have experienced/learned here. </a:t>
            </a:r>
            <a:r>
              <a:rPr lang="en-GB" altLang="en-US" b="1" dirty="0"/>
              <a:t>Make everybody use the same template</a:t>
            </a:r>
            <a:r>
              <a:rPr lang="en-GB" altLang="en-US" dirty="0"/>
              <a:t>, do not develop others as we have worked to ease your financial tasks.</a:t>
            </a:r>
            <a:endParaRPr lang="fr-BE" altLang="en-US" dirty="0"/>
          </a:p>
          <a:p>
            <a:r>
              <a:rPr lang="en-GB" altLang="en-US" dirty="0"/>
              <a:t>filling in </a:t>
            </a:r>
            <a:r>
              <a:rPr lang="en-GB" altLang="en-US" b="1" dirty="0"/>
              <a:t>Financial Statement</a:t>
            </a:r>
            <a:r>
              <a:rPr lang="en-GB" altLang="en-US" dirty="0"/>
              <a:t> with your expenses</a:t>
            </a:r>
            <a:r>
              <a:rPr lang="en-GB" altLang="en-US" baseline="0" dirty="0"/>
              <a:t> </a:t>
            </a:r>
            <a:r>
              <a:rPr lang="en-GB" altLang="en-US" b="1" dirty="0"/>
              <a:t>after each activity</a:t>
            </a:r>
            <a:r>
              <a:rPr lang="en-GB" altLang="en-US" dirty="0"/>
              <a:t> </a:t>
            </a:r>
          </a:p>
          <a:p>
            <a:r>
              <a:rPr lang="en-GB" altLang="en-US" dirty="0"/>
              <a:t>at least at regular intervals (monthly??). </a:t>
            </a:r>
          </a:p>
          <a:p>
            <a:r>
              <a:rPr lang="en-GB" altLang="en-US" dirty="0"/>
              <a:t>In order to keep track of your budget and to complete the financial statement properly, it is essential to </a:t>
            </a:r>
            <a:r>
              <a:rPr lang="en-GB" altLang="en-US" b="1" dirty="0"/>
              <a:t>keep good accounting records</a:t>
            </a:r>
            <a:r>
              <a:rPr lang="en-GB" altLang="en-US" dirty="0"/>
              <a:t>. Without reliable, up-to-date records, it is difficult for you to know the financial status of the project. </a:t>
            </a:r>
            <a:r>
              <a:rPr lang="en-GB" altLang="en-US" b="1" dirty="0"/>
              <a:t>Ensure that supporting documents are available</a:t>
            </a:r>
            <a:r>
              <a:rPr lang="en-GB" altLang="en-US" dirty="0"/>
              <a:t>  (in each partner archives) to show that the costs claimed meet the conditions of the Grant Agreement. </a:t>
            </a:r>
          </a:p>
          <a:p>
            <a:r>
              <a:rPr lang="en-GB" altLang="en-US" b="1" dirty="0"/>
              <a:t>Failure to do so may result in the Agency deciding to recover the unsubstantiated expenditure. </a:t>
            </a:r>
            <a:endParaRPr lang="fr-BE" altLang="en-US" b="1" dirty="0"/>
          </a:p>
          <a:p>
            <a:r>
              <a:rPr lang="en-GB" altLang="en-US" dirty="0"/>
              <a:t>We recommend that you appoint one person to be responsible for the financial management of your project. </a:t>
            </a:r>
          </a:p>
          <a:p>
            <a:r>
              <a:rPr lang="en-GB" altLang="en-US" dirty="0"/>
              <a:t>Please note that this is a time-consuming task which should not be underestimated. </a:t>
            </a:r>
          </a:p>
          <a:p>
            <a:endParaRPr lang="fr-BE" altLang="en-US" dirty="0"/>
          </a:p>
          <a:p>
            <a:endParaRPr lang="en-US" altLang="en-US" dirty="0"/>
          </a:p>
        </p:txBody>
      </p:sp>
      <p:sp>
        <p:nvSpPr>
          <p:cNvPr id="4" name="Slide Number Placeholder 3"/>
          <p:cNvSpPr>
            <a:spLocks noGrp="1"/>
          </p:cNvSpPr>
          <p:nvPr>
            <p:ph type="sldNum" sz="quarter" idx="5"/>
          </p:nvPr>
        </p:nvSpPr>
        <p:spPr/>
        <p:txBody>
          <a:bodyPr/>
          <a:lstStyle/>
          <a:p>
            <a:pPr>
              <a:defRPr/>
            </a:pPr>
            <a:fld id="{9F1B5EA3-A7FA-4133-8FC8-3AC42D4EE930}" type="slidenum">
              <a:rPr lang="en-GB" smtClean="0"/>
              <a:pPr>
                <a:defRPr/>
              </a:pPr>
              <a:t>94</a:t>
            </a:fld>
            <a:endParaRPr lang="en-GB"/>
          </a:p>
        </p:txBody>
      </p:sp>
    </p:spTree>
    <p:extLst>
      <p:ext uri="{BB962C8B-B14F-4D97-AF65-F5344CB8AC3E}">
        <p14:creationId xmlns:p14="http://schemas.microsoft.com/office/powerpoint/2010/main" val="410366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26</a:t>
            </a:fld>
            <a:endParaRPr lang="en-US"/>
          </a:p>
        </p:txBody>
      </p:sp>
    </p:spTree>
    <p:extLst>
      <p:ext uri="{BB962C8B-B14F-4D97-AF65-F5344CB8AC3E}">
        <p14:creationId xmlns:p14="http://schemas.microsoft.com/office/powerpoint/2010/main" val="1340204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Keep track of your budget</a:t>
            </a:r>
            <a:r>
              <a:rPr lang="en-GB" altLang="en-US" dirty="0"/>
              <a:t>, as compared to your initial estimated budget. Only by doing this, you will be able to request a budget amendment on time. </a:t>
            </a:r>
          </a:p>
          <a:p>
            <a:r>
              <a:rPr lang="en-GB" altLang="en-US" dirty="0"/>
              <a:t>Explain to your partners what you have experienced/learned here. </a:t>
            </a:r>
            <a:r>
              <a:rPr lang="en-GB" altLang="en-US" b="1" dirty="0"/>
              <a:t>Make everybody use the same template</a:t>
            </a:r>
            <a:r>
              <a:rPr lang="en-GB" altLang="en-US" dirty="0"/>
              <a:t>, do not develop others as we have worked to ease your financial tasks.</a:t>
            </a:r>
            <a:endParaRPr lang="fr-BE" altLang="en-US" dirty="0"/>
          </a:p>
          <a:p>
            <a:r>
              <a:rPr lang="en-GB" altLang="en-US" dirty="0"/>
              <a:t>filling in </a:t>
            </a:r>
            <a:r>
              <a:rPr lang="en-GB" altLang="en-US" b="1" dirty="0"/>
              <a:t>Financial Statement</a:t>
            </a:r>
            <a:r>
              <a:rPr lang="en-GB" altLang="en-US" dirty="0"/>
              <a:t> with your expenses</a:t>
            </a:r>
            <a:r>
              <a:rPr lang="en-GB" altLang="en-US" baseline="0" dirty="0"/>
              <a:t> </a:t>
            </a:r>
            <a:r>
              <a:rPr lang="en-GB" altLang="en-US" b="1" dirty="0"/>
              <a:t>after each activity</a:t>
            </a:r>
            <a:r>
              <a:rPr lang="en-GB" altLang="en-US" dirty="0"/>
              <a:t> </a:t>
            </a:r>
          </a:p>
          <a:p>
            <a:r>
              <a:rPr lang="en-GB" altLang="en-US" dirty="0"/>
              <a:t>at least at regular intervals (monthly??). </a:t>
            </a:r>
          </a:p>
          <a:p>
            <a:r>
              <a:rPr lang="en-GB" altLang="en-US" dirty="0"/>
              <a:t>In order to keep track of your budget and to complete the financial statement properly, it is essential to </a:t>
            </a:r>
            <a:r>
              <a:rPr lang="en-GB" altLang="en-US" b="1" dirty="0"/>
              <a:t>keep good accounting records</a:t>
            </a:r>
            <a:r>
              <a:rPr lang="en-GB" altLang="en-US" dirty="0"/>
              <a:t>. Without reliable, up-to-date records, it is difficult for you to know the financial status of the project. </a:t>
            </a:r>
            <a:r>
              <a:rPr lang="en-GB" altLang="en-US" b="1" dirty="0"/>
              <a:t>Ensure that supporting documents are available</a:t>
            </a:r>
            <a:r>
              <a:rPr lang="en-GB" altLang="en-US" dirty="0"/>
              <a:t>  (in each partner archives) to show that the costs claimed meet the conditions of the Grant Agreement. </a:t>
            </a:r>
          </a:p>
          <a:p>
            <a:r>
              <a:rPr lang="en-GB" altLang="en-US" b="1" dirty="0"/>
              <a:t>Failure to do so may result in the Agency deciding to recover the unsubstantiated expenditure. </a:t>
            </a:r>
            <a:endParaRPr lang="fr-BE" altLang="en-US" b="1" dirty="0"/>
          </a:p>
          <a:p>
            <a:r>
              <a:rPr lang="en-GB" altLang="en-US" dirty="0"/>
              <a:t>We recommend that you appoint one person to be responsible for the financial management of your project. </a:t>
            </a:r>
          </a:p>
          <a:p>
            <a:r>
              <a:rPr lang="en-GB" altLang="en-US" dirty="0"/>
              <a:t>Please note that this is a time-consuming task which should not be underestimated. </a:t>
            </a:r>
          </a:p>
          <a:p>
            <a:endParaRPr lang="fr-BE" altLang="en-US" dirty="0"/>
          </a:p>
          <a:p>
            <a:endParaRPr lang="en-US" altLang="en-US" dirty="0"/>
          </a:p>
        </p:txBody>
      </p:sp>
      <p:sp>
        <p:nvSpPr>
          <p:cNvPr id="4" name="Slide Number Placeholder 3"/>
          <p:cNvSpPr>
            <a:spLocks noGrp="1"/>
          </p:cNvSpPr>
          <p:nvPr>
            <p:ph type="sldNum" sz="quarter" idx="5"/>
          </p:nvPr>
        </p:nvSpPr>
        <p:spPr/>
        <p:txBody>
          <a:bodyPr/>
          <a:lstStyle/>
          <a:p>
            <a:pPr>
              <a:defRPr/>
            </a:pPr>
            <a:fld id="{9F1B5EA3-A7FA-4133-8FC8-3AC42D4EE930}" type="slidenum">
              <a:rPr lang="en-GB" smtClean="0"/>
              <a:pPr>
                <a:defRPr/>
              </a:pPr>
              <a:t>95</a:t>
            </a:fld>
            <a:endParaRPr lang="en-GB"/>
          </a:p>
        </p:txBody>
      </p:sp>
    </p:spTree>
    <p:extLst>
      <p:ext uri="{BB962C8B-B14F-4D97-AF65-F5344CB8AC3E}">
        <p14:creationId xmlns:p14="http://schemas.microsoft.com/office/powerpoint/2010/main" val="4093917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96</a:t>
            </a:fld>
            <a:endParaRPr lang="en-GB"/>
          </a:p>
        </p:txBody>
      </p:sp>
    </p:spTree>
    <p:extLst>
      <p:ext uri="{BB962C8B-B14F-4D97-AF65-F5344CB8AC3E}">
        <p14:creationId xmlns:p14="http://schemas.microsoft.com/office/powerpoint/2010/main" val="768337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97</a:t>
            </a:fld>
            <a:endParaRPr lang="en-GB"/>
          </a:p>
        </p:txBody>
      </p:sp>
    </p:spTree>
    <p:extLst>
      <p:ext uri="{BB962C8B-B14F-4D97-AF65-F5344CB8AC3E}">
        <p14:creationId xmlns:p14="http://schemas.microsoft.com/office/powerpoint/2010/main" val="186895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98</a:t>
            </a:fld>
            <a:endParaRPr lang="en-GB"/>
          </a:p>
        </p:txBody>
      </p:sp>
    </p:spTree>
    <p:extLst>
      <p:ext uri="{BB962C8B-B14F-4D97-AF65-F5344CB8AC3E}">
        <p14:creationId xmlns:p14="http://schemas.microsoft.com/office/powerpoint/2010/main" val="1401588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99</a:t>
            </a:fld>
            <a:endParaRPr lang="en-GB"/>
          </a:p>
        </p:txBody>
      </p:sp>
    </p:spTree>
    <p:extLst>
      <p:ext uri="{BB962C8B-B14F-4D97-AF65-F5344CB8AC3E}">
        <p14:creationId xmlns:p14="http://schemas.microsoft.com/office/powerpoint/2010/main" val="1075383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100</a:t>
            </a:fld>
            <a:endParaRPr lang="en-GB"/>
          </a:p>
        </p:txBody>
      </p:sp>
    </p:spTree>
    <p:extLst>
      <p:ext uri="{BB962C8B-B14F-4D97-AF65-F5344CB8AC3E}">
        <p14:creationId xmlns:p14="http://schemas.microsoft.com/office/powerpoint/2010/main" val="2522042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101</a:t>
            </a:fld>
            <a:endParaRPr lang="en-GB"/>
          </a:p>
        </p:txBody>
      </p:sp>
    </p:spTree>
    <p:extLst>
      <p:ext uri="{BB962C8B-B14F-4D97-AF65-F5344CB8AC3E}">
        <p14:creationId xmlns:p14="http://schemas.microsoft.com/office/powerpoint/2010/main" val="1386824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102</a:t>
            </a:fld>
            <a:endParaRPr lang="en-GB"/>
          </a:p>
        </p:txBody>
      </p:sp>
    </p:spTree>
    <p:extLst>
      <p:ext uri="{BB962C8B-B14F-4D97-AF65-F5344CB8AC3E}">
        <p14:creationId xmlns:p14="http://schemas.microsoft.com/office/powerpoint/2010/main" val="3736164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103</a:t>
            </a:fld>
            <a:endParaRPr lang="en-GB"/>
          </a:p>
        </p:txBody>
      </p:sp>
    </p:spTree>
    <p:extLst>
      <p:ext uri="{BB962C8B-B14F-4D97-AF65-F5344CB8AC3E}">
        <p14:creationId xmlns:p14="http://schemas.microsoft.com/office/powerpoint/2010/main" val="461454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104</a:t>
            </a:fld>
            <a:endParaRPr lang="en-GB"/>
          </a:p>
        </p:txBody>
      </p:sp>
    </p:spTree>
    <p:extLst>
      <p:ext uri="{BB962C8B-B14F-4D97-AF65-F5344CB8AC3E}">
        <p14:creationId xmlns:p14="http://schemas.microsoft.com/office/powerpoint/2010/main" val="26002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0CA92D-2DBE-4784-8DC1-B29B3BE60319}" type="slidenum">
              <a:rPr lang="en-US"/>
              <a:pPr eaLnBrk="1" hangingPunct="1"/>
              <a:t>32</a:t>
            </a:fld>
            <a:endParaRPr lang="en-US"/>
          </a:p>
        </p:txBody>
      </p:sp>
      <p:sp>
        <p:nvSpPr>
          <p:cNvPr id="30723"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503F4EC-F3AA-47C1-8A00-0262632EED32}" type="slidenum">
              <a:rPr lang="en-US" sz="1200"/>
              <a:pPr algn="r" eaLnBrk="1" hangingPunct="1"/>
              <a:t>32</a:t>
            </a:fld>
            <a:endParaRPr lang="en-US" sz="1200"/>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79136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105</a:t>
            </a:fld>
            <a:endParaRPr lang="en-GB"/>
          </a:p>
        </p:txBody>
      </p:sp>
    </p:spTree>
    <p:extLst>
      <p:ext uri="{BB962C8B-B14F-4D97-AF65-F5344CB8AC3E}">
        <p14:creationId xmlns:p14="http://schemas.microsoft.com/office/powerpoint/2010/main" val="398323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106</a:t>
            </a:fld>
            <a:endParaRPr lang="en-GB"/>
          </a:p>
        </p:txBody>
      </p:sp>
    </p:spTree>
    <p:extLst>
      <p:ext uri="{BB962C8B-B14F-4D97-AF65-F5344CB8AC3E}">
        <p14:creationId xmlns:p14="http://schemas.microsoft.com/office/powerpoint/2010/main" val="863982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107</a:t>
            </a:fld>
            <a:endParaRPr lang="en-GB"/>
          </a:p>
        </p:txBody>
      </p:sp>
    </p:spTree>
    <p:extLst>
      <p:ext uri="{BB962C8B-B14F-4D97-AF65-F5344CB8AC3E}">
        <p14:creationId xmlns:p14="http://schemas.microsoft.com/office/powerpoint/2010/main" val="1230554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108</a:t>
            </a:fld>
            <a:endParaRPr lang="en-GB"/>
          </a:p>
        </p:txBody>
      </p:sp>
    </p:spTree>
    <p:extLst>
      <p:ext uri="{BB962C8B-B14F-4D97-AF65-F5344CB8AC3E}">
        <p14:creationId xmlns:p14="http://schemas.microsoft.com/office/powerpoint/2010/main" val="1439042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109</a:t>
            </a:fld>
            <a:endParaRPr lang="en-GB"/>
          </a:p>
        </p:txBody>
      </p:sp>
    </p:spTree>
    <p:extLst>
      <p:ext uri="{BB962C8B-B14F-4D97-AF65-F5344CB8AC3E}">
        <p14:creationId xmlns:p14="http://schemas.microsoft.com/office/powerpoint/2010/main" val="2003916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110</a:t>
            </a:fld>
            <a:endParaRPr lang="en-GB"/>
          </a:p>
        </p:txBody>
      </p:sp>
    </p:spTree>
    <p:extLst>
      <p:ext uri="{BB962C8B-B14F-4D97-AF65-F5344CB8AC3E}">
        <p14:creationId xmlns:p14="http://schemas.microsoft.com/office/powerpoint/2010/main" val="1227119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111</a:t>
            </a:fld>
            <a:endParaRPr lang="en-GB"/>
          </a:p>
        </p:txBody>
      </p:sp>
    </p:spTree>
    <p:extLst>
      <p:ext uri="{BB962C8B-B14F-4D97-AF65-F5344CB8AC3E}">
        <p14:creationId xmlns:p14="http://schemas.microsoft.com/office/powerpoint/2010/main" val="3773877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be eligible, costs must have been </a:t>
            </a:r>
            <a:r>
              <a:rPr lang="en-GB" altLang="en-US" b="1" dirty="0"/>
              <a:t>foreseen in the estimated budget</a:t>
            </a:r>
            <a:r>
              <a:rPr lang="en-GB" altLang="en-US" dirty="0"/>
              <a:t> of the action, and must be incurred in connection with the project for which you receive funding.</a:t>
            </a:r>
          </a:p>
          <a:p>
            <a:r>
              <a:rPr lang="en-GB" altLang="en-US" dirty="0"/>
              <a:t>Costs must be </a:t>
            </a:r>
            <a:r>
              <a:rPr lang="en-GB" altLang="en-US" b="1" dirty="0"/>
              <a:t>incurred by one of the Beneficiaries.</a:t>
            </a:r>
            <a:r>
              <a:rPr lang="en-GB" altLang="en-US" dirty="0"/>
              <a:t> </a:t>
            </a:r>
          </a:p>
          <a:p>
            <a:r>
              <a:rPr lang="en-GB" altLang="en-US" dirty="0"/>
              <a:t>Costs incurred by any other person or organisation, not identified in the Grant Agreement, are not eligible unless they are reimbursed to this 'third party' by one of the Beneficiaries. </a:t>
            </a:r>
            <a:endParaRPr lang="fr-BE" altLang="en-US" dirty="0"/>
          </a:p>
          <a:p>
            <a:r>
              <a:rPr lang="en-GB" altLang="en-US" dirty="0"/>
              <a:t>Costs must be incurred </a:t>
            </a:r>
            <a:r>
              <a:rPr lang="en-GB" altLang="en-US" b="1" dirty="0"/>
              <a:t>in relation to an activity taking place during the eligibility period</a:t>
            </a:r>
            <a:r>
              <a:rPr lang="en-GB" altLang="en-US" dirty="0"/>
              <a:t> of the project, with the exception of costs relating to the Report of Factual Findings on the Final Financial Report. For example, if you had a meeting before the start of the eligibility period, these costs would not be eligible. However, if you booked plane tickets before the start of the eligibility period, for a meeting taking place within the eligibility period, these costs would be eligible. </a:t>
            </a:r>
            <a:endParaRPr lang="fr-BE" altLang="en-US" dirty="0"/>
          </a:p>
          <a:p>
            <a:endParaRPr lang="fr-BE" altLang="en-US" dirty="0"/>
          </a:p>
          <a:p>
            <a:r>
              <a:rPr lang="en-GB" altLang="en-US" dirty="0"/>
              <a:t>They must also be </a:t>
            </a:r>
            <a:r>
              <a:rPr lang="en-GB" altLang="en-US" b="1" dirty="0"/>
              <a:t>necessary, reasonable, justified</a:t>
            </a:r>
            <a:r>
              <a:rPr lang="en-GB" altLang="en-US" dirty="0"/>
              <a:t> and comply with the principle of sound financial management, in particular regarding economy and efficiency. In addition, they must comply with the </a:t>
            </a:r>
            <a:r>
              <a:rPr lang="en-GB" altLang="en-US" b="1" dirty="0"/>
              <a:t>requirements of the applicable tax and social legislation.</a:t>
            </a:r>
            <a:r>
              <a:rPr lang="en-GB" altLang="en-US" dirty="0"/>
              <a:t> </a:t>
            </a:r>
            <a:endParaRPr lang="fr-BE" altLang="en-US" dirty="0"/>
          </a:p>
          <a:p>
            <a:r>
              <a:rPr lang="en-GB" altLang="en-US" dirty="0"/>
              <a:t>Finally, costs must be </a:t>
            </a:r>
            <a:r>
              <a:rPr lang="en-GB" altLang="en-US" b="1" dirty="0"/>
              <a:t>identifiable and verifiable</a:t>
            </a:r>
            <a:r>
              <a:rPr lang="en-GB" altLang="en-US" dirty="0"/>
              <a:t>. This means that they must be recorded in the accounting records of either the Project Leader or the Partners. This must be done with regard for the accounting standards of the country where they are located and using their accounting practices.</a:t>
            </a:r>
            <a:endParaRPr lang="fr-BE" altLang="en-US" dirty="0"/>
          </a:p>
          <a:p>
            <a:r>
              <a:rPr lang="en-GB" altLang="en-US" dirty="0"/>
              <a:t>Please keep in mind that all invoices included in your final report must be </a:t>
            </a:r>
            <a:r>
              <a:rPr lang="en-GB" altLang="en-US" b="1" dirty="0"/>
              <a:t>paid </a:t>
            </a:r>
            <a:r>
              <a:rPr lang="en-GB" altLang="en-US" dirty="0"/>
              <a:t>when you submit it.</a:t>
            </a:r>
          </a:p>
          <a:p>
            <a:endParaRPr lang="en-GB" altLang="en-US" dirty="0"/>
          </a:p>
        </p:txBody>
      </p:sp>
      <p:sp>
        <p:nvSpPr>
          <p:cNvPr id="4" name="Slide Number Placeholder 3"/>
          <p:cNvSpPr>
            <a:spLocks noGrp="1"/>
          </p:cNvSpPr>
          <p:nvPr>
            <p:ph type="sldNum" sz="quarter" idx="5"/>
          </p:nvPr>
        </p:nvSpPr>
        <p:spPr/>
        <p:txBody>
          <a:bodyPr/>
          <a:lstStyle/>
          <a:p>
            <a:pPr>
              <a:defRPr/>
            </a:pPr>
            <a:fld id="{000F0E7C-ABD4-4C96-A67E-92368B049324}" type="slidenum">
              <a:rPr lang="en-GB" smtClean="0"/>
              <a:pPr>
                <a:defRPr/>
              </a:pPr>
              <a:t>122</a:t>
            </a:fld>
            <a:endParaRPr lang="en-GB"/>
          </a:p>
        </p:txBody>
      </p:sp>
    </p:spTree>
    <p:extLst>
      <p:ext uri="{BB962C8B-B14F-4D97-AF65-F5344CB8AC3E}">
        <p14:creationId xmlns:p14="http://schemas.microsoft.com/office/powerpoint/2010/main" val="3330371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GB" altLang="en-US" dirty="0"/>
          </a:p>
        </p:txBody>
      </p:sp>
      <p:sp>
        <p:nvSpPr>
          <p:cNvPr id="4" name="Slide Number Placeholder 3"/>
          <p:cNvSpPr>
            <a:spLocks noGrp="1"/>
          </p:cNvSpPr>
          <p:nvPr>
            <p:ph type="sldNum" sz="quarter" idx="5"/>
          </p:nvPr>
        </p:nvSpPr>
        <p:spPr/>
        <p:txBody>
          <a:bodyPr/>
          <a:lstStyle>
            <a:lvl1pPr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1pPr>
            <a:lvl2pPr marL="742950" indent="-28575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2pPr>
            <a:lvl3pPr marL="11430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3pPr>
            <a:lvl4pPr marL="16002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4pPr>
            <a:lvl5pPr marL="20574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5pPr>
            <a:lvl6pPr marL="25146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6pPr>
            <a:lvl7pPr marL="29718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7pPr>
            <a:lvl8pPr marL="34290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8pPr>
            <a:lvl9pPr marL="38862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9pPr>
          </a:lstStyle>
          <a:p>
            <a:pPr eaLnBrk="1" hangingPunct="1"/>
            <a:fld id="{22E68BA6-A0A0-45CA-8005-8881138D2663}" type="slidenum">
              <a:rPr lang="en-GB" sz="1200">
                <a:solidFill>
                  <a:schemeClr val="tx1"/>
                </a:solidFill>
              </a:rPr>
              <a:pPr eaLnBrk="1" hangingPunct="1"/>
              <a:t>127</a:t>
            </a:fld>
            <a:endParaRPr lang="en-GB" sz="1200">
              <a:solidFill>
                <a:schemeClr val="tx1"/>
              </a:solidFill>
            </a:endParaRPr>
          </a:p>
        </p:txBody>
      </p:sp>
    </p:spTree>
    <p:extLst>
      <p:ext uri="{BB962C8B-B14F-4D97-AF65-F5344CB8AC3E}">
        <p14:creationId xmlns:p14="http://schemas.microsoft.com/office/powerpoint/2010/main" val="1613475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Aft>
                <a:spcPts val="600"/>
              </a:spcAft>
              <a:buFont typeface="Wingdings" panose="05000000000000000000" pitchFamily="2" charset="2"/>
              <a:buChar char="§"/>
              <a:defRPr/>
            </a:pPr>
            <a:endParaRPr lang="en-GB" altLang="en-US" sz="1050" dirty="0"/>
          </a:p>
        </p:txBody>
      </p:sp>
      <p:sp>
        <p:nvSpPr>
          <p:cNvPr id="4" name="Slide Number Placeholder 3"/>
          <p:cNvSpPr>
            <a:spLocks noGrp="1"/>
          </p:cNvSpPr>
          <p:nvPr>
            <p:ph type="sldNum" sz="quarter" idx="5"/>
          </p:nvPr>
        </p:nvSpPr>
        <p:spPr/>
        <p:txBody>
          <a:bodyPr/>
          <a:lstStyle>
            <a:lvl1pPr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1pPr>
            <a:lvl2pPr marL="742950" indent="-28575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2pPr>
            <a:lvl3pPr marL="11430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3pPr>
            <a:lvl4pPr marL="16002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4pPr>
            <a:lvl5pPr marL="20574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5pPr>
            <a:lvl6pPr marL="25146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6pPr>
            <a:lvl7pPr marL="29718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7pPr>
            <a:lvl8pPr marL="34290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8pPr>
            <a:lvl9pPr marL="38862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9pPr>
          </a:lstStyle>
          <a:p>
            <a:pPr eaLnBrk="1" hangingPunct="1"/>
            <a:fld id="{65AA04E5-E126-46B3-BC83-28DBB5BBCD63}" type="slidenum">
              <a:rPr lang="en-GB" sz="1200">
                <a:solidFill>
                  <a:schemeClr val="tx1"/>
                </a:solidFill>
              </a:rPr>
              <a:pPr eaLnBrk="1" hangingPunct="1"/>
              <a:t>128</a:t>
            </a:fld>
            <a:endParaRPr lang="en-GB" sz="1200">
              <a:solidFill>
                <a:schemeClr val="tx1"/>
              </a:solidFill>
            </a:endParaRPr>
          </a:p>
        </p:txBody>
      </p:sp>
    </p:spTree>
    <p:extLst>
      <p:ext uri="{BB962C8B-B14F-4D97-AF65-F5344CB8AC3E}">
        <p14:creationId xmlns:p14="http://schemas.microsoft.com/office/powerpoint/2010/main" val="122137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Start with important aspects of the Grant agreement</a:t>
            </a:r>
          </a:p>
        </p:txBody>
      </p:sp>
      <p:sp>
        <p:nvSpPr>
          <p:cNvPr id="4" name="Slide Number Placeholder 3"/>
          <p:cNvSpPr>
            <a:spLocks noGrp="1"/>
          </p:cNvSpPr>
          <p:nvPr>
            <p:ph type="sldNum" sz="quarter" idx="5"/>
          </p:nvPr>
        </p:nvSpPr>
        <p:spPr/>
        <p:txBody>
          <a:bodyPr/>
          <a:lstStyle/>
          <a:p>
            <a:pPr>
              <a:defRPr/>
            </a:pPr>
            <a:fld id="{143DA7E6-BC58-49F0-99B6-05901100E3E1}" type="slidenum">
              <a:rPr lang="en-GB" smtClean="0"/>
              <a:pPr>
                <a:defRPr/>
              </a:pPr>
              <a:t>34</a:t>
            </a:fld>
            <a:endParaRPr lang="en-GB"/>
          </a:p>
        </p:txBody>
      </p:sp>
    </p:spTree>
    <p:extLst>
      <p:ext uri="{BB962C8B-B14F-4D97-AF65-F5344CB8AC3E}">
        <p14:creationId xmlns:p14="http://schemas.microsoft.com/office/powerpoint/2010/main" val="3085418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GB" altLang="en-US" dirty="0"/>
          </a:p>
        </p:txBody>
      </p:sp>
      <p:sp>
        <p:nvSpPr>
          <p:cNvPr id="4" name="Slide Number Placeholder 3"/>
          <p:cNvSpPr>
            <a:spLocks noGrp="1"/>
          </p:cNvSpPr>
          <p:nvPr>
            <p:ph type="sldNum" sz="quarter" idx="5"/>
          </p:nvPr>
        </p:nvSpPr>
        <p:spPr/>
        <p:txBody>
          <a:bodyPr/>
          <a:lstStyle>
            <a:lvl1pPr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1pPr>
            <a:lvl2pPr marL="742950" indent="-28575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2pPr>
            <a:lvl3pPr marL="11430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3pPr>
            <a:lvl4pPr marL="16002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4pPr>
            <a:lvl5pPr marL="2057400" indent="-228600" defTabSz="911225" eaLnBrk="0" hangingPunct="0">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5pPr>
            <a:lvl6pPr marL="25146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6pPr>
            <a:lvl7pPr marL="29718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7pPr>
            <a:lvl8pPr marL="34290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8pPr>
            <a:lvl9pPr marL="3886200" indent="-228600" defTabSz="911225" eaLnBrk="0" fontAlgn="base" hangingPunct="0">
              <a:spcBef>
                <a:spcPct val="0"/>
              </a:spcBef>
              <a:spcAft>
                <a:spcPct val="0"/>
              </a:spcAft>
              <a:defRPr sz="2400">
                <a:solidFill>
                  <a:srgbClr val="FF0000"/>
                </a:solidFill>
                <a:latin typeface="Verdana" panose="020B0604030504040204" pitchFamily="34" charset="0"/>
                <a:cs typeface="Arial" panose="020B0604020202020204" pitchFamily="34" charset="0"/>
                <a:sym typeface="Webdings" panose="05030102010509060703" pitchFamily="18" charset="2"/>
              </a:defRPr>
            </a:lvl9pPr>
          </a:lstStyle>
          <a:p>
            <a:pPr eaLnBrk="1" hangingPunct="1"/>
            <a:fld id="{3B08E1E4-BCA0-4D84-91A7-6AC9A52F2406}" type="slidenum">
              <a:rPr lang="en-GB" sz="1200">
                <a:solidFill>
                  <a:schemeClr val="tx1"/>
                </a:solidFill>
              </a:rPr>
              <a:pPr eaLnBrk="1" hangingPunct="1"/>
              <a:t>129</a:t>
            </a:fld>
            <a:endParaRPr lang="en-GB" sz="1200">
              <a:solidFill>
                <a:schemeClr val="tx1"/>
              </a:solidFill>
            </a:endParaRPr>
          </a:p>
        </p:txBody>
      </p:sp>
    </p:spTree>
    <p:extLst>
      <p:ext uri="{BB962C8B-B14F-4D97-AF65-F5344CB8AC3E}">
        <p14:creationId xmlns:p14="http://schemas.microsoft.com/office/powerpoint/2010/main" val="2324236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131</a:t>
            </a:fld>
            <a:endParaRPr lang="en-US"/>
          </a:p>
        </p:txBody>
      </p:sp>
    </p:spTree>
    <p:extLst>
      <p:ext uri="{BB962C8B-B14F-4D97-AF65-F5344CB8AC3E}">
        <p14:creationId xmlns:p14="http://schemas.microsoft.com/office/powerpoint/2010/main" val="2447687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132</a:t>
            </a:fld>
            <a:endParaRPr lang="en-US"/>
          </a:p>
        </p:txBody>
      </p:sp>
    </p:spTree>
    <p:extLst>
      <p:ext uri="{BB962C8B-B14F-4D97-AF65-F5344CB8AC3E}">
        <p14:creationId xmlns:p14="http://schemas.microsoft.com/office/powerpoint/2010/main" val="2125072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133</a:t>
            </a:fld>
            <a:endParaRPr lang="en-US"/>
          </a:p>
        </p:txBody>
      </p:sp>
    </p:spTree>
    <p:extLst>
      <p:ext uri="{BB962C8B-B14F-4D97-AF65-F5344CB8AC3E}">
        <p14:creationId xmlns:p14="http://schemas.microsoft.com/office/powerpoint/2010/main" val="63565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134</a:t>
            </a:fld>
            <a:endParaRPr lang="en-US"/>
          </a:p>
        </p:txBody>
      </p:sp>
    </p:spTree>
    <p:extLst>
      <p:ext uri="{BB962C8B-B14F-4D97-AF65-F5344CB8AC3E}">
        <p14:creationId xmlns:p14="http://schemas.microsoft.com/office/powerpoint/2010/main" val="634302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135</a:t>
            </a:fld>
            <a:endParaRPr lang="en-US"/>
          </a:p>
        </p:txBody>
      </p:sp>
    </p:spTree>
    <p:extLst>
      <p:ext uri="{BB962C8B-B14F-4D97-AF65-F5344CB8AC3E}">
        <p14:creationId xmlns:p14="http://schemas.microsoft.com/office/powerpoint/2010/main" val="3607320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15ADE-3809-4915-901A-8BAFD1248259}" type="slidenum">
              <a:rPr lang="en-US" smtClean="0"/>
              <a:t>136</a:t>
            </a:fld>
            <a:endParaRPr lang="en-US"/>
          </a:p>
        </p:txBody>
      </p:sp>
    </p:spTree>
    <p:extLst>
      <p:ext uri="{BB962C8B-B14F-4D97-AF65-F5344CB8AC3E}">
        <p14:creationId xmlns:p14="http://schemas.microsoft.com/office/powerpoint/2010/main" val="3220462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 Agency and the Commission may carry out technical and financial checks and audits in relation to the use of the grant. We may also carry out interim or final evaluations of the impact of the project measured against the objectives of the Creative Europe Programme. </a:t>
            </a:r>
            <a:endParaRPr lang="fr-BE" altLang="en-US" dirty="0"/>
          </a:p>
          <a:p>
            <a:r>
              <a:rPr lang="en-GB" altLang="en-US" dirty="0"/>
              <a:t>These checks, audits or evaluations may be carried out either directly by staff or by any outside body authorised to do so on our behalf. The Anti-Fraud Office OLAF and the European Court of Auditors have the same rights as the Agency and the Commission. </a:t>
            </a:r>
            <a:endParaRPr lang="fr-BE" altLang="en-US" dirty="0"/>
          </a:p>
          <a:p>
            <a:endParaRPr lang="en-GB" altLang="en-US" dirty="0"/>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7B07DD5-08BE-4CA3-9430-728C52D0E36E}" type="slidenum">
              <a:rPr lang="en-GB" smtClean="0"/>
              <a:pPr>
                <a:defRPr/>
              </a:pPr>
              <a:t>139</a:t>
            </a:fld>
            <a:endParaRPr lang="en-GB"/>
          </a:p>
        </p:txBody>
      </p:sp>
    </p:spTree>
    <p:extLst>
      <p:ext uri="{BB962C8B-B14F-4D97-AF65-F5344CB8AC3E}">
        <p14:creationId xmlns:p14="http://schemas.microsoft.com/office/powerpoint/2010/main" val="4237575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 Agency and the Commission may carry out technical and financial checks and audits in relation to the use of the grant. We may also carry out interim or final evaluations of the impact of the project measured against the objectives of the Creative Europe Programme. </a:t>
            </a:r>
            <a:endParaRPr lang="fr-BE" altLang="en-US"/>
          </a:p>
          <a:p>
            <a:r>
              <a:rPr lang="en-GB" altLang="en-US"/>
              <a:t>These checks, audits or evaluations may be carried out either directly by staff or by any outside body authorised to do so on our behalf. The Anti-Fraud Office OLAF and the European Court of Auditors have the same rights as the Agency and the Commission. </a:t>
            </a:r>
            <a:endParaRPr lang="fr-BE" altLang="en-US"/>
          </a:p>
          <a:p>
            <a:endParaRPr lang="en-GB" altLang="en-US"/>
          </a:p>
          <a:p>
            <a:endParaRPr lang="en-US" altLang="en-US"/>
          </a:p>
          <a:p>
            <a:endParaRPr lang="en-US" altLang="en-US"/>
          </a:p>
        </p:txBody>
      </p:sp>
      <p:sp>
        <p:nvSpPr>
          <p:cNvPr id="4" name="Slide Number Placeholder 3"/>
          <p:cNvSpPr>
            <a:spLocks noGrp="1"/>
          </p:cNvSpPr>
          <p:nvPr>
            <p:ph type="sldNum" sz="quarter" idx="5"/>
          </p:nvPr>
        </p:nvSpPr>
        <p:spPr/>
        <p:txBody>
          <a:bodyPr/>
          <a:lstStyle/>
          <a:p>
            <a:pPr>
              <a:defRPr/>
            </a:pPr>
            <a:fld id="{37B07DD5-08BE-4CA3-9430-728C52D0E36E}" type="slidenum">
              <a:rPr lang="en-GB" smtClean="0"/>
              <a:pPr>
                <a:defRPr/>
              </a:pPr>
              <a:t>140</a:t>
            </a:fld>
            <a:endParaRPr lang="en-GB"/>
          </a:p>
        </p:txBody>
      </p:sp>
    </p:spTree>
    <p:extLst>
      <p:ext uri="{BB962C8B-B14F-4D97-AF65-F5344CB8AC3E}">
        <p14:creationId xmlns:p14="http://schemas.microsoft.com/office/powerpoint/2010/main" val="4082478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When a check, audit or evaluation is initiated</a:t>
            </a:r>
            <a:r>
              <a:rPr lang="en-GB" altLang="en-US" b="1"/>
              <a:t>, the Coordinator shall provide any information, including in an electronic format, requested by the Agency, the Commission or any other outside body authorised to do so. </a:t>
            </a:r>
            <a:r>
              <a:rPr lang="en-GB" altLang="en-US"/>
              <a:t>Where appropriate, we may also request such information to be provided directly by one of the Partners.</a:t>
            </a:r>
            <a:endParaRPr lang="fr-BE" altLang="en-US"/>
          </a:p>
          <a:p>
            <a:r>
              <a:rPr lang="en-GB" altLang="en-US"/>
              <a:t>During an on-the-spot visit, you will have to provide </a:t>
            </a:r>
            <a:r>
              <a:rPr lang="en-GB" altLang="en-US" b="1"/>
              <a:t>us with access to the sites and premises</a:t>
            </a:r>
            <a:r>
              <a:rPr lang="en-GB" altLang="en-US"/>
              <a:t> where the project is or was carried out, and to all necessary information including in electronic format. If you do not comply with these obligations, the costs under verification may be considered as ineligible.</a:t>
            </a:r>
            <a:endParaRPr lang="fr-BE" altLang="en-US"/>
          </a:p>
          <a:p>
            <a:endParaRPr lang="en-US" altLang="en-US"/>
          </a:p>
          <a:p>
            <a:r>
              <a:rPr lang="en-GB" altLang="en-US"/>
              <a:t>It is the Beneficiary’s responsibility to give the Auditor access to all documents and databases related to the technical and financial management of the project and to obtain the accounting documents necessary to enable the Auditor to verify costs incurred by the Co-Beneficiaries.</a:t>
            </a:r>
          </a:p>
          <a:p>
            <a:endParaRPr lang="en-US" altLang="en-US"/>
          </a:p>
        </p:txBody>
      </p:sp>
      <p:sp>
        <p:nvSpPr>
          <p:cNvPr id="4" name="Slide Number Placeholder 3"/>
          <p:cNvSpPr>
            <a:spLocks noGrp="1"/>
          </p:cNvSpPr>
          <p:nvPr>
            <p:ph type="sldNum" sz="quarter" idx="5"/>
          </p:nvPr>
        </p:nvSpPr>
        <p:spPr/>
        <p:txBody>
          <a:bodyPr/>
          <a:lstStyle/>
          <a:p>
            <a:pPr>
              <a:defRPr/>
            </a:pPr>
            <a:fld id="{C5C026CA-E6DF-486F-9E31-86ECE25B8B4B}" type="slidenum">
              <a:rPr lang="en-GB" smtClean="0"/>
              <a:pPr>
                <a:defRPr/>
              </a:pPr>
              <a:t>141</a:t>
            </a:fld>
            <a:endParaRPr lang="en-GB"/>
          </a:p>
        </p:txBody>
      </p:sp>
    </p:spTree>
    <p:extLst>
      <p:ext uri="{BB962C8B-B14F-4D97-AF65-F5344CB8AC3E}">
        <p14:creationId xmlns:p14="http://schemas.microsoft.com/office/powerpoint/2010/main" val="312477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3486759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 Agency and the Commission may carry out technical and financial checks and audits in relation to the use of the grant. We may also carry out interim or final evaluations of the impact of the project measured against the objectives of the Creative Europe Programme. </a:t>
            </a:r>
            <a:endParaRPr lang="fr-BE" altLang="en-US"/>
          </a:p>
          <a:p>
            <a:r>
              <a:rPr lang="en-GB" altLang="en-US"/>
              <a:t>These checks, audits or evaluations may be carried out either directly by staff or by any outside body authorised to do so on our behalf. The Anti-Fraud Office OLAF and the European Court of Auditors have the same rights as the Agency and the Commission. </a:t>
            </a:r>
            <a:endParaRPr lang="fr-BE" altLang="en-US"/>
          </a:p>
          <a:p>
            <a:endParaRPr lang="en-GB" altLang="en-US"/>
          </a:p>
          <a:p>
            <a:endParaRPr lang="en-US" altLang="en-US"/>
          </a:p>
          <a:p>
            <a:endParaRPr lang="en-US" altLang="en-US"/>
          </a:p>
        </p:txBody>
      </p:sp>
      <p:sp>
        <p:nvSpPr>
          <p:cNvPr id="4" name="Slide Number Placeholder 3"/>
          <p:cNvSpPr>
            <a:spLocks noGrp="1"/>
          </p:cNvSpPr>
          <p:nvPr>
            <p:ph type="sldNum" sz="quarter" idx="5"/>
          </p:nvPr>
        </p:nvSpPr>
        <p:spPr/>
        <p:txBody>
          <a:bodyPr/>
          <a:lstStyle/>
          <a:p>
            <a:pPr>
              <a:defRPr/>
            </a:pPr>
            <a:fld id="{37B07DD5-08BE-4CA3-9430-728C52D0E36E}" type="slidenum">
              <a:rPr lang="en-GB" smtClean="0"/>
              <a:pPr>
                <a:defRPr/>
              </a:pPr>
              <a:t>142</a:t>
            </a:fld>
            <a:endParaRPr lang="en-GB"/>
          </a:p>
        </p:txBody>
      </p:sp>
    </p:spTree>
    <p:extLst>
      <p:ext uri="{BB962C8B-B14F-4D97-AF65-F5344CB8AC3E}">
        <p14:creationId xmlns:p14="http://schemas.microsoft.com/office/powerpoint/2010/main" val="4010837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157</a:t>
            </a:fld>
            <a:endParaRPr lang="en-US">
              <a:latin typeface="Calibri" panose="020F0502020204030204" pitchFamily="34" charset="0"/>
            </a:endParaRPr>
          </a:p>
        </p:txBody>
      </p:sp>
    </p:spTree>
    <p:extLst>
      <p:ext uri="{BB962C8B-B14F-4D97-AF65-F5344CB8AC3E}">
        <p14:creationId xmlns:p14="http://schemas.microsoft.com/office/powerpoint/2010/main" val="3597959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6095A-9952-41B4-86AE-380CB6D23EE8}" type="slidenum">
              <a:rPr lang="en-US"/>
              <a:pPr/>
              <a:t>158</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9430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2828852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6095A-9952-41B4-86AE-380CB6D23EE8}" type="slidenum">
              <a:rPr lang="en-US"/>
              <a:pPr/>
              <a:t>165</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1002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6e45042ac7_1_24: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6e45042ac7_1_24: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000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6e45042ac7_1_24: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6e45042ac7_1_24: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509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6e45042ac7_1_24: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6e45042ac7_1_24: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9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6e45042ac7_1_24: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6e45042ac7_1_24: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8605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FC2F3-16B0-4A0C-AFD3-0652272AF785}" type="slidenum">
              <a:rPr lang="en-US"/>
              <a:pPr/>
              <a:t>183</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031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3771492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7A88B-AB08-499D-B981-24F0E228C5BE}" type="slidenum">
              <a:rPr lang="en-US"/>
              <a:pPr/>
              <a:t>184</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163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7EB36-E0BD-4333-BC10-49AC07458C01}" type="slidenum">
              <a:rPr lang="en-US"/>
              <a:pPr/>
              <a:t>185</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43343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56495F4-AB78-4686-BE42-D33D6C1D8E1B}" type="slidenum">
              <a:rPr lang="en-US"/>
              <a:pPr/>
              <a:t>186</a:t>
            </a:fld>
            <a:endParaRPr lang="en-US"/>
          </a:p>
        </p:txBody>
      </p:sp>
      <p:sp>
        <p:nvSpPr>
          <p:cNvPr id="282626"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15821FD-2B52-4B50-B119-8292E784E278}" type="slidenum">
              <a:rPr lang="en-US" sz="1200"/>
              <a:pPr algn="r"/>
              <a:t>186</a:t>
            </a:fld>
            <a:endParaRPr lang="en-US" sz="120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31470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56495F4-AB78-4686-BE42-D33D6C1D8E1B}" type="slidenum">
              <a:rPr lang="en-US"/>
              <a:pPr/>
              <a:t>187</a:t>
            </a:fld>
            <a:endParaRPr lang="en-US"/>
          </a:p>
        </p:txBody>
      </p:sp>
      <p:sp>
        <p:nvSpPr>
          <p:cNvPr id="282626"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15821FD-2B52-4B50-B119-8292E784E278}" type="slidenum">
              <a:rPr lang="en-US" sz="1200"/>
              <a:pPr algn="r"/>
              <a:t>187</a:t>
            </a:fld>
            <a:endParaRPr lang="en-US" sz="120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6777111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56495F4-AB78-4686-BE42-D33D6C1D8E1B}" type="slidenum">
              <a:rPr lang="en-US"/>
              <a:pPr/>
              <a:t>188</a:t>
            </a:fld>
            <a:endParaRPr lang="en-US"/>
          </a:p>
        </p:txBody>
      </p:sp>
      <p:sp>
        <p:nvSpPr>
          <p:cNvPr id="282626"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15821FD-2B52-4B50-B119-8292E784E278}" type="slidenum">
              <a:rPr lang="en-US" sz="1200"/>
              <a:pPr algn="r"/>
              <a:t>188</a:t>
            </a:fld>
            <a:endParaRPr lang="en-US" sz="120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813832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4CF8CFD-4AE4-49E1-9529-CB2CC4C58B56}" type="slidenum">
              <a:rPr lang="en-US"/>
              <a:pPr eaLnBrk="1" hangingPunct="1"/>
              <a:t>189</a:t>
            </a:fld>
            <a:endParaRPr lang="en-US"/>
          </a:p>
        </p:txBody>
      </p:sp>
      <p:sp>
        <p:nvSpPr>
          <p:cNvPr id="51203"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2CA855EB-6072-4FDA-B50D-E0CBE2F410EE}" type="slidenum">
              <a:rPr lang="en-US" sz="1200"/>
              <a:pPr algn="r" eaLnBrk="1" hangingPunct="1"/>
              <a:t>189</a:t>
            </a:fld>
            <a:endParaRPr lang="en-US" sz="1200"/>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30637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176864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328831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endParaRPr lang="en-GB" altLang="en-US">
              <a:ea typeface="ＭＳ Ｐゴシック" pitchFamily="34" charset="-128"/>
            </a:endParaRPr>
          </a:p>
        </p:txBody>
      </p:sp>
    </p:spTree>
    <p:extLst>
      <p:ext uri="{BB962C8B-B14F-4D97-AF65-F5344CB8AC3E}">
        <p14:creationId xmlns:p14="http://schemas.microsoft.com/office/powerpoint/2010/main" val="92635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ABCC55-A1AA-4D95-A432-3579727F29C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E1DA7BC1-E26C-4F7B-8CC9-EC2F1C4EF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A470A29F-CE64-4839-919A-345C86490589}"/>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5" name="Alt Bilgi Yer Tutucusu 4">
            <a:extLst>
              <a:ext uri="{FF2B5EF4-FFF2-40B4-BE49-F238E27FC236}">
                <a16:creationId xmlns:a16="http://schemas.microsoft.com/office/drawing/2014/main" id="{A0AC2BF0-47C4-4844-9A9F-75577C9AC5AE}"/>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EFB7ABD-7BB8-4FF5-BBFA-49B513E43D14}"/>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92913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098A36-9527-485B-BC1F-0DCF2CCC8361}"/>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6A901463-49D0-4D46-93C3-F1E606D06231}"/>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F4E0783-2C29-4465-9F65-77ED570106CC}"/>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5" name="Alt Bilgi Yer Tutucusu 4">
            <a:extLst>
              <a:ext uri="{FF2B5EF4-FFF2-40B4-BE49-F238E27FC236}">
                <a16:creationId xmlns:a16="http://schemas.microsoft.com/office/drawing/2014/main" id="{7036E95E-1C30-4976-9400-49C5B99F4F0C}"/>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FBE46A00-00CA-4591-826F-F45F94C6B529}"/>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17004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F2C5B75-E2EE-4C0F-9BAB-E3EB141BA8D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689BCC83-377A-4E83-BF16-DFBAB2C6BFE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6C8317C-C093-4394-96AE-196BF0CF9EB6}"/>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5" name="Alt Bilgi Yer Tutucusu 4">
            <a:extLst>
              <a:ext uri="{FF2B5EF4-FFF2-40B4-BE49-F238E27FC236}">
                <a16:creationId xmlns:a16="http://schemas.microsoft.com/office/drawing/2014/main" id="{51E1F1CD-7593-46CE-900B-2500126B9A9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772B7E80-1E67-45A5-8C25-061E89C0F43F}"/>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547009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a:defRPr/>
            </a:pPr>
            <a:endParaRPr lang="sr-Latn-CS" alt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sr-Latn-CS" altLang="en-US"/>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a:defRPr/>
            </a:pPr>
            <a:fld id="{D7B586D6-6E2E-4660-9249-3BCF6FABA1C4}" type="slidenum">
              <a:rPr lang="sr-Latn-CS" altLang="en-US"/>
              <a:pPr>
                <a:defRPr/>
              </a:pPr>
              <a:t>‹#›</a:t>
            </a:fld>
            <a:endParaRPr lang="sr-Latn-CS" altLang="en-US"/>
          </a:p>
        </p:txBody>
      </p:sp>
    </p:spTree>
    <p:extLst>
      <p:ext uri="{BB962C8B-B14F-4D97-AF65-F5344CB8AC3E}">
        <p14:creationId xmlns:p14="http://schemas.microsoft.com/office/powerpoint/2010/main" val="961216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447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5293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lvl1pPr>
              <a:defRPr/>
            </a:lvl1pPr>
          </a:lstStyle>
          <a:p>
            <a:r>
              <a:rPr lang="sr-Latn-RS" dirty="0"/>
              <a:t>Presentation Title</a:t>
            </a:r>
          </a:p>
        </p:txBody>
      </p:sp>
      <p:sp>
        <p:nvSpPr>
          <p:cNvPr id="3" name="Subtitle 2"/>
          <p:cNvSpPr>
            <a:spLocks noGrp="1"/>
          </p:cNvSpPr>
          <p:nvPr>
            <p:ph type="subTitle" idx="1" hasCustomPrompt="1"/>
          </p:nvPr>
        </p:nvSpPr>
        <p:spPr>
          <a:xfrm>
            <a:off x="1828800" y="3886200"/>
            <a:ext cx="8534400" cy="694928"/>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sr-Latn-RS" dirty="0"/>
              <a:t>Presenter Name &amp; Institution</a:t>
            </a:r>
          </a:p>
        </p:txBody>
      </p:sp>
      <p:sp>
        <p:nvSpPr>
          <p:cNvPr id="4" name="Date Placeholder 3" hidden="1"/>
          <p:cNvSpPr>
            <a:spLocks noGrp="1"/>
          </p:cNvSpPr>
          <p:nvPr>
            <p:ph type="dt" sz="half" idx="10"/>
          </p:nvPr>
        </p:nvSpPr>
        <p:spPr>
          <a:xfrm>
            <a:off x="609600" y="6356354"/>
            <a:ext cx="2844800" cy="365125"/>
          </a:xfrm>
          <a:prstGeom prst="rect">
            <a:avLst/>
          </a:prstGeom>
        </p:spPr>
        <p:txBody>
          <a:bodyPr/>
          <a:lstStyle/>
          <a:p>
            <a:fld id="{B022D149-1026-4C8D-B584-CD36760D02BB}" type="datetimeFigureOut">
              <a:rPr lang="sr-Latn-RS" smtClean="0"/>
              <a:t>22.6.2020.</a:t>
            </a:fld>
            <a:endParaRPr lang="sr-Latn-RS"/>
          </a:p>
        </p:txBody>
      </p:sp>
      <p:sp>
        <p:nvSpPr>
          <p:cNvPr id="5" name="Footer Placeholder 4" hidden="1"/>
          <p:cNvSpPr>
            <a:spLocks noGrp="1"/>
          </p:cNvSpPr>
          <p:nvPr>
            <p:ph type="ftr" sz="quarter" idx="11"/>
          </p:nvPr>
        </p:nvSpPr>
        <p:spPr>
          <a:xfrm>
            <a:off x="4165600" y="6356354"/>
            <a:ext cx="3860800" cy="365125"/>
          </a:xfrm>
          <a:prstGeom prst="rect">
            <a:avLst/>
          </a:prstGeom>
        </p:spPr>
        <p:txBody>
          <a:bodyPr/>
          <a:lstStyle/>
          <a:p>
            <a:endParaRPr lang="sr-Latn-RS"/>
          </a:p>
        </p:txBody>
      </p:sp>
      <p:sp>
        <p:nvSpPr>
          <p:cNvPr id="6" name="Slide Number Placeholder 5" hidden="1"/>
          <p:cNvSpPr>
            <a:spLocks noGrp="1"/>
          </p:cNvSpPr>
          <p:nvPr>
            <p:ph type="sldNum" sz="quarter" idx="12"/>
          </p:nvPr>
        </p:nvSpPr>
        <p:spPr>
          <a:xfrm>
            <a:off x="8737600" y="6356354"/>
            <a:ext cx="2844800" cy="365125"/>
          </a:xfrm>
          <a:prstGeom prst="rect">
            <a:avLst/>
          </a:prstGeom>
        </p:spPr>
        <p:txBody>
          <a:bodyPr/>
          <a:lstStyle/>
          <a:p>
            <a:fld id="{33C5643C-33B3-4898-A385-F6B0672F7F2C}" type="slidenum">
              <a:rPr lang="sr-Latn-RS" smtClean="0"/>
              <a:t>‹#›</a:t>
            </a:fld>
            <a:endParaRPr lang="sr-Latn-RS"/>
          </a:p>
        </p:txBody>
      </p:sp>
    </p:spTree>
    <p:extLst>
      <p:ext uri="{BB962C8B-B14F-4D97-AF65-F5344CB8AC3E}">
        <p14:creationId xmlns:p14="http://schemas.microsoft.com/office/powerpoint/2010/main" val="78004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F74132-312B-421A-B282-963327A0A090}"/>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33F13909-1FE6-4883-89F5-5F341EACB9A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0FC78D6-7AF7-432B-8525-39ED9315D2EF}"/>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5" name="Alt Bilgi Yer Tutucusu 4">
            <a:extLst>
              <a:ext uri="{FF2B5EF4-FFF2-40B4-BE49-F238E27FC236}">
                <a16:creationId xmlns:a16="http://schemas.microsoft.com/office/drawing/2014/main" id="{E2D3AC7E-50C4-4623-886B-E707940DF1D3}"/>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3741E3C5-6E03-47D5-8348-C9E705DE51A3}"/>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229027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FDDC30-AB43-4DA1-9665-9BD59BA98E9C}"/>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29DB9CD1-40D2-44B2-85DE-5709A9FE6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08D0543-5FED-4807-8675-14CC8C98A912}"/>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5" name="Alt Bilgi Yer Tutucusu 4">
            <a:extLst>
              <a:ext uri="{FF2B5EF4-FFF2-40B4-BE49-F238E27FC236}">
                <a16:creationId xmlns:a16="http://schemas.microsoft.com/office/drawing/2014/main" id="{390620E6-747C-41F6-9259-29CFA3F5EBC5}"/>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C7038540-1D26-4C97-80E4-00C61A39E7C9}"/>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227898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7D7202-73DD-47B2-9F1E-26884AB970AC}"/>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A7AFFAC8-2779-48AA-A439-BA0773C798E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C066AC7D-E5CD-404E-A487-6453B7D2044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7B936B70-375B-4A24-851C-D8D17D4AEEBF}"/>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6" name="Alt Bilgi Yer Tutucusu 5">
            <a:extLst>
              <a:ext uri="{FF2B5EF4-FFF2-40B4-BE49-F238E27FC236}">
                <a16:creationId xmlns:a16="http://schemas.microsoft.com/office/drawing/2014/main" id="{E28200A2-F23E-4DC0-B740-F06E8D972D53}"/>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1B931354-C946-442E-ADCD-D298772B32B5}"/>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121155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FC164C-6E9A-4EF5-8A45-302C0E3806DE}"/>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32BBD4E-DFB8-4591-8915-BFCEFF6DF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B3E5593-660F-4480-9F26-749C99D2CD9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4B342732-9330-4A28-94D5-956AFDEAB9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AE2F34C-7432-4AED-A656-14BE55301C7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F9E0DEF2-E8BC-4B83-9374-EA2CE89EFB3E}"/>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8" name="Alt Bilgi Yer Tutucusu 7">
            <a:extLst>
              <a:ext uri="{FF2B5EF4-FFF2-40B4-BE49-F238E27FC236}">
                <a16:creationId xmlns:a16="http://schemas.microsoft.com/office/drawing/2014/main" id="{EF6CDE4B-DD6E-4129-B46E-988DB88364F6}"/>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38592F47-27BD-4DFC-A3A0-E95A78390898}"/>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59482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1A7FDC-24B4-4EA6-AC3D-17C6190984BB}"/>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1E1CDA22-AFEC-46DF-AFE3-336035132268}"/>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4" name="Alt Bilgi Yer Tutucusu 3">
            <a:extLst>
              <a:ext uri="{FF2B5EF4-FFF2-40B4-BE49-F238E27FC236}">
                <a16:creationId xmlns:a16="http://schemas.microsoft.com/office/drawing/2014/main" id="{89B3876A-B976-45EF-B6C7-1168D7904F7B}"/>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8799B8AE-A174-4E2F-9703-9F6CFF78AE54}"/>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62075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C6C2BB6-EBDF-4324-AE7C-EBE0D64ACB08}"/>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3" name="Alt Bilgi Yer Tutucusu 2">
            <a:extLst>
              <a:ext uri="{FF2B5EF4-FFF2-40B4-BE49-F238E27FC236}">
                <a16:creationId xmlns:a16="http://schemas.microsoft.com/office/drawing/2014/main" id="{C87D74B9-AE87-4A90-B5E0-423D29B3E671}"/>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BA22B3DA-D100-4A55-88DC-ED9F79D583DE}"/>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177400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3FE7EC-1F67-4B06-9EB3-05AC4F86039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9193E047-8327-40E5-8B16-7EDB4389A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99D995A7-FEF2-49FC-B810-A80958713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63B0581-E397-45B0-ADBC-9AD2A5CB70C6}"/>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6" name="Alt Bilgi Yer Tutucusu 5">
            <a:extLst>
              <a:ext uri="{FF2B5EF4-FFF2-40B4-BE49-F238E27FC236}">
                <a16:creationId xmlns:a16="http://schemas.microsoft.com/office/drawing/2014/main" id="{AD9925C7-07F1-4DC2-B57D-0639C1EAA1B3}"/>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547773A9-0EAD-45A7-8A94-E48830EEDE24}"/>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718584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B71BAF-373F-43F8-8C0D-3BF5C8CC126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9686B841-355F-4DB1-B1D4-E00B935DD4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1A102084-7CDE-4FF7-B6A4-8FB3EF7E5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E18786D-DD49-4CF4-8465-3373CDF7ED07}"/>
              </a:ext>
            </a:extLst>
          </p:cNvPr>
          <p:cNvSpPr>
            <a:spLocks noGrp="1"/>
          </p:cNvSpPr>
          <p:nvPr>
            <p:ph type="dt" sz="half" idx="10"/>
          </p:nvPr>
        </p:nvSpPr>
        <p:spPr/>
        <p:txBody>
          <a:bodyPr/>
          <a:lstStyle/>
          <a:p>
            <a:fld id="{D3F8BCF9-18B6-441E-A5ED-10C7D0719F11}" type="datetimeFigureOut">
              <a:rPr lang="en-US" smtClean="0"/>
              <a:t>6/22/2020</a:t>
            </a:fld>
            <a:endParaRPr lang="en-US"/>
          </a:p>
        </p:txBody>
      </p:sp>
      <p:sp>
        <p:nvSpPr>
          <p:cNvPr id="6" name="Alt Bilgi Yer Tutucusu 5">
            <a:extLst>
              <a:ext uri="{FF2B5EF4-FFF2-40B4-BE49-F238E27FC236}">
                <a16:creationId xmlns:a16="http://schemas.microsoft.com/office/drawing/2014/main" id="{3FBE4544-DDA0-4651-90DE-C606109C74DA}"/>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7C5BC4A8-FAC3-40FE-8A52-7F155C467047}"/>
              </a:ext>
            </a:extLst>
          </p:cNvPr>
          <p:cNvSpPr>
            <a:spLocks noGrp="1"/>
          </p:cNvSpPr>
          <p:nvPr>
            <p:ph type="sldNum" sz="quarter" idx="12"/>
          </p:nvPr>
        </p:nvSpPr>
        <p:spPr/>
        <p:txBody>
          <a:bodyPr/>
          <a:lstStyle/>
          <a:p>
            <a:fld id="{3CDB42C8-7FDD-4093-A52E-102A568FAF38}" type="slidenum">
              <a:rPr lang="en-US" smtClean="0"/>
              <a:t>‹#›</a:t>
            </a:fld>
            <a:endParaRPr lang="en-US"/>
          </a:p>
        </p:txBody>
      </p:sp>
    </p:spTree>
    <p:extLst>
      <p:ext uri="{BB962C8B-B14F-4D97-AF65-F5344CB8AC3E}">
        <p14:creationId xmlns:p14="http://schemas.microsoft.com/office/powerpoint/2010/main" val="989420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37BDFC-ECA5-4E40-BA44-B95945F495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4BBD2294-0219-436F-A3B3-1391B9488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177A6C33-DB1B-41D4-AB7F-C3223E348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8BCF9-18B6-441E-A5ED-10C7D0719F11}" type="datetimeFigureOut">
              <a:rPr lang="en-US" smtClean="0"/>
              <a:t>6/22/2020</a:t>
            </a:fld>
            <a:endParaRPr lang="en-US"/>
          </a:p>
        </p:txBody>
      </p:sp>
      <p:sp>
        <p:nvSpPr>
          <p:cNvPr id="5" name="Alt Bilgi Yer Tutucusu 4">
            <a:extLst>
              <a:ext uri="{FF2B5EF4-FFF2-40B4-BE49-F238E27FC236}">
                <a16:creationId xmlns:a16="http://schemas.microsoft.com/office/drawing/2014/main" id="{2234FCD2-BFA1-4F11-964D-AC9A8FEB72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FB4A9AAE-4007-477A-985F-AC22414AF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42C8-7FDD-4093-A52E-102A568FAF38}" type="slidenum">
              <a:rPr lang="en-US" smtClean="0"/>
              <a:t>‹#›</a:t>
            </a:fld>
            <a:endParaRPr lang="en-US"/>
          </a:p>
        </p:txBody>
      </p:sp>
    </p:spTree>
    <p:extLst>
      <p:ext uri="{BB962C8B-B14F-4D97-AF65-F5344CB8AC3E}">
        <p14:creationId xmlns:p14="http://schemas.microsoft.com/office/powerpoint/2010/main" val="713957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10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if4tm.kg.ac.rs/" TargetMode="External"/><Relationship Id="rId5" Type="http://schemas.openxmlformats.org/officeDocument/2006/relationships/image" Target="../media/image79.jpeg"/><Relationship Id="rId4" Type="http://schemas.openxmlformats.org/officeDocument/2006/relationships/hyperlink" Target="http://www.if4tm.kg.ac.rs/article/developing-quality-control-and-monitoring-manual.html"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if4tm.kg.ac.rs/" TargetMode="External"/><Relationship Id="rId4" Type="http://schemas.openxmlformats.org/officeDocument/2006/relationships/image" Target="../media/image79.jpeg"/></Relationships>
</file>

<file path=ppt/slides/_rels/slide1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if4tm.kg.ac.rs/" TargetMode="External"/><Relationship Id="rId4" Type="http://schemas.openxmlformats.org/officeDocument/2006/relationships/image" Target="../media/image80.png"/></Relationships>
</file>

<file path=ppt/slides/_rels/slide1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www.if4tm.kg.ac.rs/" TargetMode="External"/><Relationship Id="rId4" Type="http://schemas.openxmlformats.org/officeDocument/2006/relationships/image" Target="../media/image83.png"/></Relationships>
</file>

<file path=ppt/slides/_rels/slide1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1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6.jpeg"/></Relationships>
</file>

<file path=ppt/slides/_rels/slide1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99.png"/></Relationships>
</file>

<file path=ppt/slides/_rels/slide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108.png"/></Relationships>
</file>

<file path=ppt/slides/_rels/slide17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17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5.wmf"/></Relationships>
</file>

<file path=ppt/slides/_rels/slide184.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s://ec.europa.eu/europeaid/node/17974"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ec.europa.eu/europeaid/prag/document.do?nodeNumber=1.1" TargetMode="External"/></Relationships>
</file>

<file path=ppt/slides/_rels/slide1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europa.eu/european-union/about-eu/symbols/flag_en" TargetMode="External"/></Relationships>
</file>

<file path=ppt/slides/_rels/slide1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99.png"/></Relationships>
</file>

<file path=ppt/slides/_rels/slide1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hyperlink" Target="http://ec.europa.eu/europeaid/prag/document.do?nodeNumber=7.1"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http://ec.europa.eu/europeaid/prag/document.do?nodeNumber=1"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ec.europa.eu/europeaid/prag/document.do?isAnnexes=true"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c.europa.eu/research/participants/docs/h2020-funding-guide/grants/grant-management/reports/periodic-reports_en.htm#partA" TargetMode="External"/><Relationship Id="rId2" Type="http://schemas.openxmlformats.org/officeDocument/2006/relationships/hyperlink" Target="https://ec.europa.eu/research/participants/docs/h2020-funding-guide/grants/grant-management/reports/periodic-reports_en.htm#techn.rep" TargetMode="Externa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ec.europa.eu/research/participants/docs/h2020-funding-guide/grants/grant-management/reports/periodic-reports_en.htm#fin.rep" TargetMode="External"/><Relationship Id="rId4" Type="http://schemas.openxmlformats.org/officeDocument/2006/relationships/hyperlink" Target="https://ec.europa.eu/research/participants/docs/h2020-funding-guide/grants/grant-management/reports/periodic-reports_en.htm#partB"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7.jpeg"/><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8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6.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image" Target="../media/image7.jpeg"/><Relationship Id="rId16" Type="http://schemas.openxmlformats.org/officeDocument/2006/relationships/diagramColors" Target="../diagrams/colors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ec.europa.eu/research/participants/data/ref/other_eu_prog/common/just-rec-guide-budget-tpl_en.xls" TargetMode="External"/><Relationship Id="rId4" Type="http://schemas.openxmlformats.org/officeDocument/2006/relationships/hyperlink" Target="https://www.horizon2020.info/wp-content/uploads/2015/03/Format-budget-Horizon2020.xls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ec.europa.eu/research/participants/data/ref/other_eu_prog/common/just-rec-guide-budget-tpl_en.x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8A52FC74-8D8D-4C61-AAA0-C7A3B1799C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2981" y="1424608"/>
            <a:ext cx="4716710" cy="42014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418866" y="2193646"/>
            <a:ext cx="4558592" cy="266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zh-HK" sz="4400" b="1" dirty="0">
                <a:solidFill>
                  <a:schemeClr val="accent5">
                    <a:lumMod val="50000"/>
                  </a:schemeClr>
                </a:solidFill>
                <a:cs typeface="Calibri" panose="020F0502020204030204" pitchFamily="34" charset="0"/>
              </a:rPr>
              <a:t>PROJECT MANAGEMENT and IMPLEMENTATION</a:t>
            </a:r>
          </a:p>
        </p:txBody>
      </p:sp>
    </p:spTree>
    <p:extLst>
      <p:ext uri="{BB962C8B-B14F-4D97-AF65-F5344CB8AC3E}">
        <p14:creationId xmlns:p14="http://schemas.microsoft.com/office/powerpoint/2010/main" val="424267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17108"/>
            <a:ext cx="9818490" cy="498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51820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417151" y="429777"/>
            <a:ext cx="11582333" cy="5805934"/>
          </a:xfrm>
        </p:spPr>
        <p:txBody>
          <a:bodyPr>
            <a:noAutofit/>
          </a:bodyPr>
          <a:lstStyle/>
          <a:p>
            <a:pPr marL="0" indent="0" algn="just">
              <a:buNone/>
              <a:defRPr/>
            </a:pPr>
            <a:r>
              <a:rPr lang="tr-TR" altLang="en-US" b="1" dirty="0"/>
              <a:t>In terms of Budget</a:t>
            </a:r>
            <a:r>
              <a:rPr lang="en-US" altLang="en-US" b="1" dirty="0"/>
              <a:t>:</a:t>
            </a:r>
            <a:endParaRPr lang="tr-TR" altLang="en-US" b="1" dirty="0"/>
          </a:p>
          <a:p>
            <a:pPr algn="just">
              <a:buFont typeface="Wingdings" panose="05000000000000000000" pitchFamily="2" charset="2"/>
              <a:buChar char="§"/>
              <a:defRPr/>
            </a:pPr>
            <a:endParaRPr lang="en-US" altLang="en-US" sz="2300" b="1" dirty="0"/>
          </a:p>
          <a:p>
            <a:pPr algn="just">
              <a:buFont typeface="Wingdings" panose="05000000000000000000" pitchFamily="2" charset="2"/>
              <a:buChar char="§"/>
              <a:defRPr/>
            </a:pPr>
            <a:r>
              <a:rPr lang="en-US" altLang="en-US" sz="2400" b="1" dirty="0"/>
              <a:t>It is not possible to save money </a:t>
            </a:r>
            <a:r>
              <a:rPr lang="en-US" altLang="en-US" sz="2400" dirty="0"/>
              <a:t>on the grant in the hope to keep the difference at the end of project implementation;</a:t>
            </a:r>
          </a:p>
          <a:p>
            <a:pPr algn="just">
              <a:buFont typeface="Wingdings" panose="05000000000000000000" pitchFamily="2" charset="2"/>
              <a:buChar char="§"/>
              <a:defRPr/>
            </a:pPr>
            <a:r>
              <a:rPr lang="en-US" altLang="en-US" sz="2400" dirty="0"/>
              <a:t>Where possible, always work with the </a:t>
            </a:r>
            <a:r>
              <a:rPr lang="en-US" altLang="en-US" sz="2400" b="1" dirty="0"/>
              <a:t>Financial Services or a Finance officer </a:t>
            </a:r>
            <a:r>
              <a:rPr lang="en-US" altLang="en-US" sz="2400" dirty="0"/>
              <a:t>within</a:t>
            </a:r>
            <a:r>
              <a:rPr lang="tr-TR" altLang="en-US" sz="2400" dirty="0"/>
              <a:t> </a:t>
            </a:r>
            <a:r>
              <a:rPr lang="en-US" altLang="en-US" sz="2400" dirty="0"/>
              <a:t>your </a:t>
            </a:r>
            <a:r>
              <a:rPr lang="en-US" altLang="en-US" sz="2400" dirty="0" err="1"/>
              <a:t>organisation</a:t>
            </a:r>
            <a:r>
              <a:rPr lang="en-US" altLang="en-US" sz="2400" dirty="0"/>
              <a:t>;</a:t>
            </a:r>
          </a:p>
          <a:p>
            <a:pPr algn="just">
              <a:buFont typeface="Wingdings" panose="05000000000000000000" pitchFamily="2" charset="2"/>
              <a:buChar char="§"/>
              <a:defRPr/>
            </a:pPr>
            <a:r>
              <a:rPr lang="en-US" altLang="en-US" sz="2400" dirty="0"/>
              <a:t>Bear in mind that the funder has set up some </a:t>
            </a:r>
            <a:r>
              <a:rPr lang="en-US" altLang="en-US" sz="2400" b="1" dirty="0"/>
              <a:t>eligible and non-eligible expenses</a:t>
            </a:r>
            <a:r>
              <a:rPr lang="en-US" altLang="en-US" sz="2400" dirty="0"/>
              <a:t>;</a:t>
            </a:r>
          </a:p>
          <a:p>
            <a:pPr algn="just">
              <a:buFont typeface="Wingdings" panose="05000000000000000000" pitchFamily="2" charset="2"/>
              <a:buChar char="§"/>
              <a:defRPr/>
            </a:pPr>
            <a:r>
              <a:rPr lang="en-US" altLang="en-US" sz="2400" b="1" dirty="0"/>
              <a:t>Always keep ORIGINAL proof of payment and the invoice for every expense made</a:t>
            </a:r>
            <a:r>
              <a:rPr lang="en-US" altLang="en-US" sz="2400" dirty="0"/>
              <a:t>;</a:t>
            </a:r>
          </a:p>
          <a:p>
            <a:pPr algn="just">
              <a:buFont typeface="Wingdings" panose="05000000000000000000" pitchFamily="2" charset="2"/>
              <a:buChar char="§"/>
              <a:defRPr/>
            </a:pPr>
            <a:r>
              <a:rPr lang="en-US" altLang="en-US" sz="2400" dirty="0"/>
              <a:t>Organisations must be able to </a:t>
            </a:r>
            <a:r>
              <a:rPr lang="en-US" altLang="en-US" sz="2400" b="1" dirty="0"/>
              <a:t>advance money </a:t>
            </a:r>
            <a:r>
              <a:rPr lang="en-US" altLang="en-US" sz="2400" dirty="0"/>
              <a:t>as there could be some </a:t>
            </a:r>
            <a:r>
              <a:rPr lang="en-US" altLang="en-US" sz="2400" b="1" dirty="0"/>
              <a:t>cash flow</a:t>
            </a:r>
            <a:r>
              <a:rPr lang="tr-TR" altLang="en-US" sz="2400" b="1" dirty="0"/>
              <a:t> </a:t>
            </a:r>
            <a:r>
              <a:rPr lang="en-US" altLang="en-US" sz="2400" b="1" dirty="0"/>
              <a:t>issues</a:t>
            </a:r>
            <a:r>
              <a:rPr lang="en-US" altLang="en-US" sz="2400" dirty="0"/>
              <a:t>;</a:t>
            </a:r>
          </a:p>
        </p:txBody>
      </p:sp>
      <p:pic>
        <p:nvPicPr>
          <p:cNvPr id="5" name="Picture 2" descr="Image result for PROJECT MANAGEMENT">
            <a:extLst>
              <a:ext uri="{FF2B5EF4-FFF2-40B4-BE49-F238E27FC236}">
                <a16:creationId xmlns:a16="http://schemas.microsoft.com/office/drawing/2014/main" id="{A9C99845-A482-4B1E-A1FF-6E17025C4D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043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52400" y="579260"/>
            <a:ext cx="11831781" cy="4418652"/>
          </a:xfrm>
        </p:spPr>
        <p:txBody>
          <a:bodyPr>
            <a:noAutofit/>
          </a:bodyPr>
          <a:lstStyle/>
          <a:p>
            <a:pPr marL="0" indent="0" algn="just">
              <a:buNone/>
              <a:defRPr/>
            </a:pPr>
            <a:r>
              <a:rPr lang="en-GB" altLang="en-US" b="1" dirty="0"/>
              <a:t>To be eligible, costs must be:</a:t>
            </a:r>
          </a:p>
          <a:p>
            <a:pPr marL="0" indent="0" algn="just">
              <a:buNone/>
              <a:defRPr/>
            </a:pPr>
            <a:endParaRPr lang="en-GB" altLang="en-US" sz="3000" dirty="0"/>
          </a:p>
          <a:p>
            <a:pPr lvl="1" algn="just">
              <a:lnSpc>
                <a:spcPts val="2875"/>
              </a:lnSpc>
              <a:defRPr/>
            </a:pPr>
            <a:r>
              <a:rPr lang="en-GB" altLang="en-US" b="1" dirty="0"/>
              <a:t>Foreseen in the estimated budget </a:t>
            </a:r>
          </a:p>
          <a:p>
            <a:pPr lvl="1" algn="just">
              <a:lnSpc>
                <a:spcPts val="2875"/>
              </a:lnSpc>
              <a:defRPr/>
            </a:pPr>
            <a:r>
              <a:rPr lang="en-GB" altLang="en-US" b="1" dirty="0"/>
              <a:t>Incurred by a beneficiary</a:t>
            </a:r>
            <a:r>
              <a:rPr lang="tr-TR" altLang="en-US" b="1" dirty="0"/>
              <a:t>, </a:t>
            </a:r>
            <a:r>
              <a:rPr lang="en-US" altLang="en-US" dirty="0"/>
              <a:t>during the project duration</a:t>
            </a:r>
            <a:endParaRPr lang="en-GB" altLang="en-US" b="1" dirty="0"/>
          </a:p>
          <a:p>
            <a:pPr lvl="1" algn="just">
              <a:lnSpc>
                <a:spcPts val="2875"/>
              </a:lnSpc>
              <a:defRPr/>
            </a:pPr>
            <a:r>
              <a:rPr lang="en-GB" altLang="en-US" b="1" dirty="0"/>
              <a:t>In relation to an activity </a:t>
            </a:r>
            <a:r>
              <a:rPr lang="en-GB" altLang="en-US" dirty="0"/>
              <a:t>taking place during </a:t>
            </a:r>
            <a:r>
              <a:rPr lang="en-GB" altLang="en-US" b="1" dirty="0"/>
              <a:t>the eligibility period</a:t>
            </a:r>
          </a:p>
          <a:p>
            <a:pPr lvl="1" algn="just">
              <a:lnSpc>
                <a:spcPts val="2875"/>
              </a:lnSpc>
              <a:defRPr/>
            </a:pPr>
            <a:r>
              <a:rPr lang="en-GB" altLang="en-US" b="1" dirty="0"/>
              <a:t>Identifiable and verifiable</a:t>
            </a:r>
            <a:endParaRPr lang="tr-TR" altLang="en-US" b="1" dirty="0"/>
          </a:p>
          <a:p>
            <a:pPr lvl="1" algn="just">
              <a:lnSpc>
                <a:spcPts val="2875"/>
              </a:lnSpc>
              <a:defRPr/>
            </a:pPr>
            <a:r>
              <a:rPr lang="en-US" altLang="en-US" dirty="0"/>
              <a:t>Used for the sole </a:t>
            </a:r>
            <a:r>
              <a:rPr lang="en-US" altLang="en-US" b="1" dirty="0"/>
              <a:t>purpose of achieving the objectives </a:t>
            </a:r>
            <a:r>
              <a:rPr lang="en-US" altLang="en-US" dirty="0"/>
              <a:t>of the project – NO EXCEPTION!</a:t>
            </a:r>
            <a:endParaRPr lang="en-GB" altLang="en-US" dirty="0"/>
          </a:p>
          <a:p>
            <a:pPr lvl="1" algn="just">
              <a:lnSpc>
                <a:spcPts val="2875"/>
              </a:lnSpc>
              <a:defRPr/>
            </a:pPr>
            <a:r>
              <a:rPr lang="en-GB" altLang="en-US" b="1" dirty="0"/>
              <a:t>Compliant with tax and social legislation </a:t>
            </a:r>
            <a:r>
              <a:rPr lang="en-GB" altLang="en-US" dirty="0"/>
              <a:t>requirements</a:t>
            </a:r>
          </a:p>
          <a:p>
            <a:pPr lvl="1" algn="just">
              <a:lnSpc>
                <a:spcPts val="2875"/>
              </a:lnSpc>
              <a:defRPr/>
            </a:pPr>
            <a:r>
              <a:rPr lang="en-GB" altLang="en-US" b="1" dirty="0"/>
              <a:t>Necessary, reasonable and justified</a:t>
            </a:r>
          </a:p>
          <a:p>
            <a:pPr lvl="1" algn="just">
              <a:lnSpc>
                <a:spcPts val="2875"/>
              </a:lnSpc>
              <a:defRPr/>
            </a:pPr>
            <a:r>
              <a:rPr lang="en-GB" altLang="en-US" b="1" dirty="0"/>
              <a:t>Paid </a:t>
            </a:r>
          </a:p>
        </p:txBody>
      </p:sp>
      <p:pic>
        <p:nvPicPr>
          <p:cNvPr id="7" name="Picture 2" descr="Image result for PROJECT MANAGEMENT">
            <a:extLst>
              <a:ext uri="{FF2B5EF4-FFF2-40B4-BE49-F238E27FC236}">
                <a16:creationId xmlns:a16="http://schemas.microsoft.com/office/drawing/2014/main" id="{2C3DB1B9-18C7-4472-A59E-570C31BF12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46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348431" y="429777"/>
            <a:ext cx="11707091" cy="5805934"/>
          </a:xfrm>
        </p:spPr>
        <p:txBody>
          <a:bodyPr>
            <a:noAutofit/>
          </a:bodyPr>
          <a:lstStyle/>
          <a:p>
            <a:pPr marL="0" indent="0" algn="just">
              <a:lnSpc>
                <a:spcPct val="100000"/>
              </a:lnSpc>
              <a:buNone/>
              <a:defRPr/>
            </a:pPr>
            <a:r>
              <a:rPr lang="tr-TR" altLang="en-US" b="1" dirty="0"/>
              <a:t>In terms of Budget</a:t>
            </a:r>
            <a:r>
              <a:rPr lang="en-US" altLang="en-US" b="1" dirty="0"/>
              <a:t>:</a:t>
            </a:r>
            <a:endParaRPr lang="tr-TR" altLang="en-US" b="1" dirty="0"/>
          </a:p>
          <a:p>
            <a:pPr marL="0" indent="0" algn="just">
              <a:lnSpc>
                <a:spcPct val="100000"/>
              </a:lnSpc>
              <a:buNone/>
              <a:defRPr/>
            </a:pPr>
            <a:endParaRPr lang="en-US" altLang="en-US" sz="2300" dirty="0"/>
          </a:p>
          <a:p>
            <a:pPr algn="just">
              <a:lnSpc>
                <a:spcPct val="100000"/>
              </a:lnSpc>
              <a:defRPr/>
            </a:pPr>
            <a:r>
              <a:rPr lang="en-US" altLang="en-US" sz="2300" dirty="0"/>
              <a:t>In multi-stakeholder projects, </a:t>
            </a:r>
            <a:r>
              <a:rPr lang="en-US" altLang="en-US" sz="2300" b="1" dirty="0"/>
              <a:t>all beneficiaries have an independent role in financial</a:t>
            </a:r>
            <a:r>
              <a:rPr lang="tr-TR" altLang="en-US" sz="2300" b="1" dirty="0"/>
              <a:t> </a:t>
            </a:r>
            <a:r>
              <a:rPr lang="en-US" altLang="en-US" sz="2300" b="1" dirty="0"/>
              <a:t>matters and reporting</a:t>
            </a:r>
            <a:r>
              <a:rPr lang="en-US" altLang="en-US" sz="2300" dirty="0"/>
              <a:t>. </a:t>
            </a:r>
          </a:p>
          <a:p>
            <a:pPr algn="just">
              <a:lnSpc>
                <a:spcPct val="100000"/>
              </a:lnSpc>
              <a:defRPr/>
            </a:pPr>
            <a:r>
              <a:rPr lang="en-US" altLang="en-US" sz="2300" dirty="0"/>
              <a:t>The agreement/contract defines the general </a:t>
            </a:r>
            <a:r>
              <a:rPr lang="en-US" altLang="en-US" sz="2300" b="1" dirty="0"/>
              <a:t>conditions for</a:t>
            </a:r>
            <a:r>
              <a:rPr lang="tr-TR" altLang="en-US" sz="2300" b="1" dirty="0"/>
              <a:t> </a:t>
            </a:r>
            <a:r>
              <a:rPr lang="en-US" altLang="en-US" sz="2300" b="1" dirty="0"/>
              <a:t>costs to be eligible</a:t>
            </a:r>
            <a:r>
              <a:rPr lang="en-US" altLang="en-US" sz="2300" dirty="0"/>
              <a:t>. </a:t>
            </a:r>
          </a:p>
          <a:p>
            <a:pPr algn="just">
              <a:lnSpc>
                <a:spcPct val="100000"/>
              </a:lnSpc>
              <a:defRPr/>
            </a:pPr>
            <a:r>
              <a:rPr lang="en-US" altLang="en-US" sz="2300" dirty="0"/>
              <a:t>The </a:t>
            </a:r>
            <a:r>
              <a:rPr lang="en-US" altLang="en-US" sz="2300" b="1" dirty="0"/>
              <a:t>main categories in H2020 eligible costs </a:t>
            </a:r>
            <a:r>
              <a:rPr lang="en-US" altLang="en-US" sz="2300" dirty="0"/>
              <a:t>are </a:t>
            </a:r>
          </a:p>
          <a:p>
            <a:pPr lvl="1" algn="just">
              <a:lnSpc>
                <a:spcPct val="100000"/>
              </a:lnSpc>
              <a:defRPr/>
            </a:pPr>
            <a:r>
              <a:rPr lang="en-US" altLang="en-US" sz="1900" dirty="0"/>
              <a:t>actual costs,</a:t>
            </a:r>
            <a:r>
              <a:rPr lang="tr-TR" altLang="en-US" sz="1900" dirty="0"/>
              <a:t> </a:t>
            </a:r>
            <a:endParaRPr lang="en-US" altLang="en-US" sz="1900" dirty="0"/>
          </a:p>
          <a:p>
            <a:pPr lvl="1" algn="just">
              <a:lnSpc>
                <a:spcPct val="100000"/>
              </a:lnSpc>
              <a:defRPr/>
            </a:pPr>
            <a:r>
              <a:rPr lang="en-US" altLang="en-US" sz="1900" dirty="0"/>
              <a:t>unit costs, </a:t>
            </a:r>
          </a:p>
          <a:p>
            <a:pPr lvl="1" algn="just">
              <a:lnSpc>
                <a:spcPct val="100000"/>
              </a:lnSpc>
              <a:defRPr/>
            </a:pPr>
            <a:r>
              <a:rPr lang="en-US" altLang="en-US" sz="1900" dirty="0"/>
              <a:t>flat-rate costs, </a:t>
            </a:r>
          </a:p>
          <a:p>
            <a:pPr lvl="1" algn="just">
              <a:lnSpc>
                <a:spcPct val="100000"/>
              </a:lnSpc>
              <a:defRPr/>
            </a:pPr>
            <a:r>
              <a:rPr lang="en-US" altLang="en-US" sz="1900" dirty="0"/>
              <a:t>direct personnel costs, </a:t>
            </a:r>
          </a:p>
          <a:p>
            <a:pPr lvl="1" algn="just">
              <a:lnSpc>
                <a:spcPct val="100000"/>
              </a:lnSpc>
              <a:defRPr/>
            </a:pPr>
            <a:r>
              <a:rPr lang="en-US" altLang="en-US" sz="1900" dirty="0"/>
              <a:t>direct costs for subcontracting,</a:t>
            </a:r>
            <a:r>
              <a:rPr lang="tr-TR" altLang="en-US" sz="1900" dirty="0"/>
              <a:t> </a:t>
            </a:r>
            <a:r>
              <a:rPr lang="en-US" altLang="en-US" sz="1900" dirty="0"/>
              <a:t>and </a:t>
            </a:r>
          </a:p>
          <a:p>
            <a:pPr lvl="1" algn="just">
              <a:lnSpc>
                <a:spcPct val="100000"/>
              </a:lnSpc>
              <a:defRPr/>
            </a:pPr>
            <a:r>
              <a:rPr lang="en-US" altLang="en-US" sz="1900" dirty="0"/>
              <a:t>other direct costs (e.g. travel costs, equipment, other etc.). </a:t>
            </a:r>
          </a:p>
          <a:p>
            <a:pPr algn="just">
              <a:lnSpc>
                <a:spcPct val="100000"/>
              </a:lnSpc>
              <a:defRPr/>
            </a:pPr>
            <a:r>
              <a:rPr lang="en-US" altLang="en-US" sz="2300" u="sng" dirty="0"/>
              <a:t>Project-related invoices, accounting</a:t>
            </a:r>
            <a:r>
              <a:rPr lang="tr-TR" altLang="en-US" sz="2300" u="sng" dirty="0"/>
              <a:t> </a:t>
            </a:r>
            <a:r>
              <a:rPr lang="en-US" altLang="en-US" sz="2300" u="sng" dirty="0"/>
              <a:t>transfers and corrections </a:t>
            </a:r>
            <a:r>
              <a:rPr lang="en-US" altLang="en-US" sz="2300" dirty="0"/>
              <a:t>are handled as other accounting matters, and in addition</a:t>
            </a:r>
            <a:r>
              <a:rPr lang="tr-TR" altLang="en-US" sz="2300" dirty="0"/>
              <a:t> </a:t>
            </a:r>
            <a:r>
              <a:rPr lang="en-US" altLang="en-US" sz="2300" dirty="0"/>
              <a:t>to instructions from the funding body </a:t>
            </a:r>
          </a:p>
          <a:p>
            <a:pPr algn="just">
              <a:lnSpc>
                <a:spcPct val="100000"/>
              </a:lnSpc>
              <a:defRPr/>
            </a:pPr>
            <a:r>
              <a:rPr lang="en-US" altLang="en-US" sz="2300" b="1" dirty="0"/>
              <a:t>The same legislature and regulations apply as</a:t>
            </a:r>
            <a:r>
              <a:rPr lang="tr-TR" altLang="en-US" sz="2300" b="1" dirty="0"/>
              <a:t> </a:t>
            </a:r>
            <a:r>
              <a:rPr lang="en-US" altLang="en-US" sz="2300" b="1" dirty="0"/>
              <a:t>with accounting for companies</a:t>
            </a:r>
            <a:r>
              <a:rPr lang="en-US" altLang="en-US" sz="2300" dirty="0"/>
              <a:t>. </a:t>
            </a:r>
          </a:p>
          <a:p>
            <a:pPr marL="0" indent="0" algn="just">
              <a:lnSpc>
                <a:spcPct val="100000"/>
              </a:lnSpc>
              <a:buNone/>
              <a:defRPr/>
            </a:pPr>
            <a:endParaRPr lang="en-US" altLang="en-US" sz="2300" dirty="0"/>
          </a:p>
        </p:txBody>
      </p:sp>
      <p:pic>
        <p:nvPicPr>
          <p:cNvPr id="5" name="Picture 2" descr="Image result for PROJECT MANAGEMENT">
            <a:extLst>
              <a:ext uri="{FF2B5EF4-FFF2-40B4-BE49-F238E27FC236}">
                <a16:creationId xmlns:a16="http://schemas.microsoft.com/office/drawing/2014/main" id="{742D3A66-5820-4E03-B6DD-F8AA78A617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825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348431" y="429777"/>
            <a:ext cx="11707091" cy="5805934"/>
          </a:xfrm>
        </p:spPr>
        <p:txBody>
          <a:bodyPr>
            <a:noAutofit/>
          </a:bodyPr>
          <a:lstStyle/>
          <a:p>
            <a:pPr marL="0" indent="0" algn="just">
              <a:lnSpc>
                <a:spcPct val="100000"/>
              </a:lnSpc>
              <a:buNone/>
              <a:defRPr/>
            </a:pPr>
            <a:r>
              <a:rPr lang="tr-TR" altLang="en-US" b="1" dirty="0"/>
              <a:t>In terms of Budget</a:t>
            </a:r>
            <a:r>
              <a:rPr lang="en-US" altLang="en-US" b="1" dirty="0"/>
              <a:t>:</a:t>
            </a:r>
            <a:endParaRPr lang="tr-TR" altLang="en-US" b="1" dirty="0"/>
          </a:p>
          <a:p>
            <a:pPr marL="0" indent="0" algn="just">
              <a:lnSpc>
                <a:spcPct val="100000"/>
              </a:lnSpc>
              <a:buNone/>
              <a:defRPr/>
            </a:pPr>
            <a:endParaRPr lang="en-US" altLang="en-US" sz="2300" dirty="0"/>
          </a:p>
          <a:p>
            <a:pPr algn="just">
              <a:lnSpc>
                <a:spcPct val="100000"/>
              </a:lnSpc>
              <a:defRPr/>
            </a:pPr>
            <a:r>
              <a:rPr lang="en-US" altLang="en-US" sz="2300" dirty="0"/>
              <a:t>All invoices for the project must include </a:t>
            </a:r>
            <a:r>
              <a:rPr lang="en-US" altLang="en-US" sz="2300" b="1" dirty="0"/>
              <a:t>the relevant target area number </a:t>
            </a:r>
            <a:r>
              <a:rPr lang="en-US" altLang="en-US" sz="2300" dirty="0"/>
              <a:t>and the information required by the funder </a:t>
            </a:r>
            <a:r>
              <a:rPr lang="en-US" altLang="en-US" sz="2300" b="1" dirty="0"/>
              <a:t>as reference data</a:t>
            </a:r>
            <a:r>
              <a:rPr lang="en-US" altLang="en-US" sz="2300" dirty="0"/>
              <a:t>. </a:t>
            </a:r>
          </a:p>
          <a:p>
            <a:pPr algn="just">
              <a:lnSpc>
                <a:spcPct val="100000"/>
              </a:lnSpc>
              <a:defRPr/>
            </a:pPr>
            <a:r>
              <a:rPr lang="en-US" altLang="en-US" sz="2300" b="1" dirty="0"/>
              <a:t>The invoice address </a:t>
            </a:r>
            <a:r>
              <a:rPr lang="en-US" altLang="en-US" sz="2300" dirty="0"/>
              <a:t>for invoices paid by the project (purchase invoices) is always the relevant partner </a:t>
            </a:r>
            <a:r>
              <a:rPr lang="en-US" altLang="en-US" sz="2300" dirty="0" err="1"/>
              <a:t>organisation’s</a:t>
            </a:r>
            <a:r>
              <a:rPr lang="en-US" altLang="en-US" sz="2300" dirty="0"/>
              <a:t> financial services. </a:t>
            </a:r>
          </a:p>
          <a:p>
            <a:pPr algn="just">
              <a:lnSpc>
                <a:spcPct val="100000"/>
              </a:lnSpc>
              <a:defRPr/>
            </a:pPr>
            <a:r>
              <a:rPr lang="en-US" altLang="en-US" sz="2300" dirty="0"/>
              <a:t>Nowadays, an invoice request can be made </a:t>
            </a:r>
            <a:r>
              <a:rPr lang="en-US" altLang="en-US" sz="2300" b="1" dirty="0"/>
              <a:t>using</a:t>
            </a:r>
            <a:r>
              <a:rPr lang="en-US" altLang="en-US" sz="2300" dirty="0"/>
              <a:t> </a:t>
            </a:r>
            <a:r>
              <a:rPr lang="en-US" altLang="en-US" sz="2300" b="1" dirty="0"/>
              <a:t>an electronic form</a:t>
            </a:r>
            <a:r>
              <a:rPr lang="en-US" altLang="en-US" sz="2300" dirty="0"/>
              <a:t>. </a:t>
            </a:r>
          </a:p>
          <a:p>
            <a:pPr algn="just">
              <a:lnSpc>
                <a:spcPct val="100000"/>
              </a:lnSpc>
              <a:defRPr/>
            </a:pPr>
            <a:r>
              <a:rPr lang="en-US" altLang="en-US" sz="2300" dirty="0"/>
              <a:t>Typically, invoices are </a:t>
            </a:r>
            <a:r>
              <a:rPr lang="en-US" altLang="en-US" sz="2300" b="1" dirty="0"/>
              <a:t>approved by the project manager </a:t>
            </a:r>
            <a:r>
              <a:rPr lang="en-US" altLang="en-US" sz="2300" dirty="0"/>
              <a:t>and </a:t>
            </a:r>
            <a:r>
              <a:rPr lang="en-US" altLang="en-US" sz="2300" b="1" dirty="0"/>
              <a:t>checked by the financial officer</a:t>
            </a:r>
            <a:r>
              <a:rPr lang="en-US" altLang="en-US" sz="2300" dirty="0"/>
              <a:t>.</a:t>
            </a:r>
          </a:p>
          <a:p>
            <a:pPr algn="just">
              <a:lnSpc>
                <a:spcPct val="100000"/>
              </a:lnSpc>
              <a:defRPr/>
            </a:pPr>
            <a:r>
              <a:rPr lang="en-US" altLang="en-US" sz="2300" dirty="0"/>
              <a:t>For accounting purposes, all invoices must be accompanied with an </a:t>
            </a:r>
            <a:r>
              <a:rPr lang="en-US" altLang="en-US" sz="2300" b="1" dirty="0"/>
              <a:t>adequate explanation </a:t>
            </a:r>
            <a:r>
              <a:rPr lang="en-US" altLang="en-US" sz="2300" dirty="0"/>
              <a:t>about the reason for the cost in line with the EC’s instructions. </a:t>
            </a:r>
          </a:p>
          <a:p>
            <a:pPr marL="0" indent="0" algn="just">
              <a:lnSpc>
                <a:spcPct val="100000"/>
              </a:lnSpc>
              <a:buNone/>
              <a:defRPr/>
            </a:pPr>
            <a:endParaRPr lang="en-US" altLang="en-US" sz="2300" dirty="0"/>
          </a:p>
        </p:txBody>
      </p:sp>
      <p:pic>
        <p:nvPicPr>
          <p:cNvPr id="5" name="Picture 2" descr="Image result for PROJECT MANAGEMENT">
            <a:extLst>
              <a:ext uri="{FF2B5EF4-FFF2-40B4-BE49-F238E27FC236}">
                <a16:creationId xmlns:a16="http://schemas.microsoft.com/office/drawing/2014/main" id="{742D3A66-5820-4E03-B6DD-F8AA78A617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20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93627" y="339833"/>
            <a:ext cx="11681254" cy="4418652"/>
          </a:xfrm>
        </p:spPr>
        <p:txBody>
          <a:bodyPr>
            <a:noAutofit/>
          </a:bodyPr>
          <a:lstStyle/>
          <a:p>
            <a:pPr marL="0" indent="0" algn="just">
              <a:buNone/>
              <a:defRPr/>
            </a:pPr>
            <a:r>
              <a:rPr lang="en-US" altLang="en-US" b="1" dirty="0"/>
              <a:t>What cost categories are applicable</a:t>
            </a:r>
            <a:r>
              <a:rPr lang="tr-TR" altLang="en-US" b="1" dirty="0"/>
              <a:t> in </a:t>
            </a:r>
            <a:r>
              <a:rPr lang="en-US" altLang="en-US" b="1" dirty="0"/>
              <a:t>H2020 </a:t>
            </a:r>
            <a:r>
              <a:rPr lang="tr-TR" altLang="en-US" b="1" dirty="0"/>
              <a:t>programme</a:t>
            </a:r>
            <a:r>
              <a:rPr lang="en-US" altLang="en-US" b="1" dirty="0"/>
              <a:t>?</a:t>
            </a:r>
          </a:p>
          <a:p>
            <a:pPr algn="just">
              <a:buFont typeface="Wingdings" panose="05000000000000000000" pitchFamily="2" charset="2"/>
              <a:buChar char="Ø"/>
              <a:defRPr/>
            </a:pPr>
            <a:endParaRPr lang="en-US" altLang="en-US" sz="2400" dirty="0"/>
          </a:p>
          <a:p>
            <a:pPr algn="just">
              <a:defRPr/>
            </a:pPr>
            <a:r>
              <a:rPr lang="en-US" altLang="en-US" sz="2400" b="1" dirty="0"/>
              <a:t>Direct Costs </a:t>
            </a:r>
            <a:r>
              <a:rPr lang="en-US" altLang="en-US" sz="2400" dirty="0"/>
              <a:t>(that can be attributed directly to the project)</a:t>
            </a:r>
            <a:endParaRPr lang="tr-TR" altLang="en-US" sz="2400" dirty="0"/>
          </a:p>
          <a:p>
            <a:pPr lvl="1" algn="just">
              <a:buFont typeface="Wingdings" panose="05000000000000000000" pitchFamily="2" charset="2"/>
              <a:buChar char="§"/>
              <a:defRPr/>
            </a:pPr>
            <a:r>
              <a:rPr lang="en-US" altLang="en-US" u="sng" dirty="0"/>
              <a:t>Personnel costs </a:t>
            </a:r>
            <a:r>
              <a:rPr lang="en-US" altLang="en-US" dirty="0"/>
              <a:t>(can also include “in-house consultants”)</a:t>
            </a:r>
            <a:endParaRPr lang="tr-TR" altLang="en-US" dirty="0"/>
          </a:p>
          <a:p>
            <a:pPr lvl="1" algn="just">
              <a:buFont typeface="Wingdings" panose="05000000000000000000" pitchFamily="2" charset="2"/>
              <a:buChar char="§"/>
              <a:defRPr/>
            </a:pPr>
            <a:r>
              <a:rPr lang="en-US" altLang="en-US" u="sng" dirty="0"/>
              <a:t>Sub-contracting/Third Party Assistance</a:t>
            </a:r>
            <a:r>
              <a:rPr lang="tr-TR" altLang="en-US" u="sng" dirty="0"/>
              <a:t> </a:t>
            </a:r>
            <a:r>
              <a:rPr lang="en-US" altLang="en-US" dirty="0"/>
              <a:t>e.g.: Costs for Financial Certificates</a:t>
            </a:r>
            <a:endParaRPr lang="tr-TR" altLang="en-US" dirty="0"/>
          </a:p>
          <a:p>
            <a:pPr lvl="1" algn="just">
              <a:buFont typeface="Wingdings" panose="05000000000000000000" pitchFamily="2" charset="2"/>
              <a:buChar char="§"/>
              <a:defRPr/>
            </a:pPr>
            <a:r>
              <a:rPr lang="tr-TR" altLang="en-US" u="sng" dirty="0"/>
              <a:t>Other</a:t>
            </a:r>
            <a:r>
              <a:rPr lang="en-US" altLang="en-US" u="sng" dirty="0"/>
              <a:t> </a:t>
            </a:r>
            <a:r>
              <a:rPr lang="tr-TR" altLang="en-US" u="sng" dirty="0"/>
              <a:t>direct </a:t>
            </a:r>
            <a:r>
              <a:rPr lang="en-US" altLang="en-US" u="sng" dirty="0"/>
              <a:t>c</a:t>
            </a:r>
            <a:r>
              <a:rPr lang="tr-TR" altLang="en-US" u="sng" dirty="0"/>
              <a:t>ost</a:t>
            </a:r>
            <a:r>
              <a:rPr lang="en-US" altLang="en-US" u="sng" dirty="0"/>
              <a:t>s</a:t>
            </a:r>
          </a:p>
          <a:p>
            <a:pPr lvl="2" algn="just">
              <a:defRPr/>
            </a:pPr>
            <a:r>
              <a:rPr lang="en-US" altLang="en-US" sz="2400" dirty="0"/>
              <a:t>Travel costs for personnel working on the project</a:t>
            </a:r>
          </a:p>
          <a:p>
            <a:pPr lvl="2" algn="just">
              <a:defRPr/>
            </a:pPr>
            <a:r>
              <a:rPr lang="en-US" altLang="en-US" sz="2400" dirty="0"/>
              <a:t>Costs for consumables</a:t>
            </a:r>
          </a:p>
          <a:p>
            <a:pPr lvl="2" algn="just">
              <a:defRPr/>
            </a:pPr>
            <a:r>
              <a:rPr lang="en-US" altLang="en-US" sz="2400" dirty="0"/>
              <a:t>Other costs</a:t>
            </a:r>
          </a:p>
          <a:p>
            <a:pPr lvl="2" algn="just">
              <a:defRPr/>
            </a:pPr>
            <a:r>
              <a:rPr lang="en-US" altLang="en-US" sz="2400" dirty="0"/>
              <a:t>Purchase costs/renting costs of durable equipment (depreciation)</a:t>
            </a:r>
          </a:p>
          <a:p>
            <a:pPr algn="just">
              <a:defRPr/>
            </a:pPr>
            <a:r>
              <a:rPr lang="en-US" altLang="en-US" sz="2400" b="1" dirty="0"/>
              <a:t>Indirect costs </a:t>
            </a:r>
            <a:r>
              <a:rPr lang="en-US" altLang="en-US" sz="2400" dirty="0"/>
              <a:t>- all those costs which cannot be identified as attributed directly to the project (the “running” costs: electricity, heating, telephone, internet etc. – also called “overheads”)</a:t>
            </a:r>
            <a:endParaRPr lang="en-GB" altLang="en-US" sz="2400" dirty="0"/>
          </a:p>
        </p:txBody>
      </p:sp>
      <p:pic>
        <p:nvPicPr>
          <p:cNvPr id="5" name="Picture 2" descr="Image result for PROJECT MANAGEMENT">
            <a:extLst>
              <a:ext uri="{FF2B5EF4-FFF2-40B4-BE49-F238E27FC236}">
                <a16:creationId xmlns:a16="http://schemas.microsoft.com/office/drawing/2014/main" id="{62C59D53-8FE8-4129-BCF0-9E4150A85F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742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573206" y="147521"/>
            <a:ext cx="11135420" cy="5537723"/>
          </a:xfrm>
        </p:spPr>
        <p:txBody>
          <a:bodyPr>
            <a:noAutofit/>
          </a:bodyPr>
          <a:lstStyle/>
          <a:p>
            <a:pPr marL="0" indent="0" algn="just">
              <a:lnSpc>
                <a:spcPct val="100000"/>
              </a:lnSpc>
              <a:buNone/>
              <a:defRPr/>
            </a:pPr>
            <a:endParaRPr lang="en-US" sz="2600" b="1" dirty="0"/>
          </a:p>
          <a:p>
            <a:pPr marL="0" indent="0" algn="just">
              <a:lnSpc>
                <a:spcPct val="100000"/>
              </a:lnSpc>
              <a:buNone/>
              <a:defRPr/>
            </a:pPr>
            <a:r>
              <a:rPr lang="en-US" sz="2400" b="1" dirty="0"/>
              <a:t>Staff direct costs </a:t>
            </a:r>
            <a:r>
              <a:rPr lang="en-US" sz="2400" dirty="0"/>
              <a:t>should be calculated on a </a:t>
            </a:r>
            <a:r>
              <a:rPr lang="en-US" sz="2400" b="1" dirty="0"/>
              <a:t>monthly pro rata basis</a:t>
            </a:r>
            <a:r>
              <a:rPr lang="en-US" sz="2400" dirty="0"/>
              <a:t>, </a:t>
            </a:r>
            <a:r>
              <a:rPr lang="en-US" sz="2400" u="sng" dirty="0"/>
              <a:t>unless staff is employed full time</a:t>
            </a:r>
            <a:r>
              <a:rPr lang="en-US" sz="2400" dirty="0"/>
              <a:t> on the project, </a:t>
            </a:r>
            <a:r>
              <a:rPr lang="en-US" sz="2400" u="sng" dirty="0"/>
              <a:t>in which case pay slip will be sufficient</a:t>
            </a:r>
            <a:endParaRPr lang="tr-TR" sz="2400" u="sng" dirty="0"/>
          </a:p>
          <a:p>
            <a:pPr lvl="1" algn="just">
              <a:lnSpc>
                <a:spcPct val="100000"/>
              </a:lnSpc>
              <a:defRPr/>
            </a:pPr>
            <a:r>
              <a:rPr lang="en-US" dirty="0"/>
              <a:t>You need to know the </a:t>
            </a:r>
            <a:r>
              <a:rPr lang="en-US" b="1" dirty="0"/>
              <a:t>monthly staff cost </a:t>
            </a:r>
            <a:r>
              <a:rPr lang="en-US" dirty="0"/>
              <a:t>of each member involved for the </a:t>
            </a:r>
            <a:r>
              <a:rPr lang="en-US" dirty="0" err="1"/>
              <a:t>organisation</a:t>
            </a:r>
            <a:r>
              <a:rPr lang="en-US" dirty="0"/>
              <a:t> (gross</a:t>
            </a:r>
            <a:r>
              <a:rPr lang="tr-TR" dirty="0"/>
              <a:t> </a:t>
            </a:r>
            <a:r>
              <a:rPr lang="en-US" dirty="0"/>
              <a:t>salary + national insurance + </a:t>
            </a:r>
            <a:r>
              <a:rPr lang="en-US" dirty="0" err="1"/>
              <a:t>suppluments</a:t>
            </a:r>
            <a:r>
              <a:rPr lang="en-US" dirty="0"/>
              <a:t>);</a:t>
            </a:r>
          </a:p>
          <a:p>
            <a:pPr lvl="1" algn="just">
              <a:lnSpc>
                <a:spcPct val="100000"/>
              </a:lnSpc>
              <a:defRPr/>
            </a:pPr>
            <a:r>
              <a:rPr lang="en-US" dirty="0"/>
              <a:t>You need to know </a:t>
            </a:r>
            <a:r>
              <a:rPr lang="en-US" b="1" dirty="0"/>
              <a:t>how many days </a:t>
            </a:r>
            <a:r>
              <a:rPr lang="en-US" dirty="0"/>
              <a:t>have been worked in total during the month by each</a:t>
            </a:r>
            <a:r>
              <a:rPr lang="tr-TR" dirty="0"/>
              <a:t> </a:t>
            </a:r>
            <a:r>
              <a:rPr lang="en-US" dirty="0"/>
              <a:t>member of staff involved in the project;</a:t>
            </a:r>
          </a:p>
          <a:p>
            <a:pPr lvl="1" algn="just">
              <a:lnSpc>
                <a:spcPct val="100000"/>
              </a:lnSpc>
              <a:defRPr/>
            </a:pPr>
            <a:r>
              <a:rPr lang="en-US" dirty="0"/>
              <a:t>You need to know </a:t>
            </a:r>
            <a:r>
              <a:rPr lang="en-US" u="sng" dirty="0"/>
              <a:t>how many working days have been dedicated </a:t>
            </a:r>
            <a:r>
              <a:rPr lang="en-US" dirty="0"/>
              <a:t>to the project by each staff</a:t>
            </a:r>
            <a:r>
              <a:rPr lang="tr-TR" dirty="0"/>
              <a:t> </a:t>
            </a:r>
            <a:r>
              <a:rPr lang="en-US" dirty="0"/>
              <a:t>member involved.</a:t>
            </a:r>
          </a:p>
          <a:p>
            <a:pPr marL="0" indent="0" algn="just">
              <a:lnSpc>
                <a:spcPct val="100000"/>
              </a:lnSpc>
              <a:buNone/>
              <a:defRPr/>
            </a:pPr>
            <a:endParaRPr lang="en-US" sz="2400" b="1" dirty="0"/>
          </a:p>
          <a:p>
            <a:pPr marL="0" indent="0" algn="just">
              <a:lnSpc>
                <a:spcPct val="100000"/>
              </a:lnSpc>
              <a:buNone/>
              <a:defRPr/>
            </a:pPr>
            <a:r>
              <a:rPr lang="en-US" sz="2400" b="1" dirty="0"/>
              <a:t>Indirect costs </a:t>
            </a:r>
            <a:r>
              <a:rPr lang="en-US" sz="2400" dirty="0"/>
              <a:t>are eligible under specific conditions as defined by the funder. </a:t>
            </a:r>
          </a:p>
          <a:p>
            <a:pPr marL="0" indent="0" algn="just">
              <a:lnSpc>
                <a:spcPct val="100000"/>
              </a:lnSpc>
              <a:buNone/>
              <a:defRPr/>
            </a:pPr>
            <a:r>
              <a:rPr lang="en-US" sz="2400" dirty="0"/>
              <a:t>In any case,</a:t>
            </a:r>
            <a:r>
              <a:rPr lang="tr-TR" sz="2400" dirty="0"/>
              <a:t> </a:t>
            </a:r>
            <a:r>
              <a:rPr lang="en-US" sz="2400" dirty="0"/>
              <a:t>overheads costs must be directly linked to the project. These costs can be for heating, lighting, rent,</a:t>
            </a:r>
            <a:r>
              <a:rPr lang="tr-TR" sz="2400" dirty="0"/>
              <a:t> </a:t>
            </a:r>
            <a:r>
              <a:rPr lang="en-US" sz="2400" dirty="0"/>
              <a:t>communication, etc.</a:t>
            </a:r>
            <a:r>
              <a:rPr lang="tr-TR" sz="2400" dirty="0"/>
              <a:t> </a:t>
            </a:r>
            <a:r>
              <a:rPr lang="en-US" sz="2400" dirty="0"/>
              <a:t>You need to calculate real costs incurred for the project</a:t>
            </a:r>
            <a:r>
              <a:rPr lang="en-US" sz="2400" b="1" dirty="0"/>
              <a:t>.</a:t>
            </a:r>
          </a:p>
          <a:p>
            <a:pPr lvl="1" algn="just">
              <a:lnSpc>
                <a:spcPct val="100000"/>
              </a:lnSpc>
              <a:buFont typeface="Wingdings" panose="05000000000000000000" pitchFamily="2" charset="2"/>
              <a:buChar char="§"/>
              <a:defRPr/>
            </a:pPr>
            <a:endParaRPr lang="tr-TR" sz="2800" dirty="0"/>
          </a:p>
          <a:p>
            <a:pPr algn="just">
              <a:buFont typeface="Wingdings" panose="05000000000000000000" pitchFamily="2" charset="2"/>
              <a:buChar char="§"/>
              <a:defRPr/>
            </a:pPr>
            <a:endParaRPr lang="en-GB" altLang="en-US" sz="3000" dirty="0"/>
          </a:p>
        </p:txBody>
      </p:sp>
      <p:pic>
        <p:nvPicPr>
          <p:cNvPr id="5" name="Picture 2" descr="Image result for PROJECT MANAGEMENT">
            <a:extLst>
              <a:ext uri="{FF2B5EF4-FFF2-40B4-BE49-F238E27FC236}">
                <a16:creationId xmlns:a16="http://schemas.microsoft.com/office/drawing/2014/main" id="{E916295E-9937-495B-A1F0-B4CCBEE5D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000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573206" y="147521"/>
            <a:ext cx="11135420" cy="5537723"/>
          </a:xfrm>
        </p:spPr>
        <p:txBody>
          <a:bodyPr>
            <a:noAutofit/>
          </a:bodyPr>
          <a:lstStyle/>
          <a:p>
            <a:pPr marL="0" indent="0" algn="just">
              <a:lnSpc>
                <a:spcPct val="100000"/>
              </a:lnSpc>
              <a:buNone/>
              <a:defRPr/>
            </a:pPr>
            <a:endParaRPr lang="en-US" sz="2600" b="1" dirty="0"/>
          </a:p>
          <a:p>
            <a:pPr marL="0" indent="0" algn="just">
              <a:lnSpc>
                <a:spcPct val="100000"/>
              </a:lnSpc>
              <a:buNone/>
              <a:defRPr/>
            </a:pPr>
            <a:r>
              <a:rPr lang="en-US" sz="2400" b="1" dirty="0"/>
              <a:t>Staff direct costs – Time recording in H2020 - example</a:t>
            </a:r>
            <a:endParaRPr lang="tr-TR" sz="2800" dirty="0"/>
          </a:p>
          <a:p>
            <a:pPr algn="just">
              <a:buFont typeface="Wingdings" panose="05000000000000000000" pitchFamily="2" charset="2"/>
              <a:buChar char="§"/>
              <a:defRPr/>
            </a:pPr>
            <a:endParaRPr lang="en-GB" altLang="en-US" sz="3000" dirty="0"/>
          </a:p>
        </p:txBody>
      </p:sp>
      <p:pic>
        <p:nvPicPr>
          <p:cNvPr id="5" name="Picture 2" descr="Image result for PROJECT MANAGEMENT">
            <a:extLst>
              <a:ext uri="{FF2B5EF4-FFF2-40B4-BE49-F238E27FC236}">
                <a16:creationId xmlns:a16="http://schemas.microsoft.com/office/drawing/2014/main" id="{E916295E-9937-495B-A1F0-B4CCBEE5D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73206" y="1198015"/>
            <a:ext cx="10141553" cy="5454658"/>
          </a:xfrm>
          <a:prstGeom prst="rect">
            <a:avLst/>
          </a:prstGeom>
        </p:spPr>
      </p:pic>
    </p:spTree>
    <p:extLst>
      <p:ext uri="{BB962C8B-B14F-4D97-AF65-F5344CB8AC3E}">
        <p14:creationId xmlns:p14="http://schemas.microsoft.com/office/powerpoint/2010/main" val="25604431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600501" y="660138"/>
            <a:ext cx="10540250" cy="5537723"/>
          </a:xfrm>
        </p:spPr>
        <p:txBody>
          <a:bodyPr>
            <a:noAutofit/>
          </a:bodyPr>
          <a:lstStyle/>
          <a:p>
            <a:pPr algn="just">
              <a:lnSpc>
                <a:spcPct val="100000"/>
              </a:lnSpc>
              <a:defRPr/>
            </a:pPr>
            <a:r>
              <a:rPr lang="en-US" sz="2400" b="1" dirty="0"/>
              <a:t>Indirect costs </a:t>
            </a:r>
            <a:r>
              <a:rPr lang="en-US" sz="2400" dirty="0"/>
              <a:t>are eligible under specific conditions as defined by the funder. </a:t>
            </a:r>
          </a:p>
          <a:p>
            <a:pPr algn="just">
              <a:lnSpc>
                <a:spcPct val="100000"/>
              </a:lnSpc>
              <a:defRPr/>
            </a:pPr>
            <a:r>
              <a:rPr lang="en-US" sz="2400" dirty="0"/>
              <a:t>In any case,</a:t>
            </a:r>
            <a:r>
              <a:rPr lang="tr-TR" sz="2400" dirty="0"/>
              <a:t> </a:t>
            </a:r>
            <a:r>
              <a:rPr lang="en-US" sz="2400" dirty="0"/>
              <a:t>overheads costs must be directly linked to the project. </a:t>
            </a:r>
          </a:p>
          <a:p>
            <a:pPr algn="just">
              <a:lnSpc>
                <a:spcPct val="100000"/>
              </a:lnSpc>
              <a:defRPr/>
            </a:pPr>
            <a:r>
              <a:rPr lang="en-US" sz="2400" dirty="0"/>
              <a:t>These costs can be for heating, lighting, rent,</a:t>
            </a:r>
            <a:r>
              <a:rPr lang="tr-TR" sz="2400" dirty="0"/>
              <a:t> </a:t>
            </a:r>
            <a:r>
              <a:rPr lang="en-US" sz="2400" dirty="0"/>
              <a:t>communication, etc.</a:t>
            </a:r>
            <a:r>
              <a:rPr lang="tr-TR" sz="2400" dirty="0"/>
              <a:t> </a:t>
            </a:r>
            <a:endParaRPr lang="en-US" sz="2400" dirty="0"/>
          </a:p>
          <a:p>
            <a:pPr algn="just">
              <a:lnSpc>
                <a:spcPct val="100000"/>
              </a:lnSpc>
              <a:defRPr/>
            </a:pPr>
            <a:r>
              <a:rPr lang="en-US" sz="2400" dirty="0"/>
              <a:t>You need to calculate real costs incurred for the project</a:t>
            </a:r>
            <a:r>
              <a:rPr lang="en-US" sz="2400" b="1" dirty="0"/>
              <a:t>.</a:t>
            </a:r>
          </a:p>
          <a:p>
            <a:pPr algn="just">
              <a:lnSpc>
                <a:spcPct val="100000"/>
              </a:lnSpc>
              <a:defRPr/>
            </a:pPr>
            <a:endParaRPr lang="en-US" sz="2400" b="1" dirty="0"/>
          </a:p>
          <a:p>
            <a:pPr algn="just">
              <a:lnSpc>
                <a:spcPct val="100000"/>
              </a:lnSpc>
              <a:defRPr/>
            </a:pPr>
            <a:endParaRPr lang="en-US" sz="2400" b="1" dirty="0"/>
          </a:p>
          <a:p>
            <a:pPr algn="just">
              <a:lnSpc>
                <a:spcPct val="100000"/>
              </a:lnSpc>
              <a:defRPr/>
            </a:pPr>
            <a:r>
              <a:rPr lang="en-US" sz="2400" b="1" dirty="0"/>
              <a:t>Subcontracting, or procurement, </a:t>
            </a:r>
            <a:r>
              <a:rPr lang="en-US" sz="2400" dirty="0"/>
              <a:t>might be necessary during project implementation. </a:t>
            </a:r>
          </a:p>
          <a:p>
            <a:pPr algn="just">
              <a:lnSpc>
                <a:spcPct val="100000"/>
              </a:lnSpc>
              <a:defRPr/>
            </a:pPr>
            <a:r>
              <a:rPr lang="en-US" sz="2400" dirty="0"/>
              <a:t> The</a:t>
            </a:r>
            <a:r>
              <a:rPr lang="tr-TR" sz="2400" dirty="0"/>
              <a:t> </a:t>
            </a:r>
            <a:r>
              <a:rPr lang="en-US" sz="2400" dirty="0"/>
              <a:t>procurement of some of your project’s activities must be balanced and should represent a small part</a:t>
            </a:r>
            <a:r>
              <a:rPr lang="tr-TR" sz="2400" dirty="0"/>
              <a:t> </a:t>
            </a:r>
            <a:r>
              <a:rPr lang="en-US" sz="2400" dirty="0"/>
              <a:t>of the total activities of your project. </a:t>
            </a:r>
          </a:p>
          <a:p>
            <a:pPr algn="just">
              <a:lnSpc>
                <a:spcPct val="100000"/>
              </a:lnSpc>
              <a:defRPr/>
            </a:pPr>
            <a:r>
              <a:rPr lang="en-US" sz="2400" dirty="0"/>
              <a:t>That is why it is necessary to include complementary partners</a:t>
            </a:r>
            <a:r>
              <a:rPr lang="tr-TR" sz="2400" dirty="0"/>
              <a:t> </a:t>
            </a:r>
            <a:r>
              <a:rPr lang="en-US" sz="2400" dirty="0"/>
              <a:t>within project’s partnership in order to limit the use of subcontractors</a:t>
            </a:r>
            <a:endParaRPr lang="tr-TR" altLang="en-US" sz="2400" dirty="0"/>
          </a:p>
          <a:p>
            <a:pPr marL="457200" lvl="1" indent="0" algn="just">
              <a:lnSpc>
                <a:spcPct val="100000"/>
              </a:lnSpc>
              <a:buNone/>
              <a:defRPr/>
            </a:pPr>
            <a:endParaRPr lang="en-GB" altLang="en-US" dirty="0"/>
          </a:p>
        </p:txBody>
      </p:sp>
      <p:pic>
        <p:nvPicPr>
          <p:cNvPr id="5"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6062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95632" y="524206"/>
            <a:ext cx="11679249" cy="5537723"/>
          </a:xfrm>
        </p:spPr>
        <p:txBody>
          <a:bodyPr>
            <a:noAutofit/>
          </a:bodyPr>
          <a:lstStyle/>
          <a:p>
            <a:pPr marL="0" indent="0" algn="just">
              <a:lnSpc>
                <a:spcPct val="100000"/>
              </a:lnSpc>
              <a:buNone/>
              <a:defRPr/>
            </a:pPr>
            <a:r>
              <a:rPr lang="en-US" sz="2400" b="1" dirty="0"/>
              <a:t>Depreciation </a:t>
            </a:r>
            <a:r>
              <a:rPr lang="en-US" sz="2400" dirty="0"/>
              <a:t>means the loss of value of a good purchased as part of the project over time.</a:t>
            </a:r>
            <a:r>
              <a:rPr lang="tr-TR" sz="2400" dirty="0"/>
              <a:t> </a:t>
            </a:r>
            <a:r>
              <a:rPr lang="en-US" sz="2400" dirty="0"/>
              <a:t>Depreciation is not a “traditional” expenditure but it has to be taken into account in your Project</a:t>
            </a:r>
            <a:r>
              <a:rPr lang="tr-TR" sz="2400" dirty="0"/>
              <a:t> </a:t>
            </a:r>
            <a:r>
              <a:rPr lang="en-US" sz="2400" dirty="0"/>
              <a:t>budget.</a:t>
            </a:r>
            <a:endParaRPr lang="tr-TR" sz="2400" dirty="0"/>
          </a:p>
          <a:p>
            <a:pPr marL="0" indent="0" algn="just">
              <a:lnSpc>
                <a:spcPct val="100000"/>
              </a:lnSpc>
              <a:buNone/>
              <a:defRPr/>
            </a:pPr>
            <a:r>
              <a:rPr lang="en-US" sz="2400" dirty="0"/>
              <a:t>In order to calculate the depreciation of a good, you will need the following information:</a:t>
            </a:r>
          </a:p>
          <a:p>
            <a:pPr lvl="1" algn="just">
              <a:lnSpc>
                <a:spcPct val="100000"/>
              </a:lnSpc>
              <a:buFont typeface="Wingdings" panose="05000000000000000000" pitchFamily="2" charset="2"/>
              <a:buChar char="Ø"/>
              <a:defRPr/>
            </a:pPr>
            <a:r>
              <a:rPr lang="en-US" dirty="0"/>
              <a:t>Whole project duration in months</a:t>
            </a:r>
          </a:p>
          <a:p>
            <a:pPr lvl="1" algn="just">
              <a:lnSpc>
                <a:spcPct val="100000"/>
              </a:lnSpc>
              <a:buFont typeface="Wingdings" panose="05000000000000000000" pitchFamily="2" charset="2"/>
              <a:buChar char="Ø"/>
              <a:defRPr/>
            </a:pPr>
            <a:r>
              <a:rPr lang="en-US" dirty="0"/>
              <a:t>Date of purchase of the good</a:t>
            </a:r>
          </a:p>
          <a:p>
            <a:pPr lvl="1" algn="just">
              <a:lnSpc>
                <a:spcPct val="100000"/>
              </a:lnSpc>
              <a:buFont typeface="Wingdings" panose="05000000000000000000" pitchFamily="2" charset="2"/>
              <a:buChar char="Ø"/>
              <a:defRPr/>
            </a:pPr>
            <a:r>
              <a:rPr lang="en-US" dirty="0"/>
              <a:t>Purchasing cost of the good</a:t>
            </a:r>
          </a:p>
          <a:p>
            <a:pPr lvl="1" algn="just">
              <a:lnSpc>
                <a:spcPct val="100000"/>
              </a:lnSpc>
              <a:buFont typeface="Wingdings" panose="05000000000000000000" pitchFamily="2" charset="2"/>
              <a:buChar char="Ø"/>
              <a:defRPr/>
            </a:pPr>
            <a:r>
              <a:rPr lang="en-US" dirty="0"/>
              <a:t>Usage rate of the good</a:t>
            </a:r>
            <a:endParaRPr lang="tr-TR" dirty="0"/>
          </a:p>
          <a:p>
            <a:pPr lvl="1" algn="just">
              <a:lnSpc>
                <a:spcPct val="100000"/>
              </a:lnSpc>
              <a:buFont typeface="Wingdings" panose="05000000000000000000" pitchFamily="2" charset="2"/>
              <a:buChar char="Ø"/>
              <a:defRPr/>
            </a:pPr>
            <a:endParaRPr lang="tr-TR" b="1" dirty="0"/>
          </a:p>
          <a:p>
            <a:pPr marL="457200" indent="-457200" algn="just">
              <a:lnSpc>
                <a:spcPct val="100000"/>
              </a:lnSpc>
              <a:buAutoNum type="arabicPeriod"/>
              <a:defRPr/>
            </a:pPr>
            <a:r>
              <a:rPr lang="en-US" sz="2400" dirty="0"/>
              <a:t>You need to calculate </a:t>
            </a:r>
            <a:r>
              <a:rPr lang="en-US" sz="2400" b="1" dirty="0"/>
              <a:t>the number of months in one year only when you are using the good</a:t>
            </a:r>
            <a:r>
              <a:rPr lang="en-US" sz="2400" dirty="0"/>
              <a:t> </a:t>
            </a:r>
            <a:r>
              <a:rPr lang="en-US" sz="2400" u="sng" dirty="0"/>
              <a:t>divided by the total duration of your project in months</a:t>
            </a:r>
            <a:r>
              <a:rPr lang="en-US" sz="2400" dirty="0"/>
              <a:t>; </a:t>
            </a:r>
            <a:endParaRPr lang="tr-TR" sz="2400" dirty="0"/>
          </a:p>
          <a:p>
            <a:pPr marL="457200" indent="-457200" algn="just">
              <a:lnSpc>
                <a:spcPct val="100000"/>
              </a:lnSpc>
              <a:buAutoNum type="arabicPeriod"/>
              <a:defRPr/>
            </a:pPr>
            <a:r>
              <a:rPr lang="en-US" sz="2400" b="1" u="sng" dirty="0"/>
              <a:t>Multiply that result </a:t>
            </a:r>
            <a:r>
              <a:rPr lang="en-US" sz="2400" u="sng" dirty="0"/>
              <a:t>by the purchasing cost of the good </a:t>
            </a:r>
            <a:r>
              <a:rPr lang="en-US" sz="2400" dirty="0"/>
              <a:t>(price with all taxes included for not-for profit organisations, price without taxes for businesses);</a:t>
            </a:r>
            <a:endParaRPr lang="tr-TR" sz="2400" dirty="0"/>
          </a:p>
          <a:p>
            <a:pPr marL="457200" lvl="1" indent="0" algn="just">
              <a:lnSpc>
                <a:spcPct val="100000"/>
              </a:lnSpc>
              <a:buNone/>
              <a:defRPr/>
            </a:pPr>
            <a:endParaRPr lang="tr-TR" altLang="en-US" b="1" dirty="0"/>
          </a:p>
          <a:p>
            <a:pPr marL="457200" lvl="1" indent="0" algn="just">
              <a:lnSpc>
                <a:spcPct val="100000"/>
              </a:lnSpc>
              <a:buNone/>
              <a:defRPr/>
            </a:pPr>
            <a:endParaRPr lang="en-GB" altLang="en-US" dirty="0"/>
          </a:p>
        </p:txBody>
      </p:sp>
      <p:pic>
        <p:nvPicPr>
          <p:cNvPr id="5" name="Picture 2" descr="Image result for PROJECT MANAGEMENT">
            <a:extLst>
              <a:ext uri="{FF2B5EF4-FFF2-40B4-BE49-F238E27FC236}">
                <a16:creationId xmlns:a16="http://schemas.microsoft.com/office/drawing/2014/main" id="{8D0B9605-3EC5-4EEA-8B68-3B2A51E266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341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95632" y="524206"/>
            <a:ext cx="11679249" cy="5537723"/>
          </a:xfrm>
        </p:spPr>
        <p:txBody>
          <a:bodyPr>
            <a:noAutofit/>
          </a:bodyPr>
          <a:lstStyle/>
          <a:p>
            <a:pPr marL="0" indent="0" algn="just">
              <a:lnSpc>
                <a:spcPct val="100000"/>
              </a:lnSpc>
              <a:buNone/>
              <a:defRPr/>
            </a:pPr>
            <a:r>
              <a:rPr lang="en-US" b="1" dirty="0"/>
              <a:t>Information required by the EC by cost category – in H2020</a:t>
            </a:r>
            <a:endParaRPr lang="tr-TR" dirty="0"/>
          </a:p>
          <a:p>
            <a:pPr marL="457200" lvl="1" indent="0" algn="just">
              <a:lnSpc>
                <a:spcPct val="100000"/>
              </a:lnSpc>
              <a:buNone/>
              <a:defRPr/>
            </a:pPr>
            <a:endParaRPr lang="tr-TR" altLang="en-US" b="1" dirty="0"/>
          </a:p>
          <a:p>
            <a:pPr marL="457200" lvl="1" indent="0" algn="just">
              <a:lnSpc>
                <a:spcPct val="100000"/>
              </a:lnSpc>
              <a:buNone/>
              <a:defRPr/>
            </a:pPr>
            <a:endParaRPr lang="en-GB" altLang="en-US" dirty="0"/>
          </a:p>
        </p:txBody>
      </p:sp>
      <p:pic>
        <p:nvPicPr>
          <p:cNvPr id="5" name="Picture 2" descr="Image result for PROJECT MANAGEMENT">
            <a:extLst>
              <a:ext uri="{FF2B5EF4-FFF2-40B4-BE49-F238E27FC236}">
                <a16:creationId xmlns:a16="http://schemas.microsoft.com/office/drawing/2014/main" id="{8D0B9605-3EC5-4EEA-8B68-3B2A51E266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b="6433"/>
          <a:stretch/>
        </p:blipFill>
        <p:spPr>
          <a:xfrm>
            <a:off x="301478" y="1175069"/>
            <a:ext cx="11206140" cy="3970137"/>
          </a:xfrm>
          <a:prstGeom prst="rect">
            <a:avLst/>
          </a:prstGeom>
        </p:spPr>
      </p:pic>
    </p:spTree>
    <p:extLst>
      <p:ext uri="{BB962C8B-B14F-4D97-AF65-F5344CB8AC3E}">
        <p14:creationId xmlns:p14="http://schemas.microsoft.com/office/powerpoint/2010/main" val="160646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228" y="624450"/>
            <a:ext cx="10080171" cy="55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78828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245661" y="281027"/>
            <a:ext cx="11629220" cy="5537723"/>
          </a:xfrm>
        </p:spPr>
        <p:txBody>
          <a:bodyPr>
            <a:noAutofit/>
          </a:bodyPr>
          <a:lstStyle/>
          <a:p>
            <a:pPr marL="457200" lvl="1" indent="0" algn="just">
              <a:lnSpc>
                <a:spcPct val="100000"/>
              </a:lnSpc>
              <a:buNone/>
              <a:defRPr/>
            </a:pPr>
            <a:r>
              <a:rPr lang="en-GB" altLang="en-US" sz="2800" b="1" dirty="0"/>
              <a:t>Example – Procurement of goods or services – rules defined in ERASMUS</a:t>
            </a:r>
          </a:p>
          <a:p>
            <a:pPr marL="457200" lvl="1" indent="0" algn="just">
              <a:lnSpc>
                <a:spcPct val="100000"/>
              </a:lnSpc>
              <a:buNone/>
              <a:defRPr/>
            </a:pPr>
            <a:endParaRPr lang="en-GB" altLang="en-US" b="1" dirty="0"/>
          </a:p>
          <a:p>
            <a:pPr marL="457200" lvl="1" indent="0" algn="just">
              <a:lnSpc>
                <a:spcPct val="100000"/>
              </a:lnSpc>
              <a:buNone/>
              <a:defRPr/>
            </a:pPr>
            <a:endParaRPr lang="en-GB" altLang="en-US" dirty="0"/>
          </a:p>
        </p:txBody>
      </p:sp>
      <p:sp>
        <p:nvSpPr>
          <p:cNvPr id="2" name="TextBox 1"/>
          <p:cNvSpPr txBox="1"/>
          <p:nvPr/>
        </p:nvSpPr>
        <p:spPr>
          <a:xfrm>
            <a:off x="500707" y="1228299"/>
            <a:ext cx="11563914" cy="4909036"/>
          </a:xfrm>
          <a:prstGeom prst="rect">
            <a:avLst/>
          </a:prstGeom>
          <a:solidFill>
            <a:schemeClr val="tx2">
              <a:lumMod val="20000"/>
              <a:lumOff val="80000"/>
            </a:schemeClr>
          </a:solidFill>
        </p:spPr>
        <p:txBody>
          <a:bodyPr wrap="square" rtlCol="0">
            <a:spAutoFit/>
          </a:bodyPr>
          <a:lstStyle/>
          <a:p>
            <a:pPr marL="342900" indent="-342900">
              <a:spcAft>
                <a:spcPts val="600"/>
              </a:spcAft>
              <a:buFont typeface="Wingdings" panose="05000000000000000000" pitchFamily="2" charset="2"/>
              <a:buChar char="ü"/>
            </a:pPr>
            <a:r>
              <a:rPr lang="en-US" sz="2400" dirty="0"/>
              <a:t>Principles of transparency, equal treatment of potential contractors,  avoiding conflicts of interests</a:t>
            </a:r>
          </a:p>
          <a:p>
            <a:pPr marL="342900" indent="-342900">
              <a:spcAft>
                <a:spcPts val="600"/>
              </a:spcAft>
              <a:buFont typeface="Wingdings" panose="05000000000000000000" pitchFamily="2" charset="2"/>
              <a:buChar char="ü"/>
            </a:pPr>
            <a:r>
              <a:rPr lang="en-US" sz="2400" dirty="0"/>
              <a:t>Relevant to the objectives of the project</a:t>
            </a:r>
          </a:p>
          <a:p>
            <a:pPr marL="342900" indent="-342900">
              <a:spcAft>
                <a:spcPts val="600"/>
              </a:spcAft>
              <a:buFont typeface="Wingdings" panose="05000000000000000000" pitchFamily="2" charset="2"/>
              <a:buChar char="ü"/>
            </a:pPr>
            <a:r>
              <a:rPr lang="en-US" sz="2400" dirty="0"/>
              <a:t>The beneficiary shall apply the tendering procedure for the purchase of any kind of goods or services WHENEVER the amount of the purchase/sub-contract is between EUR 25.000 and 134.000</a:t>
            </a:r>
          </a:p>
          <a:p>
            <a:pPr marL="342900" indent="-342900">
              <a:spcAft>
                <a:spcPts val="600"/>
              </a:spcAft>
              <a:buFont typeface="Wingdings" panose="05000000000000000000" pitchFamily="2" charset="2"/>
              <a:buChar char="ü"/>
            </a:pPr>
            <a:r>
              <a:rPr lang="en-US" sz="2400" dirty="0"/>
              <a:t>In that case the beneficiaries shall launch a tendering procedure and obtain competitive offers from at least three suppliers and retain the one offering best value for money,</a:t>
            </a:r>
          </a:p>
          <a:p>
            <a:pPr marL="342900" indent="-342900">
              <a:spcAft>
                <a:spcPts val="600"/>
              </a:spcAft>
              <a:buFont typeface="Wingdings" panose="05000000000000000000" pitchFamily="2" charset="2"/>
              <a:buChar char="ü"/>
            </a:pPr>
            <a:r>
              <a:rPr lang="en-US" sz="2400" dirty="0"/>
              <a:t>If value of purchase/sub-contract exceeds EUR 134.000, national legislation will be applicable </a:t>
            </a:r>
          </a:p>
          <a:p>
            <a:pPr marL="342900" indent="-342900">
              <a:spcAft>
                <a:spcPts val="600"/>
              </a:spcAft>
              <a:buFont typeface="Wingdings" panose="05000000000000000000" pitchFamily="2" charset="2"/>
              <a:buChar char="ü"/>
            </a:pPr>
            <a:r>
              <a:rPr lang="en-US" sz="2400" dirty="0"/>
              <a:t>It is not allowed to split purchase/sub-contract  into smaller contracts below the threshold to avoid a tendering procedure! </a:t>
            </a:r>
          </a:p>
        </p:txBody>
      </p:sp>
      <p:pic>
        <p:nvPicPr>
          <p:cNvPr id="6"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5684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93627" y="339833"/>
            <a:ext cx="11681254" cy="4418652"/>
          </a:xfrm>
        </p:spPr>
        <p:txBody>
          <a:bodyPr>
            <a:noAutofit/>
          </a:bodyPr>
          <a:lstStyle/>
          <a:p>
            <a:pPr marL="0" indent="0" algn="just">
              <a:buNone/>
              <a:defRPr/>
            </a:pPr>
            <a:r>
              <a:rPr lang="en-US" altLang="en-US" b="1" dirty="0"/>
              <a:t>Cots categories applicable</a:t>
            </a:r>
            <a:r>
              <a:rPr lang="tr-TR" altLang="en-US" b="1" dirty="0"/>
              <a:t> in </a:t>
            </a:r>
            <a:r>
              <a:rPr lang="en-US" altLang="en-US" b="1" dirty="0"/>
              <a:t>ERASMUS </a:t>
            </a:r>
            <a:r>
              <a:rPr lang="tr-TR" altLang="en-US" b="1" dirty="0"/>
              <a:t>programme</a:t>
            </a:r>
            <a:r>
              <a:rPr lang="en-US" altLang="en-US" b="1" dirty="0"/>
              <a:t> – information required</a:t>
            </a:r>
          </a:p>
          <a:p>
            <a:pPr algn="just">
              <a:buFont typeface="Wingdings" panose="05000000000000000000" pitchFamily="2" charset="2"/>
              <a:buChar char="Ø"/>
              <a:defRPr/>
            </a:pPr>
            <a:endParaRPr lang="en-US" altLang="en-US" sz="2400" dirty="0"/>
          </a:p>
        </p:txBody>
      </p:sp>
      <p:pic>
        <p:nvPicPr>
          <p:cNvPr id="5" name="Picture 2" descr="Image result for PROJECT MANAGEMENT">
            <a:extLst>
              <a:ext uri="{FF2B5EF4-FFF2-40B4-BE49-F238E27FC236}">
                <a16:creationId xmlns:a16="http://schemas.microsoft.com/office/drawing/2014/main" id="{62C59D53-8FE8-4129-BCF0-9E4150A85F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193627" y="887102"/>
          <a:ext cx="11830051" cy="6758788"/>
        </p:xfrm>
        <a:graphic>
          <a:graphicData uri="http://schemas.openxmlformats.org/drawingml/2006/table">
            <a:tbl>
              <a:tblPr firstRow="1" firstCol="1" bandRow="1">
                <a:tableStyleId>{5C22544A-7EE6-4342-B048-85BDC9FD1C3A}</a:tableStyleId>
              </a:tblPr>
              <a:tblGrid>
                <a:gridCol w="1485048">
                  <a:extLst>
                    <a:ext uri="{9D8B030D-6E8A-4147-A177-3AD203B41FA5}">
                      <a16:colId xmlns:a16="http://schemas.microsoft.com/office/drawing/2014/main" val="20000"/>
                    </a:ext>
                  </a:extLst>
                </a:gridCol>
                <a:gridCol w="1473958">
                  <a:extLst>
                    <a:ext uri="{9D8B030D-6E8A-4147-A177-3AD203B41FA5}">
                      <a16:colId xmlns:a16="http://schemas.microsoft.com/office/drawing/2014/main" val="20001"/>
                    </a:ext>
                  </a:extLst>
                </a:gridCol>
                <a:gridCol w="5158854">
                  <a:extLst>
                    <a:ext uri="{9D8B030D-6E8A-4147-A177-3AD203B41FA5}">
                      <a16:colId xmlns:a16="http://schemas.microsoft.com/office/drawing/2014/main" val="20002"/>
                    </a:ext>
                  </a:extLst>
                </a:gridCol>
                <a:gridCol w="3712191">
                  <a:extLst>
                    <a:ext uri="{9D8B030D-6E8A-4147-A177-3AD203B41FA5}">
                      <a16:colId xmlns:a16="http://schemas.microsoft.com/office/drawing/2014/main" val="20003"/>
                    </a:ext>
                  </a:extLst>
                </a:gridCol>
              </a:tblGrid>
              <a:tr h="222182">
                <a:tc>
                  <a:txBody>
                    <a:bodyPr/>
                    <a:lstStyle/>
                    <a:p>
                      <a:pPr algn="ctr">
                        <a:spcBef>
                          <a:spcPts val="600"/>
                        </a:spcBef>
                        <a:spcAft>
                          <a:spcPts val="600"/>
                        </a:spcAft>
                      </a:pPr>
                      <a:r>
                        <a:rPr lang="en-GB" sz="1400" b="1" dirty="0">
                          <a:solidFill>
                            <a:srgbClr val="FF0000"/>
                          </a:solidFill>
                          <a:effectLst/>
                          <a:latin typeface="Arial" panose="020B0604020202020204" pitchFamily="34" charset="0"/>
                          <a:cs typeface="Arial" panose="020B0604020202020204" pitchFamily="34" charset="0"/>
                        </a:rPr>
                        <a:t>Reimbursement basis</a:t>
                      </a:r>
                      <a:endParaRPr lang="en-GB" sz="1400" b="1" dirty="0">
                        <a:solidFill>
                          <a:srgbClr val="FF0000"/>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algn="ctr">
                        <a:spcBef>
                          <a:spcPts val="600"/>
                        </a:spcBef>
                        <a:spcAft>
                          <a:spcPts val="600"/>
                        </a:spcAft>
                      </a:pPr>
                      <a:r>
                        <a:rPr lang="en-GB" sz="1400" b="1" dirty="0">
                          <a:solidFill>
                            <a:srgbClr val="FF0000"/>
                          </a:solidFill>
                          <a:effectLst/>
                          <a:latin typeface="Arial" panose="020B0604020202020204" pitchFamily="34" charset="0"/>
                          <a:cs typeface="Arial" panose="020B0604020202020204" pitchFamily="34" charset="0"/>
                        </a:rPr>
                        <a:t>Budget Headings</a:t>
                      </a:r>
                      <a:endParaRPr lang="en-GB" sz="1400" b="1" dirty="0">
                        <a:solidFill>
                          <a:srgbClr val="FF0000"/>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algn="ctr">
                        <a:spcBef>
                          <a:spcPts val="600"/>
                        </a:spcBef>
                        <a:spcAft>
                          <a:spcPts val="600"/>
                        </a:spcAft>
                      </a:pPr>
                      <a:r>
                        <a:rPr lang="en-GB" sz="1400" b="1" dirty="0">
                          <a:solidFill>
                            <a:srgbClr val="FF0000"/>
                          </a:solidFill>
                          <a:effectLst/>
                          <a:latin typeface="Arial" panose="020B0604020202020204" pitchFamily="34" charset="0"/>
                          <a:cs typeface="Arial" panose="020B0604020202020204" pitchFamily="34" charset="0"/>
                        </a:rPr>
                        <a:t>Documents to retain with project accounts</a:t>
                      </a:r>
                      <a:endParaRPr lang="en-GB" sz="1400" b="1" dirty="0">
                        <a:solidFill>
                          <a:srgbClr val="FF0000"/>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algn="ctr">
                        <a:spcBef>
                          <a:spcPts val="600"/>
                        </a:spcBef>
                        <a:spcAft>
                          <a:spcPts val="600"/>
                        </a:spcAft>
                      </a:pPr>
                      <a:r>
                        <a:rPr lang="en-GB" sz="1400" b="1" dirty="0">
                          <a:solidFill>
                            <a:srgbClr val="FF0000"/>
                          </a:solidFill>
                          <a:effectLst/>
                          <a:latin typeface="Arial" panose="020B0604020202020204" pitchFamily="34" charset="0"/>
                          <a:cs typeface="Arial" panose="020B0604020202020204" pitchFamily="34" charset="0"/>
                        </a:rPr>
                        <a:t>Documents to be sent with the Final report</a:t>
                      </a:r>
                      <a:endParaRPr lang="en-GB" sz="1400" b="1" dirty="0">
                        <a:solidFill>
                          <a:srgbClr val="FF0000"/>
                        </a:solidFill>
                        <a:effectLst/>
                        <a:latin typeface="Arial" panose="020B0604020202020204" pitchFamily="34" charset="0"/>
                        <a:ea typeface="Times New Roman"/>
                        <a:cs typeface="Arial" panose="020B0604020202020204" pitchFamily="34" charset="0"/>
                      </a:endParaRPr>
                    </a:p>
                  </a:txBody>
                  <a:tcPr marL="30392" marR="30392" marT="0" marB="0" anchor="ctr"/>
                </a:tc>
                <a:extLst>
                  <a:ext uri="{0D108BD9-81ED-4DB2-BD59-A6C34878D82A}">
                    <a16:rowId xmlns:a16="http://schemas.microsoft.com/office/drawing/2014/main" val="10000"/>
                  </a:ext>
                </a:extLst>
              </a:tr>
              <a:tr h="1149796">
                <a:tc rowSpan="2">
                  <a:txBody>
                    <a:bodyPr/>
                    <a:lstStyle/>
                    <a:p>
                      <a:pPr algn="ctr">
                        <a:spcAft>
                          <a:spcPts val="0"/>
                        </a:spcAft>
                      </a:pPr>
                      <a:r>
                        <a:rPr lang="en-GB" sz="1400" b="1" dirty="0">
                          <a:solidFill>
                            <a:srgbClr val="FF0000"/>
                          </a:solidFill>
                          <a:effectLst/>
                          <a:latin typeface="Arial" panose="020B0604020202020204" pitchFamily="34" charset="0"/>
                          <a:cs typeface="Arial" panose="020B0604020202020204" pitchFamily="34" charset="0"/>
                        </a:rPr>
                        <a:t>ACTUAL</a:t>
                      </a:r>
                      <a:endParaRPr lang="en-GB" sz="1400" b="1" dirty="0">
                        <a:solidFill>
                          <a:srgbClr val="FF0000"/>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a:spcAft>
                          <a:spcPts val="0"/>
                        </a:spcAft>
                      </a:pPr>
                      <a:r>
                        <a:rPr lang="en-GB" sz="1400" b="1" dirty="0">
                          <a:solidFill>
                            <a:schemeClr val="tx1"/>
                          </a:solidFill>
                          <a:effectLst/>
                          <a:latin typeface="Arial" panose="020B0604020202020204" pitchFamily="34" charset="0"/>
                          <a:cs typeface="Arial" panose="020B0604020202020204" pitchFamily="34" charset="0"/>
                        </a:rPr>
                        <a:t>Equipment</a:t>
                      </a:r>
                      <a:endParaRPr lang="en-GB" sz="1400" b="1" dirty="0">
                        <a:solidFill>
                          <a:schemeClr val="tx1"/>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marL="342900" lvl="0" indent="-342900">
                        <a:lnSpc>
                          <a:spcPct val="115000"/>
                        </a:lnSpc>
                        <a:spcBef>
                          <a:spcPts val="300"/>
                        </a:spcBef>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Invoices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Bank statements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Tendering procedure for expenses exceeding 25.000€</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Proof that the equipment is recorded in the inventory of the institution</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tc>
                  <a:txBody>
                    <a:bodyPr/>
                    <a:lstStyle/>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Invoices and three quotations from different suppliers for expenses exceeding 25.000€</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Any prior authorisation from the Agency</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extLst>
                  <a:ext uri="{0D108BD9-81ED-4DB2-BD59-A6C34878D82A}">
                    <a16:rowId xmlns:a16="http://schemas.microsoft.com/office/drawing/2014/main" val="10001"/>
                  </a:ext>
                </a:extLst>
              </a:tr>
              <a:tr h="1149796">
                <a:tc vMerge="1">
                  <a:txBody>
                    <a:bodyPr/>
                    <a:lstStyle/>
                    <a:p>
                      <a:endParaRPr lang="en-GB"/>
                    </a:p>
                  </a:txBody>
                  <a:tcPr/>
                </a:tc>
                <a:tc>
                  <a:txBody>
                    <a:bodyPr/>
                    <a:lstStyle/>
                    <a:p>
                      <a:pPr>
                        <a:spcAft>
                          <a:spcPts val="0"/>
                        </a:spcAft>
                      </a:pPr>
                      <a:r>
                        <a:rPr lang="en-GB" sz="1400" b="1" dirty="0">
                          <a:solidFill>
                            <a:schemeClr val="tx1"/>
                          </a:solidFill>
                          <a:effectLst/>
                          <a:latin typeface="Arial" panose="020B0604020202020204" pitchFamily="34" charset="0"/>
                          <a:cs typeface="Arial" panose="020B0604020202020204" pitchFamily="34" charset="0"/>
                        </a:rPr>
                        <a:t>Subcontracting</a:t>
                      </a:r>
                      <a:endParaRPr lang="en-GB" sz="1400" b="1" dirty="0">
                        <a:solidFill>
                          <a:schemeClr val="tx1"/>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marL="342900" lvl="0" indent="-342900">
                        <a:lnSpc>
                          <a:spcPct val="115000"/>
                        </a:lnSpc>
                        <a:spcBef>
                          <a:spcPts val="300"/>
                        </a:spcBef>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Subcontracts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Invoices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Bank statements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Tendering procedure for expenses exceeding 25.000€</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Tangible outputs/products*</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tc>
                  <a:txBody>
                    <a:bodyPr/>
                    <a:lstStyle/>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Subcontracts, invoices and three quotations from different suppliers for expenses exceeding 25.000€</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Any prior authorisation from the Agency</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extLst>
                  <a:ext uri="{0D108BD9-81ED-4DB2-BD59-A6C34878D82A}">
                    <a16:rowId xmlns:a16="http://schemas.microsoft.com/office/drawing/2014/main" val="10002"/>
                  </a:ext>
                </a:extLst>
              </a:tr>
              <a:tr h="1277550">
                <a:tc rowSpan="2">
                  <a:txBody>
                    <a:bodyPr/>
                    <a:lstStyle/>
                    <a:p>
                      <a:pPr algn="ctr">
                        <a:spcAft>
                          <a:spcPts val="0"/>
                        </a:spcAft>
                      </a:pPr>
                      <a:r>
                        <a:rPr lang="en-GB" sz="1400" b="1" dirty="0">
                          <a:solidFill>
                            <a:srgbClr val="FF0000"/>
                          </a:solidFill>
                          <a:effectLst/>
                          <a:latin typeface="Arial" panose="020B0604020202020204" pitchFamily="34" charset="0"/>
                          <a:cs typeface="Arial" panose="020B0604020202020204" pitchFamily="34" charset="0"/>
                        </a:rPr>
                        <a:t>UNIT</a:t>
                      </a:r>
                      <a:endParaRPr lang="en-GB" sz="1400" b="1" dirty="0">
                        <a:solidFill>
                          <a:srgbClr val="FF0000"/>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a:spcAft>
                          <a:spcPts val="0"/>
                        </a:spcAft>
                      </a:pPr>
                      <a:r>
                        <a:rPr lang="en-GB" sz="1400" b="1" dirty="0">
                          <a:solidFill>
                            <a:schemeClr val="tx1"/>
                          </a:solidFill>
                          <a:effectLst/>
                          <a:latin typeface="Arial" panose="020B0604020202020204" pitchFamily="34" charset="0"/>
                          <a:cs typeface="Arial" panose="020B0604020202020204" pitchFamily="34" charset="0"/>
                        </a:rPr>
                        <a:t>Staff</a:t>
                      </a:r>
                      <a:endParaRPr lang="en-GB" sz="1400" b="1" dirty="0">
                        <a:solidFill>
                          <a:schemeClr val="tx1"/>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marL="342900" lvl="0" indent="-342900">
                        <a:lnSpc>
                          <a:spcPct val="115000"/>
                        </a:lnSpc>
                        <a:spcBef>
                          <a:spcPts val="300"/>
                        </a:spcBef>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Formal employment contract</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Staff convention</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Time sheets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Agendas*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Attendance / Participant lists*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Tangible outputs/products*</a:t>
                      </a:r>
                    </a:p>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Minutes of meetings*</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tc>
                  <a:txBody>
                    <a:bodyPr/>
                    <a:lstStyle/>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No supporting documents should be sent with the Final report, except for any prior authorisation from the Agency</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extLst>
                  <a:ext uri="{0D108BD9-81ED-4DB2-BD59-A6C34878D82A}">
                    <a16:rowId xmlns:a16="http://schemas.microsoft.com/office/drawing/2014/main" val="10003"/>
                  </a:ext>
                </a:extLst>
              </a:tr>
              <a:tr h="1277550">
                <a:tc vMerge="1">
                  <a:txBody>
                    <a:bodyPr/>
                    <a:lstStyle/>
                    <a:p>
                      <a:endParaRPr lang="en-GB"/>
                    </a:p>
                  </a:txBody>
                  <a:tcPr/>
                </a:tc>
                <a:tc>
                  <a:txBody>
                    <a:bodyPr/>
                    <a:lstStyle/>
                    <a:p>
                      <a:pPr>
                        <a:spcAft>
                          <a:spcPts val="0"/>
                        </a:spcAft>
                      </a:pPr>
                      <a:r>
                        <a:rPr lang="en-GB" sz="1400" b="1" dirty="0">
                          <a:solidFill>
                            <a:schemeClr val="tx1"/>
                          </a:solidFill>
                          <a:effectLst/>
                          <a:latin typeface="Arial" panose="020B0604020202020204" pitchFamily="34" charset="0"/>
                          <a:cs typeface="Arial" panose="020B0604020202020204" pitchFamily="34" charset="0"/>
                        </a:rPr>
                        <a:t>Travel and Costs of Stay</a:t>
                      </a:r>
                      <a:endParaRPr lang="en-GB" sz="1400" b="1" dirty="0">
                        <a:solidFill>
                          <a:schemeClr val="tx1"/>
                        </a:solidFill>
                        <a:effectLst/>
                        <a:latin typeface="Arial" panose="020B0604020202020204" pitchFamily="34" charset="0"/>
                        <a:ea typeface="Times New Roman"/>
                        <a:cs typeface="Arial" panose="020B0604020202020204" pitchFamily="34" charset="0"/>
                      </a:endParaRPr>
                    </a:p>
                  </a:txBody>
                  <a:tcPr marL="30392" marR="30392" marT="0" marB="0" anchor="ctr"/>
                </a:tc>
                <a:tc>
                  <a:txBody>
                    <a:bodyPr/>
                    <a:lstStyle/>
                    <a:p>
                      <a:pPr marL="342900" lvl="0" indent="-342900">
                        <a:lnSpc>
                          <a:spcPct val="115000"/>
                        </a:lnSpc>
                        <a:spcBef>
                          <a:spcPts val="300"/>
                        </a:spcBef>
                        <a:spcAft>
                          <a:spcPts val="0"/>
                        </a:spcAft>
                        <a:buFont typeface="Wingdings"/>
                        <a:buChar char=""/>
                      </a:pPr>
                      <a:r>
                        <a:rPr lang="en-GB" sz="1400" b="1" i="1">
                          <a:solidFill>
                            <a:schemeClr val="tx1"/>
                          </a:solidFill>
                          <a:effectLst/>
                          <a:latin typeface="Arial" panose="020B0604020202020204" pitchFamily="34" charset="0"/>
                          <a:cs typeface="Arial" panose="020B0604020202020204" pitchFamily="34" charset="0"/>
                        </a:rPr>
                        <a:t>Individual Travel Report (ITR)</a:t>
                      </a:r>
                    </a:p>
                    <a:p>
                      <a:pPr marL="342900" lvl="0" indent="-342900">
                        <a:lnSpc>
                          <a:spcPct val="115000"/>
                        </a:lnSpc>
                        <a:spcAft>
                          <a:spcPts val="0"/>
                        </a:spcAft>
                        <a:buFont typeface="Wingdings"/>
                        <a:buChar char=""/>
                      </a:pPr>
                      <a:r>
                        <a:rPr lang="en-GB" sz="1400" b="1" i="1">
                          <a:solidFill>
                            <a:schemeClr val="tx1"/>
                          </a:solidFill>
                          <a:effectLst/>
                          <a:latin typeface="Arial" panose="020B0604020202020204" pitchFamily="34" charset="0"/>
                          <a:cs typeface="Arial" panose="020B0604020202020204" pitchFamily="34" charset="0"/>
                        </a:rPr>
                        <a:t>Invoices, receipts, boarding passes*</a:t>
                      </a:r>
                    </a:p>
                    <a:p>
                      <a:pPr marL="342900" lvl="0" indent="-342900">
                        <a:lnSpc>
                          <a:spcPct val="115000"/>
                        </a:lnSpc>
                        <a:spcAft>
                          <a:spcPts val="0"/>
                        </a:spcAft>
                        <a:buFont typeface="Wingdings"/>
                        <a:buChar char=""/>
                      </a:pPr>
                      <a:r>
                        <a:rPr lang="en-GB" sz="1400" b="1" i="1">
                          <a:solidFill>
                            <a:schemeClr val="tx1"/>
                          </a:solidFill>
                          <a:effectLst/>
                          <a:latin typeface="Arial" panose="020B0604020202020204" pitchFamily="34" charset="0"/>
                          <a:cs typeface="Arial" panose="020B0604020202020204" pitchFamily="34" charset="0"/>
                        </a:rPr>
                        <a:t>Agendas*</a:t>
                      </a:r>
                    </a:p>
                    <a:p>
                      <a:pPr marL="342900" lvl="0" indent="-342900">
                        <a:lnSpc>
                          <a:spcPct val="115000"/>
                        </a:lnSpc>
                        <a:spcAft>
                          <a:spcPts val="0"/>
                        </a:spcAft>
                        <a:buFont typeface="Wingdings"/>
                        <a:buChar char=""/>
                      </a:pPr>
                      <a:r>
                        <a:rPr lang="en-GB" sz="1400" b="1" i="1">
                          <a:solidFill>
                            <a:schemeClr val="tx1"/>
                          </a:solidFill>
                          <a:effectLst/>
                          <a:latin typeface="Arial" panose="020B0604020202020204" pitchFamily="34" charset="0"/>
                          <a:cs typeface="Arial" panose="020B0604020202020204" pitchFamily="34" charset="0"/>
                        </a:rPr>
                        <a:t>Attendance / Participant lists*</a:t>
                      </a:r>
                    </a:p>
                    <a:p>
                      <a:pPr marL="342900" lvl="0" indent="-342900">
                        <a:lnSpc>
                          <a:spcPct val="115000"/>
                        </a:lnSpc>
                        <a:spcAft>
                          <a:spcPts val="0"/>
                        </a:spcAft>
                        <a:buFont typeface="Wingdings"/>
                        <a:buChar char=""/>
                      </a:pPr>
                      <a:r>
                        <a:rPr lang="en-GB" sz="1400" b="1" i="1">
                          <a:solidFill>
                            <a:schemeClr val="tx1"/>
                          </a:solidFill>
                          <a:effectLst/>
                          <a:latin typeface="Arial" panose="020B0604020202020204" pitchFamily="34" charset="0"/>
                          <a:cs typeface="Arial" panose="020B0604020202020204" pitchFamily="34" charset="0"/>
                        </a:rPr>
                        <a:t>Tangible outputs/products*</a:t>
                      </a:r>
                    </a:p>
                    <a:p>
                      <a:pPr marL="342900" lvl="0" indent="-342900">
                        <a:lnSpc>
                          <a:spcPct val="115000"/>
                        </a:lnSpc>
                        <a:spcAft>
                          <a:spcPts val="0"/>
                        </a:spcAft>
                        <a:buFont typeface="Wingdings"/>
                        <a:buChar char=""/>
                      </a:pPr>
                      <a:r>
                        <a:rPr lang="en-GB" sz="1400" b="1" i="1">
                          <a:solidFill>
                            <a:schemeClr val="tx1"/>
                          </a:solidFill>
                          <a:effectLst/>
                          <a:latin typeface="Arial" panose="020B0604020202020204" pitchFamily="34" charset="0"/>
                          <a:cs typeface="Arial" panose="020B0604020202020204" pitchFamily="34" charset="0"/>
                        </a:rPr>
                        <a:t>Minutes of meetings*</a:t>
                      </a:r>
                      <a:endParaRPr lang="en-GB" sz="1400" b="1" i="1">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tc>
                  <a:txBody>
                    <a:bodyPr/>
                    <a:lstStyle/>
                    <a:p>
                      <a:pPr marL="342900" lvl="0" indent="-342900">
                        <a:lnSpc>
                          <a:spcPct val="115000"/>
                        </a:lnSpc>
                        <a:spcAft>
                          <a:spcPts val="0"/>
                        </a:spcAft>
                        <a:buFont typeface="Wingdings"/>
                        <a:buChar char=""/>
                      </a:pPr>
                      <a:r>
                        <a:rPr lang="en-GB" sz="1400" b="1" i="1" dirty="0">
                          <a:solidFill>
                            <a:schemeClr val="tx1"/>
                          </a:solidFill>
                          <a:effectLst/>
                          <a:latin typeface="Arial" panose="020B0604020202020204" pitchFamily="34" charset="0"/>
                          <a:cs typeface="Arial" panose="020B0604020202020204" pitchFamily="34" charset="0"/>
                        </a:rPr>
                        <a:t>No supporting documents should be sent with the Final report, except for any prior authorisation from the Agency</a:t>
                      </a:r>
                      <a:endParaRPr lang="en-GB" sz="1400" b="1" i="1" dirty="0">
                        <a:solidFill>
                          <a:schemeClr val="tx1"/>
                        </a:solidFill>
                        <a:effectLst/>
                        <a:latin typeface="Arial" panose="020B0604020202020204" pitchFamily="34" charset="0"/>
                        <a:ea typeface="Calibri"/>
                        <a:cs typeface="Arial" panose="020B0604020202020204" pitchFamily="34" charset="0"/>
                      </a:endParaRPr>
                    </a:p>
                  </a:txBody>
                  <a:tcPr marL="30392" marR="30392" marT="0" marB="0" anchor="ctr"/>
                </a:tc>
                <a:extLst>
                  <a:ext uri="{0D108BD9-81ED-4DB2-BD59-A6C34878D82A}">
                    <a16:rowId xmlns:a16="http://schemas.microsoft.com/office/drawing/2014/main" val="10004"/>
                  </a:ext>
                </a:extLst>
              </a:tr>
              <a:tr h="688696">
                <a:tc gridSpan="4">
                  <a:txBody>
                    <a:bodyPr/>
                    <a:lstStyle/>
                    <a:p>
                      <a:pPr marL="68580" marR="90170" algn="just">
                        <a:spcAft>
                          <a:spcPts val="0"/>
                        </a:spcAft>
                      </a:pPr>
                      <a:endParaRPr lang="en-GB" sz="1400" b="1" i="1" dirty="0">
                        <a:solidFill>
                          <a:schemeClr val="tx1"/>
                        </a:solidFill>
                        <a:effectLst/>
                        <a:latin typeface="Arial" panose="020B0604020202020204" pitchFamily="34" charset="0"/>
                        <a:ea typeface="Times New Roman"/>
                        <a:cs typeface="Arial" panose="020B0604020202020204" pitchFamily="34" charset="0"/>
                      </a:endParaRPr>
                    </a:p>
                  </a:txBody>
                  <a:tcPr marL="0" marR="0"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191637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10" y="160409"/>
            <a:ext cx="10515600" cy="849526"/>
          </a:xfrm>
        </p:spPr>
        <p:txBody>
          <a:bodyPr>
            <a:normAutofit/>
          </a:bodyPr>
          <a:lstStyle/>
          <a:p>
            <a:r>
              <a:rPr lang="en-GB" sz="2800" b="1" dirty="0">
                <a:latin typeface="+mn-lt"/>
              </a:rPr>
              <a:t>Budget reallocations - amendments</a:t>
            </a:r>
          </a:p>
        </p:txBody>
      </p:sp>
      <p:sp>
        <p:nvSpPr>
          <p:cNvPr id="3" name="Content Placeholder 2"/>
          <p:cNvSpPr>
            <a:spLocks noGrp="1"/>
          </p:cNvSpPr>
          <p:nvPr>
            <p:ph idx="1"/>
          </p:nvPr>
        </p:nvSpPr>
        <p:spPr>
          <a:xfrm>
            <a:off x="469710" y="1211476"/>
            <a:ext cx="10515600" cy="4351338"/>
          </a:xfrm>
        </p:spPr>
        <p:txBody>
          <a:bodyPr>
            <a:normAutofit/>
          </a:bodyPr>
          <a:lstStyle/>
          <a:p>
            <a:pPr marL="0" indent="0">
              <a:buNone/>
            </a:pPr>
            <a:r>
              <a:rPr lang="sr-Latn-RS" dirty="0"/>
              <a:t>When </a:t>
            </a:r>
            <a:r>
              <a:rPr lang="en-GB" dirty="0"/>
              <a:t>an amendment is/is not required for budget reallocations?</a:t>
            </a:r>
          </a:p>
          <a:p>
            <a:pPr marL="0" indent="0">
              <a:buNone/>
            </a:pPr>
            <a:r>
              <a:rPr lang="en-GB" dirty="0"/>
              <a:t>  </a:t>
            </a:r>
            <a:endParaRPr lang="sr-Latn-RS" dirty="0"/>
          </a:p>
        </p:txBody>
      </p:sp>
      <p:pic>
        <p:nvPicPr>
          <p:cNvPr id="4"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69710" y="1765269"/>
            <a:ext cx="9865002" cy="4887403"/>
          </a:xfrm>
          <a:prstGeom prst="rect">
            <a:avLst/>
          </a:prstGeom>
        </p:spPr>
      </p:pic>
    </p:spTree>
    <p:extLst>
      <p:ext uri="{BB962C8B-B14F-4D97-AF65-F5344CB8AC3E}">
        <p14:creationId xmlns:p14="http://schemas.microsoft.com/office/powerpoint/2010/main" val="21028212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10" y="160409"/>
            <a:ext cx="10515600" cy="849526"/>
          </a:xfrm>
        </p:spPr>
        <p:txBody>
          <a:bodyPr>
            <a:normAutofit/>
          </a:bodyPr>
          <a:lstStyle/>
          <a:p>
            <a:r>
              <a:rPr lang="en-GB" sz="2800" b="1" dirty="0">
                <a:latin typeface="+mn-lt"/>
              </a:rPr>
              <a:t>Budget reallocations - amendments</a:t>
            </a:r>
          </a:p>
        </p:txBody>
      </p:sp>
      <p:sp>
        <p:nvSpPr>
          <p:cNvPr id="3" name="Content Placeholder 2"/>
          <p:cNvSpPr>
            <a:spLocks noGrp="1"/>
          </p:cNvSpPr>
          <p:nvPr>
            <p:ph idx="1"/>
          </p:nvPr>
        </p:nvSpPr>
        <p:spPr>
          <a:xfrm>
            <a:off x="469710" y="1009935"/>
            <a:ext cx="10515600" cy="4351338"/>
          </a:xfrm>
        </p:spPr>
        <p:txBody>
          <a:bodyPr>
            <a:normAutofit/>
          </a:bodyPr>
          <a:lstStyle/>
          <a:p>
            <a:pPr marL="0" indent="0">
              <a:buNone/>
            </a:pPr>
            <a:r>
              <a:rPr lang="sr-Latn-RS" sz="2400" dirty="0"/>
              <a:t>When </a:t>
            </a:r>
            <a:r>
              <a:rPr lang="en-GB" sz="2400" dirty="0"/>
              <a:t>an amendment is/is not required for budget reallocations?</a:t>
            </a:r>
          </a:p>
          <a:p>
            <a:pPr marL="0" indent="0">
              <a:buNone/>
            </a:pPr>
            <a:endParaRPr lang="en-US" sz="2400" dirty="0"/>
          </a:p>
        </p:txBody>
      </p:sp>
      <p:pic>
        <p:nvPicPr>
          <p:cNvPr id="5"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b="9326"/>
          <a:stretch/>
        </p:blipFill>
        <p:spPr>
          <a:xfrm>
            <a:off x="114869" y="1467412"/>
            <a:ext cx="11949031" cy="5185261"/>
          </a:xfrm>
          <a:prstGeom prst="rect">
            <a:avLst/>
          </a:prstGeom>
        </p:spPr>
      </p:pic>
    </p:spTree>
    <p:extLst>
      <p:ext uri="{BB962C8B-B14F-4D97-AF65-F5344CB8AC3E}">
        <p14:creationId xmlns:p14="http://schemas.microsoft.com/office/powerpoint/2010/main" val="35937722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10" y="160409"/>
            <a:ext cx="10515600" cy="849526"/>
          </a:xfrm>
        </p:spPr>
        <p:txBody>
          <a:bodyPr>
            <a:normAutofit/>
          </a:bodyPr>
          <a:lstStyle/>
          <a:p>
            <a:r>
              <a:rPr lang="en-GB" sz="2800" b="1" dirty="0">
                <a:latin typeface="+mn-lt"/>
              </a:rPr>
              <a:t>Budget reallocations - amendments</a:t>
            </a:r>
          </a:p>
        </p:txBody>
      </p:sp>
      <p:sp>
        <p:nvSpPr>
          <p:cNvPr id="3" name="Content Placeholder 2"/>
          <p:cNvSpPr>
            <a:spLocks noGrp="1"/>
          </p:cNvSpPr>
          <p:nvPr>
            <p:ph idx="1"/>
          </p:nvPr>
        </p:nvSpPr>
        <p:spPr>
          <a:xfrm>
            <a:off x="469710" y="1009935"/>
            <a:ext cx="10515600" cy="4351338"/>
          </a:xfrm>
        </p:spPr>
        <p:txBody>
          <a:bodyPr>
            <a:normAutofit/>
          </a:bodyPr>
          <a:lstStyle/>
          <a:p>
            <a:pPr marL="0" indent="0">
              <a:buNone/>
            </a:pPr>
            <a:r>
              <a:rPr lang="en-US" sz="2400" dirty="0"/>
              <a:t>Example 1 - Budget reallocations between forms of costs within personnel costs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Example 2 – Budget reallocation between partners</a:t>
            </a:r>
          </a:p>
        </p:txBody>
      </p:sp>
      <p:pic>
        <p:nvPicPr>
          <p:cNvPr id="5"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t="6954"/>
          <a:stretch/>
        </p:blipFill>
        <p:spPr>
          <a:xfrm>
            <a:off x="469710" y="1493939"/>
            <a:ext cx="9737325" cy="2959695"/>
          </a:xfrm>
          <a:prstGeom prst="rect">
            <a:avLst/>
          </a:prstGeom>
        </p:spPr>
      </p:pic>
      <p:pic>
        <p:nvPicPr>
          <p:cNvPr id="7" name="Picture 6"/>
          <p:cNvPicPr>
            <a:picLocks noChangeAspect="1"/>
          </p:cNvPicPr>
          <p:nvPr/>
        </p:nvPicPr>
        <p:blipFill rotWithShape="1">
          <a:blip r:embed="rId4"/>
          <a:srcRect t="10351"/>
          <a:stretch/>
        </p:blipFill>
        <p:spPr>
          <a:xfrm>
            <a:off x="469710" y="5145205"/>
            <a:ext cx="9669630" cy="1712795"/>
          </a:xfrm>
          <a:prstGeom prst="rect">
            <a:avLst/>
          </a:prstGeom>
        </p:spPr>
      </p:pic>
    </p:spTree>
    <p:extLst>
      <p:ext uri="{BB962C8B-B14F-4D97-AF65-F5344CB8AC3E}">
        <p14:creationId xmlns:p14="http://schemas.microsoft.com/office/powerpoint/2010/main" val="22337788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10" y="160409"/>
            <a:ext cx="10515600" cy="849526"/>
          </a:xfrm>
        </p:spPr>
        <p:txBody>
          <a:bodyPr>
            <a:normAutofit/>
          </a:bodyPr>
          <a:lstStyle/>
          <a:p>
            <a:r>
              <a:rPr lang="en-GB" sz="2800" b="1" dirty="0">
                <a:latin typeface="+mn-lt"/>
              </a:rPr>
              <a:t>Budget reallocations - amendments</a:t>
            </a:r>
          </a:p>
        </p:txBody>
      </p:sp>
      <p:sp>
        <p:nvSpPr>
          <p:cNvPr id="3" name="Content Placeholder 2"/>
          <p:cNvSpPr>
            <a:spLocks noGrp="1"/>
          </p:cNvSpPr>
          <p:nvPr>
            <p:ph idx="1"/>
          </p:nvPr>
        </p:nvSpPr>
        <p:spPr>
          <a:xfrm>
            <a:off x="469710" y="1009935"/>
            <a:ext cx="10515600" cy="4351338"/>
          </a:xfrm>
        </p:spPr>
        <p:txBody>
          <a:bodyPr>
            <a:normAutofit/>
          </a:bodyPr>
          <a:lstStyle/>
          <a:p>
            <a:pPr marL="0" indent="0">
              <a:buNone/>
            </a:pPr>
            <a:r>
              <a:rPr lang="en-US" sz="2400" dirty="0"/>
              <a:t>Example 3 - NO legal amendment</a:t>
            </a:r>
          </a:p>
        </p:txBody>
      </p:sp>
      <p:graphicFrame>
        <p:nvGraphicFramePr>
          <p:cNvPr id="4" name="Table 3"/>
          <p:cNvGraphicFramePr>
            <a:graphicFrameLocks noGrp="1"/>
          </p:cNvGraphicFramePr>
          <p:nvPr/>
        </p:nvGraphicFramePr>
        <p:xfrm>
          <a:off x="540066" y="1610438"/>
          <a:ext cx="9259027" cy="4844954"/>
        </p:xfrm>
        <a:graphic>
          <a:graphicData uri="http://schemas.openxmlformats.org/drawingml/2006/table">
            <a:tbl>
              <a:tblPr firstRow="1" firstCol="1" bandRow="1">
                <a:tableStyleId>{5C22544A-7EE6-4342-B048-85BDC9FD1C3A}</a:tableStyleId>
              </a:tblPr>
              <a:tblGrid>
                <a:gridCol w="3303305">
                  <a:extLst>
                    <a:ext uri="{9D8B030D-6E8A-4147-A177-3AD203B41FA5}">
                      <a16:colId xmlns:a16="http://schemas.microsoft.com/office/drawing/2014/main" val="20000"/>
                    </a:ext>
                  </a:extLst>
                </a:gridCol>
                <a:gridCol w="1475737">
                  <a:extLst>
                    <a:ext uri="{9D8B030D-6E8A-4147-A177-3AD203B41FA5}">
                      <a16:colId xmlns:a16="http://schemas.microsoft.com/office/drawing/2014/main" val="20001"/>
                    </a:ext>
                  </a:extLst>
                </a:gridCol>
                <a:gridCol w="1104359">
                  <a:extLst>
                    <a:ext uri="{9D8B030D-6E8A-4147-A177-3AD203B41FA5}">
                      <a16:colId xmlns:a16="http://schemas.microsoft.com/office/drawing/2014/main" val="20002"/>
                    </a:ext>
                  </a:extLst>
                </a:gridCol>
                <a:gridCol w="1332399">
                  <a:extLst>
                    <a:ext uri="{9D8B030D-6E8A-4147-A177-3AD203B41FA5}">
                      <a16:colId xmlns:a16="http://schemas.microsoft.com/office/drawing/2014/main" val="20003"/>
                    </a:ext>
                  </a:extLst>
                </a:gridCol>
                <a:gridCol w="1078949">
                  <a:extLst>
                    <a:ext uri="{9D8B030D-6E8A-4147-A177-3AD203B41FA5}">
                      <a16:colId xmlns:a16="http://schemas.microsoft.com/office/drawing/2014/main" val="20004"/>
                    </a:ext>
                  </a:extLst>
                </a:gridCol>
                <a:gridCol w="964278">
                  <a:extLst>
                    <a:ext uri="{9D8B030D-6E8A-4147-A177-3AD203B41FA5}">
                      <a16:colId xmlns:a16="http://schemas.microsoft.com/office/drawing/2014/main" val="20005"/>
                    </a:ext>
                  </a:extLst>
                </a:gridCol>
              </a:tblGrid>
              <a:tr h="1018499">
                <a:tc>
                  <a:txBody>
                    <a:bodyPr/>
                    <a:lstStyle/>
                    <a:p>
                      <a:pPr>
                        <a:lnSpc>
                          <a:spcPct val="115000"/>
                        </a:lnSpc>
                        <a:spcAft>
                          <a:spcPts val="0"/>
                        </a:spcAft>
                      </a:pPr>
                      <a:r>
                        <a:rPr lang="en-GB" sz="1800" dirty="0">
                          <a:solidFill>
                            <a:schemeClr val="bg1"/>
                          </a:solidFill>
                          <a:effectLst/>
                          <a:latin typeface="+mn-lt"/>
                        </a:rPr>
                        <a:t> </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chemeClr val="bg1"/>
                          </a:solidFill>
                          <a:effectLst/>
                          <a:latin typeface="+mn-lt"/>
                        </a:rPr>
                        <a:t>EUR</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chemeClr val="bg1"/>
                          </a:solidFill>
                          <a:effectLst/>
                          <a:latin typeface="+mn-lt"/>
                        </a:rPr>
                        <a:t>Budget transfer</a:t>
                      </a:r>
                      <a:endParaRPr lang="en-GB" sz="1800" dirty="0">
                        <a:solidFill>
                          <a:schemeClr val="bg1"/>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FF0000"/>
                          </a:solidFill>
                          <a:effectLst/>
                          <a:latin typeface="+mn-lt"/>
                        </a:rPr>
                        <a:t>% of budget heading</a:t>
                      </a:r>
                      <a:endParaRPr lang="en-GB" sz="1800" dirty="0">
                        <a:solidFill>
                          <a:srgbClr val="FF0000"/>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chemeClr val="bg1"/>
                          </a:solidFill>
                          <a:effectLst/>
                          <a:latin typeface="+mn-lt"/>
                        </a:rPr>
                        <a:t>result</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FF0000"/>
                          </a:solidFill>
                          <a:effectLst/>
                          <a:latin typeface="+mn-lt"/>
                        </a:rPr>
                        <a:t>% of total grant</a:t>
                      </a:r>
                      <a:endParaRPr lang="en-GB" sz="1800" dirty="0">
                        <a:solidFill>
                          <a:srgbClr val="FF0000"/>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9000">
                <a:tc>
                  <a:txBody>
                    <a:bodyPr/>
                    <a:lstStyle/>
                    <a:p>
                      <a:pPr>
                        <a:lnSpc>
                          <a:spcPct val="115000"/>
                        </a:lnSpc>
                        <a:spcAft>
                          <a:spcPts val="0"/>
                        </a:spcAft>
                      </a:pPr>
                      <a:r>
                        <a:rPr lang="en-GB" sz="1800" dirty="0">
                          <a:solidFill>
                            <a:schemeClr val="bg1"/>
                          </a:solidFill>
                          <a:effectLst/>
                          <a:latin typeface="+mn-lt"/>
                        </a:rPr>
                        <a:t>I      STAFF COSTS</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340.000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n-GB" sz="1800" dirty="0">
                        <a:solidFill>
                          <a:srgbClr val="0F5494"/>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n-GB" sz="1800" dirty="0">
                        <a:solidFill>
                          <a:srgbClr val="FF0000"/>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340.000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n-GB" sz="1800" kern="1200" dirty="0">
                          <a:solidFill>
                            <a:srgbClr val="0F5494"/>
                          </a:solidFill>
                          <a:effectLst/>
                          <a:latin typeface="+mn-lt"/>
                          <a:ea typeface="+mn-ea"/>
                          <a:cs typeface="+mn-cs"/>
                        </a:rPr>
                        <a:t>40%</a:t>
                      </a: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01197">
                <a:tc>
                  <a:txBody>
                    <a:bodyPr/>
                    <a:lstStyle/>
                    <a:p>
                      <a:pPr>
                        <a:lnSpc>
                          <a:spcPct val="115000"/>
                        </a:lnSpc>
                        <a:spcAft>
                          <a:spcPts val="0"/>
                        </a:spcAft>
                      </a:pPr>
                      <a:r>
                        <a:rPr lang="en-GB" sz="1800" dirty="0">
                          <a:solidFill>
                            <a:schemeClr val="bg1"/>
                          </a:solidFill>
                          <a:effectLst/>
                          <a:latin typeface="+mn-lt"/>
                        </a:rPr>
                        <a:t>II    TRAVEL COSTS</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a:solidFill>
                            <a:srgbClr val="0F5494"/>
                          </a:solidFill>
                          <a:effectLst/>
                          <a:latin typeface="+mn-lt"/>
                        </a:rPr>
                        <a:t> </a:t>
                      </a:r>
                      <a:endParaRPr lang="en-GB" sz="1800">
                        <a:solidFill>
                          <a:srgbClr val="0F5494"/>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a:solidFill>
                            <a:srgbClr val="0F5494"/>
                          </a:solidFill>
                          <a:effectLst/>
                          <a:latin typeface="+mn-lt"/>
                        </a:rPr>
                        <a:t> </a:t>
                      </a:r>
                      <a:endParaRPr lang="en-GB" sz="180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17,5%</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01197">
                <a:tc>
                  <a:txBody>
                    <a:bodyPr/>
                    <a:lstStyle/>
                    <a:p>
                      <a:pPr>
                        <a:lnSpc>
                          <a:spcPct val="115000"/>
                        </a:lnSpc>
                        <a:spcAft>
                          <a:spcPts val="0"/>
                        </a:spcAft>
                      </a:pPr>
                      <a:r>
                        <a:rPr lang="en-GB" sz="1800" dirty="0">
                          <a:solidFill>
                            <a:schemeClr val="bg1"/>
                          </a:solidFill>
                          <a:effectLst/>
                          <a:latin typeface="+mn-lt"/>
                        </a:rPr>
                        <a:t>III   COSTS OF STAY</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-10.000</a:t>
                      </a:r>
                      <a:endParaRPr lang="en-GB" sz="1800" dirty="0">
                        <a:solidFill>
                          <a:srgbClr val="0F5494"/>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a:solidFill>
                            <a:srgbClr val="0F5494"/>
                          </a:solidFill>
                          <a:effectLst/>
                          <a:latin typeface="+mn-lt"/>
                        </a:rPr>
                        <a:t> </a:t>
                      </a:r>
                      <a:endParaRPr lang="en-GB" sz="180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140.000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16,5%</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4864">
                <a:tc>
                  <a:txBody>
                    <a:bodyPr/>
                    <a:lstStyle/>
                    <a:p>
                      <a:pPr>
                        <a:lnSpc>
                          <a:spcPct val="115000"/>
                        </a:lnSpc>
                        <a:spcAft>
                          <a:spcPts val="0"/>
                        </a:spcAft>
                      </a:pPr>
                      <a:r>
                        <a:rPr lang="en-GB" sz="1800" dirty="0">
                          <a:solidFill>
                            <a:schemeClr val="bg1"/>
                          </a:solidFill>
                          <a:effectLst/>
                          <a:latin typeface="+mn-lt"/>
                        </a:rPr>
                        <a:t>IV   EQUIPMENT</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160.000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+10.000</a:t>
                      </a:r>
                      <a:endParaRPr lang="en-GB" sz="1800" dirty="0">
                        <a:solidFill>
                          <a:srgbClr val="0F5494"/>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latin typeface="+mn-lt"/>
                        </a:rPr>
                        <a:t> +6% of 160.000</a:t>
                      </a:r>
                      <a:endParaRPr lang="en-GB" sz="1800" b="1" dirty="0">
                        <a:solidFill>
                          <a:srgbClr val="FF0000"/>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170.000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n-GB" sz="1800" kern="1200" dirty="0">
                          <a:solidFill>
                            <a:srgbClr val="0F5494"/>
                          </a:solidFill>
                          <a:effectLst/>
                          <a:latin typeface="+mn-lt"/>
                          <a:ea typeface="+mn-ea"/>
                          <a:cs typeface="+mn-cs"/>
                        </a:rPr>
                        <a:t>20%</a:t>
                      </a: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01197">
                <a:tc>
                  <a:txBody>
                    <a:bodyPr/>
                    <a:lstStyle/>
                    <a:p>
                      <a:pPr>
                        <a:lnSpc>
                          <a:spcPct val="115000"/>
                        </a:lnSpc>
                        <a:spcAft>
                          <a:spcPts val="0"/>
                        </a:spcAft>
                      </a:pPr>
                      <a:r>
                        <a:rPr lang="en-GB" sz="1800" dirty="0">
                          <a:solidFill>
                            <a:schemeClr val="bg1"/>
                          </a:solidFill>
                          <a:effectLst/>
                          <a:latin typeface="+mn-lt"/>
                        </a:rPr>
                        <a:t>V    SUBCONTRACTING</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a:solidFill>
                            <a:srgbClr val="0F5494"/>
                          </a:solidFill>
                          <a:effectLst/>
                          <a:latin typeface="+mn-lt"/>
                        </a:rPr>
                        <a:t> </a:t>
                      </a:r>
                      <a:endParaRPr lang="en-GB" sz="1800">
                        <a:solidFill>
                          <a:srgbClr val="0F5494"/>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a:solidFill>
                            <a:srgbClr val="0F5494"/>
                          </a:solidFill>
                          <a:effectLst/>
                          <a:latin typeface="+mn-lt"/>
                        </a:rPr>
                        <a:t> </a:t>
                      </a:r>
                      <a:endParaRPr lang="en-GB" sz="180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6%</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79000">
                <a:tc>
                  <a:txBody>
                    <a:bodyPr/>
                    <a:lstStyle/>
                    <a:p>
                      <a:pPr>
                        <a:lnSpc>
                          <a:spcPct val="115000"/>
                        </a:lnSpc>
                        <a:spcAft>
                          <a:spcPts val="0"/>
                        </a:spcAft>
                      </a:pPr>
                      <a:r>
                        <a:rPr lang="en-GB" sz="1800" dirty="0">
                          <a:solidFill>
                            <a:schemeClr val="bg1"/>
                          </a:solidFill>
                          <a:effectLst/>
                          <a:latin typeface="+mn-lt"/>
                        </a:rPr>
                        <a:t>TOTAL GRANT (total I-V)</a:t>
                      </a:r>
                      <a:endParaRPr lang="en-GB" sz="1800" dirty="0">
                        <a:solidFill>
                          <a:schemeClr val="bg1"/>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850.000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a:solidFill>
                            <a:srgbClr val="0F5494"/>
                          </a:solidFill>
                          <a:effectLst/>
                          <a:latin typeface="+mn-lt"/>
                        </a:rPr>
                        <a:t> </a:t>
                      </a:r>
                      <a:endParaRPr lang="en-GB" sz="1800">
                        <a:solidFill>
                          <a:srgbClr val="0F5494"/>
                        </a:solidFill>
                        <a:effectLst/>
                        <a:latin typeface="+mn-lt"/>
                        <a:ea typeface="Calibri"/>
                        <a:cs typeface="Times New Roman"/>
                      </a:endParaRPr>
                    </a:p>
                  </a:txBody>
                  <a:tcPr marL="61283" marR="61283"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 </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850.000</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a:solidFill>
                            <a:srgbClr val="0F5494"/>
                          </a:solidFill>
                          <a:effectLst/>
                          <a:latin typeface="+mn-lt"/>
                        </a:rPr>
                        <a:t> </a:t>
                      </a:r>
                      <a:endParaRPr lang="en-GB" sz="1800" dirty="0">
                        <a:solidFill>
                          <a:srgbClr val="0F5494"/>
                        </a:solidFill>
                        <a:effectLst/>
                        <a:latin typeface="+mn-lt"/>
                        <a:ea typeface="Calibri"/>
                        <a:cs typeface="Times New Roman"/>
                      </a:endParaRPr>
                    </a:p>
                  </a:txBody>
                  <a:tcPr marL="61283" marR="612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5"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23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10" y="160409"/>
            <a:ext cx="10515600" cy="849526"/>
          </a:xfrm>
        </p:spPr>
        <p:txBody>
          <a:bodyPr>
            <a:normAutofit/>
          </a:bodyPr>
          <a:lstStyle/>
          <a:p>
            <a:r>
              <a:rPr lang="en-GB" sz="2800" b="1" dirty="0">
                <a:latin typeface="+mn-lt"/>
              </a:rPr>
              <a:t>Budget reallocations - amendments</a:t>
            </a:r>
          </a:p>
        </p:txBody>
      </p:sp>
      <p:sp>
        <p:nvSpPr>
          <p:cNvPr id="3" name="Content Placeholder 2"/>
          <p:cNvSpPr>
            <a:spLocks noGrp="1"/>
          </p:cNvSpPr>
          <p:nvPr>
            <p:ph idx="1"/>
          </p:nvPr>
        </p:nvSpPr>
        <p:spPr>
          <a:xfrm>
            <a:off x="469710" y="1009935"/>
            <a:ext cx="10515600" cy="4351338"/>
          </a:xfrm>
        </p:spPr>
        <p:txBody>
          <a:bodyPr>
            <a:normAutofit/>
          </a:bodyPr>
          <a:lstStyle/>
          <a:p>
            <a:pPr marL="0" indent="0">
              <a:buNone/>
            </a:pPr>
            <a:r>
              <a:rPr lang="en-US" sz="2400" dirty="0"/>
              <a:t>Example 4 – legal amendment needed</a:t>
            </a:r>
          </a:p>
          <a:p>
            <a:pPr marL="0" indent="0">
              <a:buNone/>
            </a:pPr>
            <a:endParaRPr lang="en-US" sz="2400" dirty="0"/>
          </a:p>
        </p:txBody>
      </p:sp>
      <p:pic>
        <p:nvPicPr>
          <p:cNvPr id="5"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602659" y="1591622"/>
          <a:ext cx="9604375" cy="4836474"/>
        </p:xfrm>
        <a:graphic>
          <a:graphicData uri="http://schemas.openxmlformats.org/drawingml/2006/table">
            <a:tbl>
              <a:tblPr firstRow="1" firstCol="1" bandRow="1">
                <a:tableStyleId>{5C22544A-7EE6-4342-B048-85BDC9FD1C3A}</a:tableStyleId>
              </a:tblPr>
              <a:tblGrid>
                <a:gridCol w="3426514">
                  <a:extLst>
                    <a:ext uri="{9D8B030D-6E8A-4147-A177-3AD203B41FA5}">
                      <a16:colId xmlns:a16="http://schemas.microsoft.com/office/drawing/2014/main" val="20000"/>
                    </a:ext>
                  </a:extLst>
                </a:gridCol>
                <a:gridCol w="1530779">
                  <a:extLst>
                    <a:ext uri="{9D8B030D-6E8A-4147-A177-3AD203B41FA5}">
                      <a16:colId xmlns:a16="http://schemas.microsoft.com/office/drawing/2014/main" val="20001"/>
                    </a:ext>
                  </a:extLst>
                </a:gridCol>
                <a:gridCol w="1145551">
                  <a:extLst>
                    <a:ext uri="{9D8B030D-6E8A-4147-A177-3AD203B41FA5}">
                      <a16:colId xmlns:a16="http://schemas.microsoft.com/office/drawing/2014/main" val="20002"/>
                    </a:ext>
                  </a:extLst>
                </a:gridCol>
                <a:gridCol w="1382094">
                  <a:extLst>
                    <a:ext uri="{9D8B030D-6E8A-4147-A177-3AD203B41FA5}">
                      <a16:colId xmlns:a16="http://schemas.microsoft.com/office/drawing/2014/main" val="20003"/>
                    </a:ext>
                  </a:extLst>
                </a:gridCol>
                <a:gridCol w="1119192">
                  <a:extLst>
                    <a:ext uri="{9D8B030D-6E8A-4147-A177-3AD203B41FA5}">
                      <a16:colId xmlns:a16="http://schemas.microsoft.com/office/drawing/2014/main" val="20004"/>
                    </a:ext>
                  </a:extLst>
                </a:gridCol>
                <a:gridCol w="1000245">
                  <a:extLst>
                    <a:ext uri="{9D8B030D-6E8A-4147-A177-3AD203B41FA5}">
                      <a16:colId xmlns:a16="http://schemas.microsoft.com/office/drawing/2014/main" val="20005"/>
                    </a:ext>
                  </a:extLst>
                </a:gridCol>
              </a:tblGrid>
              <a:tr h="961951">
                <a:tc>
                  <a:txBody>
                    <a:bodyPr/>
                    <a:lstStyle/>
                    <a:p>
                      <a:pPr>
                        <a:lnSpc>
                          <a:spcPct val="115000"/>
                        </a:lnSpc>
                        <a:spcAft>
                          <a:spcPts val="0"/>
                        </a:spcAft>
                      </a:pPr>
                      <a:r>
                        <a:rPr lang="en-GB" sz="1800" b="1" dirty="0">
                          <a:solidFill>
                            <a:schemeClr val="bg1"/>
                          </a:solidFill>
                          <a:effectLst/>
                        </a:rPr>
                        <a:t> </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rPr>
                        <a:t>EUR</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rPr>
                        <a:t>Budget transfer</a:t>
                      </a:r>
                      <a:endParaRPr lang="en-GB" sz="1800" b="1" dirty="0">
                        <a:solidFill>
                          <a:schemeClr val="bg1"/>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rPr>
                        <a:t>% of budget heading</a:t>
                      </a:r>
                      <a:endParaRPr lang="en-GB" sz="1800" b="1" dirty="0">
                        <a:solidFill>
                          <a:srgbClr val="FF0000"/>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rPr>
                        <a:t>result</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rPr>
                        <a:t>% of total grant</a:t>
                      </a:r>
                      <a:endParaRPr lang="en-GB" sz="1800" b="1" dirty="0">
                        <a:solidFill>
                          <a:srgbClr val="FF0000"/>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7818">
                <a:tc>
                  <a:txBody>
                    <a:bodyPr/>
                    <a:lstStyle/>
                    <a:p>
                      <a:pPr>
                        <a:lnSpc>
                          <a:spcPct val="115000"/>
                        </a:lnSpc>
                        <a:spcAft>
                          <a:spcPts val="0"/>
                        </a:spcAft>
                      </a:pPr>
                      <a:r>
                        <a:rPr lang="en-GB" sz="1800" b="1" dirty="0">
                          <a:solidFill>
                            <a:schemeClr val="bg1"/>
                          </a:solidFill>
                          <a:effectLst/>
                        </a:rPr>
                        <a:t>I      STAFF COSTS</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340.000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 </a:t>
                      </a:r>
                      <a:endParaRPr lang="en-GB" sz="1800" b="1">
                        <a:solidFill>
                          <a:srgbClr val="0F5494"/>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 </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340.000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40%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7818">
                <a:tc>
                  <a:txBody>
                    <a:bodyPr/>
                    <a:lstStyle/>
                    <a:p>
                      <a:pPr>
                        <a:lnSpc>
                          <a:spcPct val="115000"/>
                        </a:lnSpc>
                        <a:spcAft>
                          <a:spcPts val="0"/>
                        </a:spcAft>
                      </a:pPr>
                      <a:r>
                        <a:rPr lang="en-GB" sz="1800" b="1" dirty="0">
                          <a:solidFill>
                            <a:schemeClr val="bg1"/>
                          </a:solidFill>
                          <a:effectLst/>
                        </a:rPr>
                        <a:t>II    TRAVEL COSTS</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150.000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 </a:t>
                      </a:r>
                      <a:endParaRPr lang="en-GB" sz="1800" b="1">
                        <a:solidFill>
                          <a:srgbClr val="0F5494"/>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 </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150.000</a:t>
                      </a:r>
                      <a:endParaRPr lang="en-GB" sz="1800" b="1">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17,5%</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67818">
                <a:tc>
                  <a:txBody>
                    <a:bodyPr/>
                    <a:lstStyle/>
                    <a:p>
                      <a:pPr>
                        <a:lnSpc>
                          <a:spcPct val="115000"/>
                        </a:lnSpc>
                        <a:spcAft>
                          <a:spcPts val="0"/>
                        </a:spcAft>
                      </a:pPr>
                      <a:r>
                        <a:rPr lang="en-GB" sz="1800" b="1" dirty="0">
                          <a:solidFill>
                            <a:schemeClr val="bg1"/>
                          </a:solidFill>
                          <a:effectLst/>
                        </a:rPr>
                        <a:t>III   COSTS OF STAY</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150.000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-10.000</a:t>
                      </a:r>
                      <a:endParaRPr lang="en-GB" sz="1800" b="1">
                        <a:solidFill>
                          <a:srgbClr val="0F5494"/>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 </a:t>
                      </a:r>
                      <a:endParaRPr lang="en-GB" sz="1800" b="1">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140.000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16,5%</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67818">
                <a:tc>
                  <a:txBody>
                    <a:bodyPr/>
                    <a:lstStyle/>
                    <a:p>
                      <a:pPr>
                        <a:lnSpc>
                          <a:spcPct val="115000"/>
                        </a:lnSpc>
                        <a:spcAft>
                          <a:spcPts val="0"/>
                        </a:spcAft>
                      </a:pPr>
                      <a:r>
                        <a:rPr lang="en-GB" sz="1800" b="1" dirty="0">
                          <a:solidFill>
                            <a:schemeClr val="bg1"/>
                          </a:solidFill>
                          <a:effectLst/>
                        </a:rPr>
                        <a:t>IV   EQUIPMENT</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160.000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 </a:t>
                      </a:r>
                      <a:endParaRPr lang="en-GB" sz="1800" b="1">
                        <a:solidFill>
                          <a:srgbClr val="0F5494"/>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 </a:t>
                      </a:r>
                      <a:endParaRPr lang="en-GB" sz="1800" b="1">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160.000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19%</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61951">
                <a:tc>
                  <a:txBody>
                    <a:bodyPr/>
                    <a:lstStyle/>
                    <a:p>
                      <a:pPr>
                        <a:lnSpc>
                          <a:spcPct val="115000"/>
                        </a:lnSpc>
                        <a:spcAft>
                          <a:spcPts val="0"/>
                        </a:spcAft>
                      </a:pPr>
                      <a:r>
                        <a:rPr lang="en-GB" sz="1800" b="1" dirty="0">
                          <a:solidFill>
                            <a:schemeClr val="bg1"/>
                          </a:solidFill>
                          <a:effectLst/>
                        </a:rPr>
                        <a:t>V    SUBCONTRACTING</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50.000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+10.000</a:t>
                      </a:r>
                      <a:endParaRPr lang="en-GB" sz="1800" b="1" dirty="0">
                        <a:solidFill>
                          <a:srgbClr val="0F5494"/>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rPr>
                        <a:t>+20% of budget heading</a:t>
                      </a:r>
                      <a:endParaRPr lang="en-GB" sz="1800" b="1" dirty="0">
                        <a:solidFill>
                          <a:srgbClr val="FF0000"/>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60.000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n-GB" sz="1800" b="1" kern="1200" dirty="0">
                          <a:solidFill>
                            <a:srgbClr val="0F5494"/>
                          </a:solidFill>
                          <a:effectLst/>
                          <a:latin typeface="+mn-lt"/>
                          <a:ea typeface="+mn-ea"/>
                          <a:cs typeface="+mn-cs"/>
                        </a:rPr>
                        <a:t>7%</a:t>
                      </a: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41300">
                <a:tc>
                  <a:txBody>
                    <a:bodyPr/>
                    <a:lstStyle/>
                    <a:p>
                      <a:pPr>
                        <a:lnSpc>
                          <a:spcPct val="115000"/>
                        </a:lnSpc>
                        <a:spcAft>
                          <a:spcPts val="0"/>
                        </a:spcAft>
                      </a:pPr>
                      <a:r>
                        <a:rPr lang="en-GB" sz="1800" b="1" dirty="0">
                          <a:solidFill>
                            <a:schemeClr val="bg1"/>
                          </a:solidFill>
                          <a:effectLst/>
                        </a:rPr>
                        <a:t>TOTAL GRANT (total I-V)</a:t>
                      </a:r>
                      <a:endParaRPr lang="en-GB" sz="1800" b="1" dirty="0">
                        <a:solidFill>
                          <a:schemeClr val="bg1"/>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850.000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 </a:t>
                      </a:r>
                      <a:endParaRPr lang="en-GB" sz="1800" b="1" dirty="0">
                        <a:solidFill>
                          <a:srgbClr val="0F5494"/>
                        </a:solidFill>
                        <a:effectLst/>
                        <a:latin typeface="Calibri"/>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rPr>
                        <a:t> </a:t>
                      </a:r>
                      <a:endParaRPr lang="en-GB" sz="1800" b="1">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850.000</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rPr>
                        <a:t> </a:t>
                      </a:r>
                      <a:endParaRPr lang="en-GB" sz="1800" b="1" dirty="0">
                        <a:solidFill>
                          <a:srgbClr val="0F5494"/>
                        </a:solidFill>
                        <a:effectLst/>
                        <a:latin typeface="Calibri"/>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10885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10" y="160409"/>
            <a:ext cx="10515600" cy="849526"/>
          </a:xfrm>
        </p:spPr>
        <p:txBody>
          <a:bodyPr>
            <a:normAutofit/>
          </a:bodyPr>
          <a:lstStyle/>
          <a:p>
            <a:r>
              <a:rPr lang="en-GB" sz="2800" b="1" dirty="0">
                <a:latin typeface="+mn-lt"/>
              </a:rPr>
              <a:t>Budget reallocations - amendments</a:t>
            </a:r>
          </a:p>
        </p:txBody>
      </p:sp>
      <p:sp>
        <p:nvSpPr>
          <p:cNvPr id="3" name="Content Placeholder 2"/>
          <p:cNvSpPr>
            <a:spLocks noGrp="1"/>
          </p:cNvSpPr>
          <p:nvPr>
            <p:ph idx="1"/>
          </p:nvPr>
        </p:nvSpPr>
        <p:spPr>
          <a:xfrm>
            <a:off x="469710" y="1009935"/>
            <a:ext cx="10515600" cy="4351338"/>
          </a:xfrm>
        </p:spPr>
        <p:txBody>
          <a:bodyPr>
            <a:normAutofit/>
          </a:bodyPr>
          <a:lstStyle/>
          <a:p>
            <a:pPr marL="0" indent="0">
              <a:buNone/>
            </a:pPr>
            <a:r>
              <a:rPr lang="en-US" sz="2400" dirty="0"/>
              <a:t>Example 5 – Modification NOT ACCEPTED !!!!!</a:t>
            </a:r>
          </a:p>
          <a:p>
            <a:pPr marL="0" indent="0">
              <a:buNone/>
            </a:pPr>
            <a:endParaRPr lang="en-US" sz="2400" dirty="0"/>
          </a:p>
        </p:txBody>
      </p:sp>
      <p:pic>
        <p:nvPicPr>
          <p:cNvPr id="5"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nvGraphicFramePr>
        <p:xfrm>
          <a:off x="616307" y="1608132"/>
          <a:ext cx="9590727" cy="5101039"/>
        </p:xfrm>
        <a:graphic>
          <a:graphicData uri="http://schemas.openxmlformats.org/drawingml/2006/table">
            <a:tbl>
              <a:tblPr firstRow="1" firstCol="1" bandRow="1">
                <a:tableStyleId>{5C22544A-7EE6-4342-B048-85BDC9FD1C3A}</a:tableStyleId>
              </a:tblPr>
              <a:tblGrid>
                <a:gridCol w="3183712">
                  <a:extLst>
                    <a:ext uri="{9D8B030D-6E8A-4147-A177-3AD203B41FA5}">
                      <a16:colId xmlns:a16="http://schemas.microsoft.com/office/drawing/2014/main" val="20000"/>
                    </a:ext>
                  </a:extLst>
                </a:gridCol>
                <a:gridCol w="1443835">
                  <a:extLst>
                    <a:ext uri="{9D8B030D-6E8A-4147-A177-3AD203B41FA5}">
                      <a16:colId xmlns:a16="http://schemas.microsoft.com/office/drawing/2014/main" val="20001"/>
                    </a:ext>
                  </a:extLst>
                </a:gridCol>
                <a:gridCol w="1353595">
                  <a:extLst>
                    <a:ext uri="{9D8B030D-6E8A-4147-A177-3AD203B41FA5}">
                      <a16:colId xmlns:a16="http://schemas.microsoft.com/office/drawing/2014/main" val="20002"/>
                    </a:ext>
                  </a:extLst>
                </a:gridCol>
                <a:gridCol w="1263355">
                  <a:extLst>
                    <a:ext uri="{9D8B030D-6E8A-4147-A177-3AD203B41FA5}">
                      <a16:colId xmlns:a16="http://schemas.microsoft.com/office/drawing/2014/main" val="20003"/>
                    </a:ext>
                  </a:extLst>
                </a:gridCol>
                <a:gridCol w="1173116">
                  <a:extLst>
                    <a:ext uri="{9D8B030D-6E8A-4147-A177-3AD203B41FA5}">
                      <a16:colId xmlns:a16="http://schemas.microsoft.com/office/drawing/2014/main" val="20004"/>
                    </a:ext>
                  </a:extLst>
                </a:gridCol>
                <a:gridCol w="1173114">
                  <a:extLst>
                    <a:ext uri="{9D8B030D-6E8A-4147-A177-3AD203B41FA5}">
                      <a16:colId xmlns:a16="http://schemas.microsoft.com/office/drawing/2014/main" val="20005"/>
                    </a:ext>
                  </a:extLst>
                </a:gridCol>
              </a:tblGrid>
              <a:tr h="918419">
                <a:tc>
                  <a:txBody>
                    <a:bodyPr/>
                    <a:lstStyle/>
                    <a:p>
                      <a:pPr>
                        <a:lnSpc>
                          <a:spcPct val="115000"/>
                        </a:lnSpc>
                        <a:spcAft>
                          <a:spcPts val="0"/>
                        </a:spcAft>
                      </a:pPr>
                      <a:r>
                        <a:rPr lang="en-GB" sz="1800" b="1" dirty="0">
                          <a:solidFill>
                            <a:srgbClr val="0F5494"/>
                          </a:solidFill>
                          <a:effectLst/>
                          <a:latin typeface="+mn-lt"/>
                        </a:rPr>
                        <a:t> </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latin typeface="+mn-lt"/>
                        </a:rPr>
                        <a:t>EUR</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latin typeface="+mn-lt"/>
                        </a:rPr>
                        <a:t>Budget transfer</a:t>
                      </a:r>
                      <a:endParaRPr lang="en-GB" sz="1800" b="1" dirty="0">
                        <a:solidFill>
                          <a:schemeClr val="bg1"/>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latin typeface="+mn-lt"/>
                        </a:rPr>
                        <a:t>% of budget heading</a:t>
                      </a:r>
                      <a:endParaRPr lang="en-GB" sz="1800" b="1" dirty="0">
                        <a:solidFill>
                          <a:srgbClr val="FF0000"/>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latin typeface="+mn-lt"/>
                        </a:rPr>
                        <a:t>result</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latin typeface="+mn-lt"/>
                        </a:rPr>
                        <a:t>% of total grant</a:t>
                      </a:r>
                      <a:endParaRPr lang="en-GB" sz="1800" b="1" dirty="0">
                        <a:solidFill>
                          <a:srgbClr val="FF0000"/>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05373">
                <a:tc>
                  <a:txBody>
                    <a:bodyPr/>
                    <a:lstStyle/>
                    <a:p>
                      <a:pPr>
                        <a:lnSpc>
                          <a:spcPct val="115000"/>
                        </a:lnSpc>
                        <a:spcAft>
                          <a:spcPts val="0"/>
                        </a:spcAft>
                      </a:pPr>
                      <a:r>
                        <a:rPr lang="en-GB" sz="1800" b="1" dirty="0">
                          <a:solidFill>
                            <a:schemeClr val="bg1"/>
                          </a:solidFill>
                          <a:effectLst/>
                          <a:latin typeface="+mn-lt"/>
                        </a:rPr>
                        <a:t>I      STAFF COSTS</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340.000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 +45.000</a:t>
                      </a:r>
                      <a:endParaRPr lang="en-GB" sz="1800" b="1" dirty="0">
                        <a:solidFill>
                          <a:srgbClr val="0F5494"/>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800" b="1" dirty="0">
                          <a:solidFill>
                            <a:srgbClr val="0F5494"/>
                          </a:solidFill>
                          <a:effectLst/>
                          <a:latin typeface="+mn-lt"/>
                        </a:rPr>
                        <a:t> </a:t>
                      </a:r>
                      <a:r>
                        <a:rPr lang="en-GB" sz="1800" b="1" dirty="0">
                          <a:solidFill>
                            <a:srgbClr val="FF0000"/>
                          </a:solidFill>
                          <a:effectLst/>
                          <a:latin typeface="+mn-lt"/>
                        </a:rPr>
                        <a:t>+13% of budget heading</a:t>
                      </a:r>
                      <a:endParaRPr lang="en-GB" sz="1800" b="1" dirty="0">
                        <a:solidFill>
                          <a:srgbClr val="FF0000"/>
                        </a:solidFill>
                        <a:effectLst/>
                        <a:latin typeface="+mn-lt"/>
                        <a:ea typeface="Calibri"/>
                        <a:cs typeface="Times New Roman"/>
                      </a:endParaRPr>
                    </a:p>
                    <a:p>
                      <a:pPr algn="ctr">
                        <a:lnSpc>
                          <a:spcPct val="115000"/>
                        </a:lnSpc>
                        <a:spcAft>
                          <a:spcPts val="0"/>
                        </a:spcAft>
                      </a:pP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385.000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FF0000"/>
                          </a:solidFill>
                          <a:effectLst/>
                          <a:latin typeface="+mn-lt"/>
                        </a:rPr>
                        <a:t>45,5%</a:t>
                      </a:r>
                      <a:endParaRPr lang="en-GB" sz="1800" b="1" dirty="0">
                        <a:solidFill>
                          <a:srgbClr val="FF0000"/>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2122">
                <a:tc>
                  <a:txBody>
                    <a:bodyPr/>
                    <a:lstStyle/>
                    <a:p>
                      <a:pPr>
                        <a:lnSpc>
                          <a:spcPct val="115000"/>
                        </a:lnSpc>
                        <a:spcAft>
                          <a:spcPts val="0"/>
                        </a:spcAft>
                      </a:pPr>
                      <a:r>
                        <a:rPr lang="en-GB" sz="1800" b="1" dirty="0">
                          <a:solidFill>
                            <a:schemeClr val="bg1"/>
                          </a:solidFill>
                          <a:effectLst/>
                          <a:latin typeface="+mn-lt"/>
                        </a:rPr>
                        <a:t>II    TRAVEL COSTS</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150.000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 </a:t>
                      </a:r>
                      <a:endParaRPr lang="en-GB" sz="1800" b="1">
                        <a:solidFill>
                          <a:srgbClr val="0F5494"/>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 </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150.000</a:t>
                      </a:r>
                      <a:endParaRPr lang="en-GB" sz="1800" b="1">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17,5%</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122">
                <a:tc>
                  <a:txBody>
                    <a:bodyPr/>
                    <a:lstStyle/>
                    <a:p>
                      <a:pPr>
                        <a:lnSpc>
                          <a:spcPct val="115000"/>
                        </a:lnSpc>
                        <a:spcAft>
                          <a:spcPts val="0"/>
                        </a:spcAft>
                      </a:pPr>
                      <a:r>
                        <a:rPr lang="en-GB" sz="1800" b="1" dirty="0">
                          <a:solidFill>
                            <a:schemeClr val="bg1"/>
                          </a:solidFill>
                          <a:effectLst/>
                          <a:latin typeface="+mn-lt"/>
                        </a:rPr>
                        <a:t>III   COSTS OF STAY</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150.000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-20.000</a:t>
                      </a:r>
                      <a:endParaRPr lang="en-GB" sz="1800" b="1" dirty="0">
                        <a:solidFill>
                          <a:srgbClr val="0F5494"/>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 </a:t>
                      </a:r>
                      <a:endParaRPr lang="en-GB" sz="1800" b="1">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130.000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15%</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2122">
                <a:tc>
                  <a:txBody>
                    <a:bodyPr/>
                    <a:lstStyle/>
                    <a:p>
                      <a:pPr>
                        <a:lnSpc>
                          <a:spcPct val="115000"/>
                        </a:lnSpc>
                        <a:spcAft>
                          <a:spcPts val="0"/>
                        </a:spcAft>
                      </a:pPr>
                      <a:r>
                        <a:rPr lang="en-GB" sz="1800" b="1" dirty="0">
                          <a:solidFill>
                            <a:schemeClr val="bg1"/>
                          </a:solidFill>
                          <a:effectLst/>
                          <a:latin typeface="+mn-lt"/>
                        </a:rPr>
                        <a:t>IV   EQUIPMENT</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160.000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 </a:t>
                      </a:r>
                      <a:endParaRPr lang="en-GB" sz="1800" b="1">
                        <a:solidFill>
                          <a:srgbClr val="0F5494"/>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 </a:t>
                      </a:r>
                      <a:endParaRPr lang="en-GB" sz="1800" b="1">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160.000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19%</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2103">
                <a:tc>
                  <a:txBody>
                    <a:bodyPr/>
                    <a:lstStyle/>
                    <a:p>
                      <a:pPr>
                        <a:lnSpc>
                          <a:spcPct val="115000"/>
                        </a:lnSpc>
                        <a:spcAft>
                          <a:spcPts val="0"/>
                        </a:spcAft>
                      </a:pPr>
                      <a:r>
                        <a:rPr lang="en-GB" sz="1800" b="1" dirty="0">
                          <a:solidFill>
                            <a:schemeClr val="bg1"/>
                          </a:solidFill>
                          <a:effectLst/>
                          <a:latin typeface="+mn-lt"/>
                        </a:rPr>
                        <a:t>V    SUBCONTRACTING</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50.000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-25.000</a:t>
                      </a:r>
                      <a:endParaRPr lang="en-GB" sz="1800" b="1" dirty="0">
                        <a:solidFill>
                          <a:srgbClr val="0F5494"/>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n-GB" sz="1800" b="1" dirty="0">
                        <a:solidFill>
                          <a:srgbClr val="FF0000"/>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25.000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n-GB" sz="1800" b="1" kern="1200" dirty="0">
                          <a:solidFill>
                            <a:srgbClr val="0F5494"/>
                          </a:solidFill>
                          <a:effectLst/>
                          <a:latin typeface="+mn-lt"/>
                          <a:ea typeface="+mn-ea"/>
                          <a:cs typeface="+mn-cs"/>
                        </a:rPr>
                        <a:t>3%</a:t>
                      </a: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12279">
                <a:tc>
                  <a:txBody>
                    <a:bodyPr/>
                    <a:lstStyle/>
                    <a:p>
                      <a:pPr>
                        <a:lnSpc>
                          <a:spcPct val="115000"/>
                        </a:lnSpc>
                        <a:spcAft>
                          <a:spcPts val="0"/>
                        </a:spcAft>
                      </a:pPr>
                      <a:r>
                        <a:rPr lang="en-GB" sz="1800" b="1" dirty="0">
                          <a:solidFill>
                            <a:schemeClr val="bg1"/>
                          </a:solidFill>
                          <a:effectLst/>
                          <a:latin typeface="+mn-lt"/>
                        </a:rPr>
                        <a:t>TOTAL GRANT (total I-V)</a:t>
                      </a:r>
                      <a:endParaRPr lang="en-GB" sz="1800" b="1" dirty="0">
                        <a:solidFill>
                          <a:schemeClr val="bg1"/>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850.000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 </a:t>
                      </a:r>
                      <a:endParaRPr lang="en-GB" sz="1800" b="1">
                        <a:solidFill>
                          <a:srgbClr val="0F5494"/>
                        </a:solidFill>
                        <a:effectLst/>
                        <a:latin typeface="+mn-lt"/>
                        <a:ea typeface="Calibri"/>
                        <a:cs typeface="Times New Roman"/>
                      </a:endParaRPr>
                    </a:p>
                  </a:txBody>
                  <a:tcPr marL="57220" marR="5722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a:solidFill>
                            <a:srgbClr val="0F5494"/>
                          </a:solidFill>
                          <a:effectLst/>
                          <a:latin typeface="+mn-lt"/>
                        </a:rPr>
                        <a:t> </a:t>
                      </a:r>
                      <a:endParaRPr lang="en-GB" sz="1800" b="1">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850.000</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a:solidFill>
                            <a:srgbClr val="0F5494"/>
                          </a:solidFill>
                          <a:effectLst/>
                          <a:latin typeface="+mn-lt"/>
                        </a:rPr>
                        <a:t> </a:t>
                      </a:r>
                      <a:endParaRPr lang="en-GB" sz="1800" b="1" dirty="0">
                        <a:solidFill>
                          <a:srgbClr val="0F5494"/>
                        </a:solidFill>
                        <a:effectLst/>
                        <a:latin typeface="+mn-lt"/>
                        <a:ea typeface="Calibri"/>
                        <a:cs typeface="Times New Roman"/>
                      </a:endParaRPr>
                    </a:p>
                  </a:txBody>
                  <a:tcPr marL="57220" marR="57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961210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74" y="-112547"/>
            <a:ext cx="10515600" cy="1325563"/>
          </a:xfrm>
        </p:spPr>
        <p:txBody>
          <a:bodyPr>
            <a:normAutofit/>
          </a:bodyPr>
          <a:lstStyle/>
          <a:p>
            <a:r>
              <a:rPr lang="en-GB" sz="2800" b="1" dirty="0">
                <a:latin typeface="+mn-lt"/>
              </a:rPr>
              <a:t>Cash flow in H2020 projects</a:t>
            </a:r>
            <a:endParaRPr lang="en-GB" sz="2800" b="1" dirty="0">
              <a:solidFill>
                <a:srgbClr val="FF0000"/>
              </a:solidFill>
              <a:latin typeface="+mn-lt"/>
            </a:endParaRPr>
          </a:p>
        </p:txBody>
      </p:sp>
      <p:sp>
        <p:nvSpPr>
          <p:cNvPr id="3" name="Content Placeholder 2"/>
          <p:cNvSpPr>
            <a:spLocks noGrp="1"/>
          </p:cNvSpPr>
          <p:nvPr>
            <p:ph idx="1"/>
          </p:nvPr>
        </p:nvSpPr>
        <p:spPr>
          <a:xfrm>
            <a:off x="313899" y="1061351"/>
            <a:ext cx="4462817" cy="4957312"/>
          </a:xfrm>
        </p:spPr>
        <p:txBody>
          <a:bodyPr>
            <a:normAutofit lnSpcReduction="10000"/>
          </a:bodyPr>
          <a:lstStyle/>
          <a:p>
            <a:r>
              <a:rPr lang="sr-Latn-RS" sz="2400" dirty="0"/>
              <a:t>T</a:t>
            </a:r>
            <a:r>
              <a:rPr lang="en-GB" sz="2400" dirty="0"/>
              <a:t>he sum of pre-financing and all interim payments may not exceed 90% of the maximum grant amount during the project life cycle. </a:t>
            </a:r>
          </a:p>
          <a:p>
            <a:r>
              <a:rPr lang="en-GB" sz="2400" dirty="0"/>
              <a:t>This means that during certain stages of the project, </a:t>
            </a:r>
            <a:r>
              <a:rPr lang="en-GB" sz="2400" b="1" dirty="0"/>
              <a:t>Beneficiaries can have a negative cash-flow. </a:t>
            </a:r>
          </a:p>
          <a:p>
            <a:r>
              <a:rPr lang="en-GB" sz="2400" dirty="0"/>
              <a:t>Because of that, each Beneficiary </a:t>
            </a:r>
            <a:r>
              <a:rPr lang="en-GB" sz="2400" b="1" dirty="0"/>
              <a:t>must have the financial capacity </a:t>
            </a:r>
            <a:r>
              <a:rPr lang="en-GB" sz="2400" dirty="0"/>
              <a:t>to cover the costs in accordance with the project financial plan, regardless of inflows from the EC.</a:t>
            </a:r>
          </a:p>
        </p:txBody>
      </p:sp>
      <p:pic>
        <p:nvPicPr>
          <p:cNvPr id="4"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025965" y="1061351"/>
            <a:ext cx="7122409" cy="4452345"/>
          </a:xfrm>
          <a:prstGeom prst="rect">
            <a:avLst/>
          </a:prstGeom>
        </p:spPr>
      </p:pic>
    </p:spTree>
    <p:extLst>
      <p:ext uri="{BB962C8B-B14F-4D97-AF65-F5344CB8AC3E}">
        <p14:creationId xmlns:p14="http://schemas.microsoft.com/office/powerpoint/2010/main" val="36888230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74" y="-112547"/>
            <a:ext cx="10515600" cy="1325563"/>
          </a:xfrm>
        </p:spPr>
        <p:txBody>
          <a:bodyPr>
            <a:normAutofit/>
          </a:bodyPr>
          <a:lstStyle/>
          <a:p>
            <a:r>
              <a:rPr lang="en-GB" sz="2800" b="1" dirty="0">
                <a:latin typeface="+mn-lt"/>
              </a:rPr>
              <a:t>Cash flow in H2020 projects</a:t>
            </a:r>
            <a:endParaRPr lang="en-GB" sz="2800" b="1" dirty="0">
              <a:solidFill>
                <a:srgbClr val="FF0000"/>
              </a:solidFill>
              <a:latin typeface="+mn-lt"/>
            </a:endParaRPr>
          </a:p>
        </p:txBody>
      </p:sp>
      <p:pic>
        <p:nvPicPr>
          <p:cNvPr id="4"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235807" y="1213016"/>
            <a:ext cx="11809862" cy="4723436"/>
          </a:xfrm>
          <a:prstGeom prst="rect">
            <a:avLst/>
          </a:prstGeom>
        </p:spPr>
      </p:pic>
    </p:spTree>
    <p:extLst>
      <p:ext uri="{BB962C8B-B14F-4D97-AF65-F5344CB8AC3E}">
        <p14:creationId xmlns:p14="http://schemas.microsoft.com/office/powerpoint/2010/main" val="1948220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484313"/>
            <a:ext cx="866140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53811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74" y="-112547"/>
            <a:ext cx="10515600" cy="1890975"/>
          </a:xfrm>
        </p:spPr>
        <p:txBody>
          <a:bodyPr>
            <a:normAutofit/>
          </a:bodyPr>
          <a:lstStyle/>
          <a:p>
            <a:r>
              <a:rPr lang="en-GB" sz="2800" b="1" dirty="0">
                <a:latin typeface="+mn-lt"/>
              </a:rPr>
              <a:t>Cash flow in ERASMUS projects</a:t>
            </a:r>
            <a:br>
              <a:rPr lang="en-GB" sz="2800" b="1" dirty="0">
                <a:latin typeface="+mn-lt"/>
              </a:rPr>
            </a:br>
            <a:br>
              <a:rPr lang="en-GB" sz="2800" b="1" dirty="0"/>
            </a:br>
            <a:r>
              <a:rPr lang="en-GB" sz="2400" dirty="0">
                <a:latin typeface="+mn-lt"/>
              </a:rPr>
              <a:t>Cash flow for Staff costs</a:t>
            </a:r>
            <a:endParaRPr lang="en-GB" sz="2800" b="1" dirty="0">
              <a:solidFill>
                <a:srgbClr val="FF0000"/>
              </a:solidFill>
              <a:latin typeface="+mn-lt"/>
            </a:endParaRPr>
          </a:p>
        </p:txBody>
      </p:sp>
      <p:pic>
        <p:nvPicPr>
          <p:cNvPr id="4"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5310" y="1975710"/>
            <a:ext cx="11882958" cy="4479681"/>
          </a:xfrm>
          <a:prstGeom prst="rect">
            <a:avLst/>
          </a:prstGeom>
          <a:noFill/>
          <a:ln>
            <a:noFill/>
          </a:ln>
        </p:spPr>
      </p:pic>
    </p:spTree>
    <p:extLst>
      <p:ext uri="{BB962C8B-B14F-4D97-AF65-F5344CB8AC3E}">
        <p14:creationId xmlns:p14="http://schemas.microsoft.com/office/powerpoint/2010/main" val="40405391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74" y="-112547"/>
            <a:ext cx="10515600" cy="1890975"/>
          </a:xfrm>
        </p:spPr>
        <p:txBody>
          <a:bodyPr>
            <a:normAutofit/>
          </a:bodyPr>
          <a:lstStyle/>
          <a:p>
            <a:r>
              <a:rPr lang="en-GB" sz="2800" b="1" dirty="0">
                <a:latin typeface="+mn-lt"/>
              </a:rPr>
              <a:t>Cash flow in ERASMUS projects</a:t>
            </a:r>
            <a:br>
              <a:rPr lang="en-GB" sz="2800" b="1" dirty="0">
                <a:latin typeface="+mn-lt"/>
              </a:rPr>
            </a:br>
            <a:br>
              <a:rPr lang="en-GB" sz="2800" b="1" dirty="0"/>
            </a:br>
            <a:r>
              <a:rPr lang="en-GB" sz="2400" dirty="0">
                <a:latin typeface="+mn-lt"/>
              </a:rPr>
              <a:t>Cash flow for Travel costs and Cost of Stay</a:t>
            </a:r>
            <a:endParaRPr lang="en-GB" sz="2800" b="1" dirty="0">
              <a:solidFill>
                <a:srgbClr val="FF0000"/>
              </a:solidFill>
              <a:latin typeface="+mn-lt"/>
            </a:endParaRPr>
          </a:p>
        </p:txBody>
      </p:sp>
      <p:pic>
        <p:nvPicPr>
          <p:cNvPr id="4" name="Picture 2" descr="Image result for PROJECT MANAGEMENT">
            <a:extLst>
              <a:ext uri="{FF2B5EF4-FFF2-40B4-BE49-F238E27FC236}">
                <a16:creationId xmlns:a16="http://schemas.microsoft.com/office/drawing/2014/main" id="{592D0205-5929-4A3C-978E-42AF8A1F5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035" y="581875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3"/>
          <a:srcRect l="3649" t="20379" r="34927" b="23765"/>
          <a:stretch/>
        </p:blipFill>
        <p:spPr bwMode="auto">
          <a:xfrm>
            <a:off x="166047" y="1419367"/>
            <a:ext cx="11559654" cy="54386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31902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94098" y="211754"/>
            <a:ext cx="11817792" cy="5537723"/>
          </a:xfrm>
        </p:spPr>
        <p:txBody>
          <a:bodyPr>
            <a:noAutofit/>
          </a:bodyPr>
          <a:lstStyle/>
          <a:p>
            <a:pPr marL="0" indent="0">
              <a:buNone/>
            </a:pPr>
            <a:r>
              <a:rPr lang="en-US" b="1" dirty="0"/>
              <a:t>Typical mistakes in financial reporting (provided by the EC) </a:t>
            </a:r>
            <a:endParaRPr lang="tr-TR" b="1" dirty="0"/>
          </a:p>
          <a:p>
            <a:pPr marL="0" indent="0">
              <a:buNone/>
            </a:pPr>
            <a:endParaRPr lang="en-US" sz="1200" dirty="0"/>
          </a:p>
          <a:p>
            <a:r>
              <a:rPr lang="en-US" sz="2100" dirty="0"/>
              <a:t>Costs claimed for people not directly employed nor paid by the beneficiary. </a:t>
            </a:r>
          </a:p>
          <a:p>
            <a:r>
              <a:rPr lang="en-US" sz="2100" dirty="0"/>
              <a:t>Personnel costs claimed based on budgeted, standard, estimated rates. </a:t>
            </a:r>
          </a:p>
          <a:p>
            <a:r>
              <a:rPr lang="en-US" sz="2100" dirty="0"/>
              <a:t>Average hourly rates used which differs significantly from actual ones. </a:t>
            </a:r>
          </a:p>
          <a:p>
            <a:r>
              <a:rPr lang="en-US" sz="2100" dirty="0"/>
              <a:t>Billable hours are used instead of number of workable hours. </a:t>
            </a:r>
          </a:p>
          <a:p>
            <a:r>
              <a:rPr lang="en-US" sz="2100" dirty="0"/>
              <a:t>For the calculation of the number of productive hours on the project, including time spent related to maintaining general expertise, administration and/or sales. </a:t>
            </a:r>
          </a:p>
          <a:p>
            <a:r>
              <a:rPr lang="en-US" sz="2100" dirty="0"/>
              <a:t>Absence of timesheets. </a:t>
            </a:r>
          </a:p>
          <a:p>
            <a:r>
              <a:rPr lang="en-US" sz="2100" dirty="0"/>
              <a:t>Timesheets not approved by a project leader. </a:t>
            </a:r>
          </a:p>
          <a:p>
            <a:r>
              <a:rPr lang="en-US" sz="2100" dirty="0"/>
              <a:t>For the calculation of the hourly personnel rate, by dividing the payroll costs by the number of productive hours on the project (only) instead of by the total number of productive hours. </a:t>
            </a:r>
          </a:p>
          <a:p>
            <a:r>
              <a:rPr lang="en-US" sz="2100" dirty="0"/>
              <a:t>Personnel costs claimed include overtime hours for which staff have not been paid. </a:t>
            </a:r>
          </a:p>
          <a:p>
            <a:r>
              <a:rPr lang="en-US" sz="2100" dirty="0"/>
              <a:t>Personnel costs claimed include the remuneration of an in-house consultant hired through a contract with a consultancy firm (no </a:t>
            </a:r>
            <a:r>
              <a:rPr lang="en-US" sz="2100" dirty="0" err="1"/>
              <a:t>labour</a:t>
            </a:r>
            <a:r>
              <a:rPr lang="en-US" sz="2100" dirty="0"/>
              <a:t> contract, no direct instructions, not 100% on the premises, commercial rate, </a:t>
            </a:r>
            <a:r>
              <a:rPr lang="en-US" sz="2100" dirty="0" err="1"/>
              <a:t>etc</a:t>
            </a:r>
            <a:r>
              <a:rPr lang="en-US" sz="2100" dirty="0"/>
              <a:t>). </a:t>
            </a:r>
          </a:p>
          <a:p>
            <a:r>
              <a:rPr lang="en-US" sz="2100" dirty="0"/>
              <a:t>Overhead costs included in the personnel cost calculation. </a:t>
            </a:r>
          </a:p>
          <a:p>
            <a:pPr marL="457200" lvl="1" indent="0" algn="just">
              <a:lnSpc>
                <a:spcPct val="100000"/>
              </a:lnSpc>
              <a:buNone/>
              <a:defRPr/>
            </a:pPr>
            <a:endParaRPr lang="en-GB" altLang="en-US" sz="2000" dirty="0"/>
          </a:p>
        </p:txBody>
      </p:sp>
      <p:pic>
        <p:nvPicPr>
          <p:cNvPr id="5" name="Picture 2" descr="Image result for PROJECT MANAGEMENT">
            <a:extLst>
              <a:ext uri="{FF2B5EF4-FFF2-40B4-BE49-F238E27FC236}">
                <a16:creationId xmlns:a16="http://schemas.microsoft.com/office/drawing/2014/main" id="{732C179F-EFC1-488C-A9D6-7FFB6C96E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5" y="6024077"/>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1893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832007" y="1550466"/>
            <a:ext cx="8527983" cy="1713297"/>
          </a:xfrm>
          <a:prstGeom prst="rect">
            <a:avLst/>
          </a:prstGeom>
          <a:no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2"/>
          </a:fontRef>
        </p:style>
        <p:txBody>
          <a:bodyPr rtlCol="0" anchor="ctr"/>
          <a:lstStyle/>
          <a:p>
            <a:pPr algn="ctr"/>
            <a:r>
              <a:rPr lang="en-GB" sz="5400" b="1" dirty="0">
                <a:ln>
                  <a:solidFill>
                    <a:schemeClr val="accent2">
                      <a:lumMod val="75000"/>
                    </a:schemeClr>
                  </a:solidFill>
                </a:ln>
                <a:solidFill>
                  <a:schemeClr val="tx1"/>
                </a:solidFill>
              </a:rPr>
              <a:t>Monitoring</a:t>
            </a:r>
            <a:r>
              <a:rPr lang="sr-Latn-RS" sz="5400" b="1" dirty="0">
                <a:ln>
                  <a:solidFill>
                    <a:schemeClr val="accent2">
                      <a:lumMod val="75000"/>
                    </a:schemeClr>
                  </a:solidFill>
                </a:ln>
                <a:solidFill>
                  <a:schemeClr val="tx1"/>
                </a:solidFill>
              </a:rPr>
              <a:t> and</a:t>
            </a:r>
            <a:r>
              <a:rPr lang="en-GB" sz="5400" b="1" dirty="0">
                <a:ln>
                  <a:solidFill>
                    <a:schemeClr val="accent2">
                      <a:lumMod val="75000"/>
                    </a:schemeClr>
                  </a:solidFill>
                </a:ln>
                <a:solidFill>
                  <a:schemeClr val="tx1"/>
                </a:solidFill>
              </a:rPr>
              <a:t> Audits</a:t>
            </a:r>
            <a:endParaRPr lang="en-GB" sz="5400" dirty="0">
              <a:ln>
                <a:solidFill>
                  <a:schemeClr val="accent2">
                    <a:lumMod val="75000"/>
                  </a:schemeClr>
                </a:solidFill>
              </a:ln>
              <a:solidFill>
                <a:schemeClr val="tx1"/>
              </a:solidFill>
            </a:endParaRPr>
          </a:p>
        </p:txBody>
      </p:sp>
      <p:pic>
        <p:nvPicPr>
          <p:cNvPr id="6" name="Picture 2" descr="http://www.omurokur.com/wp-content/uploads/teamwork.jpg">
            <a:extLst>
              <a:ext uri="{FF2B5EF4-FFF2-40B4-BE49-F238E27FC236}">
                <a16:creationId xmlns:a16="http://schemas.microsoft.com/office/drawing/2014/main" id="{940CCBC7-47C8-453C-BB0F-C64CB080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220" y="3734914"/>
            <a:ext cx="4608688" cy="31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141527" y="5888181"/>
            <a:ext cx="1756521" cy="646331"/>
          </a:xfrm>
          <a:prstGeom prst="rect">
            <a:avLst/>
          </a:prstGeom>
        </p:spPr>
        <p:txBody>
          <a:bodyPr wrap="square">
            <a:spAutoFit/>
          </a:bodyPr>
          <a:lstStyle/>
          <a:p>
            <a:pPr algn="ctr" fontAlgn="ctr"/>
            <a:r>
              <a:rPr lang="en-US" dirty="0" err="1"/>
              <a:t>Vesna</a:t>
            </a:r>
            <a:r>
              <a:rPr lang="en-US" dirty="0"/>
              <a:t> </a:t>
            </a:r>
            <a:r>
              <a:rPr lang="en-US" dirty="0" err="1"/>
              <a:t>Mandi</a:t>
            </a:r>
            <a:r>
              <a:rPr lang="sr-Latn-RS" dirty="0"/>
              <a:t>ć</a:t>
            </a:r>
            <a:endParaRPr lang="en-US" dirty="0"/>
          </a:p>
          <a:p>
            <a:pPr algn="ctr" fontAlgn="ctr"/>
            <a:r>
              <a:rPr lang="en-US" dirty="0"/>
              <a:t>12:15-13:00</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61037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55275" y="182941"/>
            <a:ext cx="11769437" cy="5211191"/>
          </a:xfrm>
        </p:spPr>
        <p:txBody>
          <a:bodyPr>
            <a:noAutofit/>
          </a:bodyPr>
          <a:lstStyle/>
          <a:p>
            <a:pPr marL="0" indent="0">
              <a:lnSpc>
                <a:spcPct val="120000"/>
              </a:lnSpc>
              <a:buNone/>
            </a:pPr>
            <a:r>
              <a:rPr lang="en-US" b="1" dirty="0"/>
              <a:t>Monitoring</a:t>
            </a:r>
          </a:p>
          <a:p>
            <a:pPr marL="0" indent="0">
              <a:lnSpc>
                <a:spcPct val="100000"/>
              </a:lnSpc>
              <a:spcBef>
                <a:spcPts val="600"/>
              </a:spcBef>
              <a:buNone/>
            </a:pPr>
            <a:endParaRPr lang="en-US" sz="2000" b="1" dirty="0"/>
          </a:p>
          <a:p>
            <a:pPr marL="0" indent="0">
              <a:lnSpc>
                <a:spcPct val="100000"/>
              </a:lnSpc>
              <a:spcBef>
                <a:spcPts val="600"/>
              </a:spcBef>
              <a:buNone/>
            </a:pPr>
            <a:r>
              <a:rPr lang="en-US" sz="2400" b="1" dirty="0"/>
              <a:t>Monitoring </a:t>
            </a:r>
            <a:r>
              <a:rPr lang="en-US" sz="2400" dirty="0"/>
              <a:t>is a standard part of the </a:t>
            </a:r>
            <a:r>
              <a:rPr lang="en-US" sz="2400" b="1" u="sng" dirty="0"/>
              <a:t>quality management cycle</a:t>
            </a:r>
            <a:r>
              <a:rPr lang="en-US" sz="2400" dirty="0"/>
              <a:t>. In general, it should allow both the Agency and the coordinators to follow-up the project performance and results. </a:t>
            </a:r>
          </a:p>
          <a:p>
            <a:pPr marL="0" indent="0">
              <a:lnSpc>
                <a:spcPct val="100000"/>
              </a:lnSpc>
              <a:spcBef>
                <a:spcPts val="600"/>
              </a:spcBef>
              <a:buNone/>
            </a:pPr>
            <a:r>
              <a:rPr lang="en-US" sz="2400" dirty="0"/>
              <a:t>Monitoring can have different </a:t>
            </a:r>
            <a:r>
              <a:rPr lang="en-US" sz="2400" b="1" dirty="0"/>
              <a:t>objectives. </a:t>
            </a:r>
            <a:r>
              <a:rPr lang="en-US" sz="2400" dirty="0"/>
              <a:t>They aim</a:t>
            </a:r>
            <a:r>
              <a:rPr lang="tr-TR" sz="2400" dirty="0"/>
              <a:t> </a:t>
            </a:r>
            <a:r>
              <a:rPr lang="en-US" sz="2400" dirty="0"/>
              <a:t>principally to: </a:t>
            </a:r>
          </a:p>
          <a:p>
            <a:pPr>
              <a:lnSpc>
                <a:spcPct val="100000"/>
              </a:lnSpc>
              <a:spcBef>
                <a:spcPts val="600"/>
              </a:spcBef>
            </a:pPr>
            <a:r>
              <a:rPr lang="en-US" sz="2200" dirty="0"/>
              <a:t>assess the implementation of successful project management strategies (legal aspects, regularity and sound financial management); </a:t>
            </a:r>
          </a:p>
          <a:p>
            <a:pPr>
              <a:lnSpc>
                <a:spcPct val="100000"/>
              </a:lnSpc>
              <a:spcBef>
                <a:spcPts val="600"/>
              </a:spcBef>
            </a:pPr>
            <a:r>
              <a:rPr lang="en-US" sz="2200" dirty="0"/>
              <a:t>provide advice and support to the beneficiaries in the implementation of their project from both operational and financial perspectives; inform them of the practical rules of daily management; </a:t>
            </a:r>
          </a:p>
          <a:p>
            <a:pPr>
              <a:lnSpc>
                <a:spcPct val="100000"/>
              </a:lnSpc>
              <a:spcBef>
                <a:spcPts val="600"/>
              </a:spcBef>
            </a:pPr>
            <a:r>
              <a:rPr lang="en-US" sz="2200" dirty="0"/>
              <a:t>monitor the correct execution of the projects, in line with the operational and financial plans; </a:t>
            </a:r>
          </a:p>
          <a:p>
            <a:pPr>
              <a:lnSpc>
                <a:spcPct val="100000"/>
              </a:lnSpc>
              <a:spcBef>
                <a:spcPts val="600"/>
              </a:spcBef>
            </a:pPr>
            <a:r>
              <a:rPr lang="en-US" sz="2200" dirty="0"/>
              <a:t>identify any potential problems during the project implementation; </a:t>
            </a:r>
          </a:p>
          <a:p>
            <a:pPr>
              <a:lnSpc>
                <a:spcPct val="100000"/>
              </a:lnSpc>
              <a:spcBef>
                <a:spcPts val="600"/>
              </a:spcBef>
            </a:pPr>
            <a:r>
              <a:rPr lang="en-US" sz="2200" dirty="0"/>
              <a:t>identify best practices and lessons learned, and demonstrate the European added value of the Programme; </a:t>
            </a:r>
          </a:p>
          <a:p>
            <a:pPr>
              <a:lnSpc>
                <a:spcPct val="100000"/>
              </a:lnSpc>
              <a:spcBef>
                <a:spcPts val="600"/>
              </a:spcBef>
            </a:pPr>
            <a:r>
              <a:rPr lang="en-US" sz="2200" dirty="0"/>
              <a:t>contribute to the achievement of the EU policy priorities as described in the call. </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4154" y="6024077"/>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3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59327" y="178274"/>
            <a:ext cx="11839839" cy="5299968"/>
          </a:xfrm>
        </p:spPr>
        <p:txBody>
          <a:bodyPr>
            <a:noAutofit/>
          </a:bodyPr>
          <a:lstStyle/>
          <a:p>
            <a:pPr marL="0" indent="0" algn="just">
              <a:lnSpc>
                <a:spcPct val="120000"/>
              </a:lnSpc>
              <a:buNone/>
            </a:pPr>
            <a:r>
              <a:rPr lang="en-US" sz="2400" b="1" dirty="0"/>
              <a:t>Monitoring</a:t>
            </a:r>
          </a:p>
          <a:p>
            <a:pPr marL="0" indent="0" algn="just">
              <a:lnSpc>
                <a:spcPct val="120000"/>
              </a:lnSpc>
              <a:buNone/>
            </a:pPr>
            <a:endParaRPr lang="en-US" sz="2200" b="1" dirty="0"/>
          </a:p>
          <a:p>
            <a:pPr marL="0" indent="0" algn="just">
              <a:lnSpc>
                <a:spcPct val="120000"/>
              </a:lnSpc>
              <a:buNone/>
            </a:pPr>
            <a:r>
              <a:rPr lang="en-US" sz="2200" b="1" dirty="0"/>
              <a:t>Evaluations</a:t>
            </a:r>
            <a:r>
              <a:rPr lang="en-US" sz="2200" dirty="0"/>
              <a:t> are </a:t>
            </a:r>
            <a:r>
              <a:rPr lang="en-US" sz="2200" b="1" dirty="0"/>
              <a:t>useful for reporting the success of the project</a:t>
            </a:r>
            <a:r>
              <a:rPr lang="en-US" sz="2200" dirty="0"/>
              <a:t>, building on experience and</a:t>
            </a:r>
            <a:r>
              <a:rPr lang="tr-TR" sz="2200" dirty="0"/>
              <a:t> </a:t>
            </a:r>
            <a:r>
              <a:rPr lang="en-US" sz="2200" dirty="0"/>
              <a:t>improving the management of the project. </a:t>
            </a:r>
          </a:p>
          <a:p>
            <a:pPr marL="0" indent="0" algn="just">
              <a:lnSpc>
                <a:spcPct val="120000"/>
              </a:lnSpc>
              <a:buNone/>
            </a:pPr>
            <a:r>
              <a:rPr lang="en-US" sz="2200" dirty="0"/>
              <a:t>Evaluation results are the </a:t>
            </a:r>
            <a:r>
              <a:rPr lang="en-US" sz="2200" b="1" dirty="0"/>
              <a:t>basis for decision making</a:t>
            </a:r>
            <a:r>
              <a:rPr lang="tr-TR" sz="2200" b="1" dirty="0"/>
              <a:t> </a:t>
            </a:r>
            <a:r>
              <a:rPr lang="en-US" sz="2200" dirty="0"/>
              <a:t>regarding the current project or future projects.</a:t>
            </a:r>
          </a:p>
          <a:p>
            <a:pPr marL="0" indent="0" algn="just">
              <a:lnSpc>
                <a:spcPct val="120000"/>
              </a:lnSpc>
              <a:buNone/>
            </a:pPr>
            <a:r>
              <a:rPr lang="en-US" sz="2200" b="1" dirty="0"/>
              <a:t>Partners have to define the criteria </a:t>
            </a:r>
            <a:r>
              <a:rPr lang="en-US" sz="2200" dirty="0"/>
              <a:t>by which the project will be assessed. </a:t>
            </a:r>
          </a:p>
          <a:p>
            <a:pPr marL="0" indent="0" algn="just">
              <a:lnSpc>
                <a:spcPct val="120000"/>
              </a:lnSpc>
              <a:buNone/>
            </a:pPr>
            <a:r>
              <a:rPr lang="en-US" sz="2200" dirty="0"/>
              <a:t>Those may </a:t>
            </a:r>
            <a:r>
              <a:rPr lang="en-US" sz="2200" b="1" dirty="0"/>
              <a:t>relate to efficiency, impact, pertinence, reach, innovation</a:t>
            </a:r>
            <a:r>
              <a:rPr lang="en-US" sz="2200" dirty="0"/>
              <a:t>, etc.</a:t>
            </a:r>
            <a:r>
              <a:rPr lang="tr-TR" sz="2200" dirty="0"/>
              <a:t> </a:t>
            </a:r>
            <a:endParaRPr lang="en-US" sz="22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einapi\AppData\Local\Local Documents - no backup\Pictures\int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154" y="3802209"/>
            <a:ext cx="3721007" cy="186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1943858" y="5850109"/>
            <a:ext cx="7975600" cy="830997"/>
          </a:xfrm>
          <a:prstGeom prst="rect">
            <a:avLst/>
          </a:prstGeom>
          <a:solidFill>
            <a:schemeClr val="accent5">
              <a:lumMod val="60000"/>
              <a:lumOff val="40000"/>
            </a:schemeClr>
          </a:solidFill>
          <a:ln w="28575" cap="flat" cmpd="sng" algn="ctr">
            <a:noFill/>
            <a:prstDash val="solid"/>
            <a:round/>
            <a:headEnd type="none" w="med" len="med"/>
            <a:tailEnd type="none" w="med" len="med"/>
          </a:ln>
          <a:effectLst/>
        </p:spPr>
        <p:txBody>
          <a:bodyPr anchor="ctr">
            <a:spAutoFit/>
          </a:bodyPr>
          <a:lstStyle/>
          <a:p>
            <a:pPr marL="0" lvl="1">
              <a:spcBef>
                <a:spcPct val="50000"/>
              </a:spcBef>
              <a:defRPr/>
            </a:pPr>
            <a:r>
              <a:rPr lang="en-US" altLang="en-US" sz="2400" b="1" dirty="0"/>
              <a:t>Keep partners informed of the evaluation results </a:t>
            </a:r>
            <a:r>
              <a:rPr lang="en-US" altLang="en-US" sz="2400" dirty="0"/>
              <a:t>and the remedial actions taken </a:t>
            </a:r>
          </a:p>
        </p:txBody>
      </p:sp>
    </p:spTree>
    <p:extLst>
      <p:ext uri="{BB962C8B-B14F-4D97-AF65-F5344CB8AC3E}">
        <p14:creationId xmlns:p14="http://schemas.microsoft.com/office/powerpoint/2010/main" val="89584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59327" y="178274"/>
            <a:ext cx="11839839" cy="5299968"/>
          </a:xfrm>
        </p:spPr>
        <p:txBody>
          <a:bodyPr>
            <a:noAutofit/>
          </a:bodyPr>
          <a:lstStyle/>
          <a:p>
            <a:pPr marL="0" indent="0" algn="just">
              <a:lnSpc>
                <a:spcPct val="120000"/>
              </a:lnSpc>
              <a:buNone/>
            </a:pPr>
            <a:r>
              <a:rPr lang="en-US" sz="2400" b="1" dirty="0"/>
              <a:t>Monitoring</a:t>
            </a:r>
          </a:p>
          <a:p>
            <a:pPr marL="0" indent="0" algn="just">
              <a:lnSpc>
                <a:spcPct val="120000"/>
              </a:lnSpc>
              <a:buNone/>
            </a:pPr>
            <a:endParaRPr lang="en-US" sz="2200" b="1" dirty="0"/>
          </a:p>
          <a:p>
            <a:pPr marL="0" indent="0" algn="just">
              <a:lnSpc>
                <a:spcPct val="120000"/>
              </a:lnSpc>
              <a:buNone/>
            </a:pPr>
            <a:r>
              <a:rPr lang="en-US" sz="2200" dirty="0"/>
              <a:t>One or more of the following evaluation methods may be used:</a:t>
            </a:r>
          </a:p>
          <a:p>
            <a:pPr algn="just">
              <a:lnSpc>
                <a:spcPct val="120000"/>
              </a:lnSpc>
            </a:pPr>
            <a:r>
              <a:rPr lang="en-US" sz="2200" b="1" dirty="0"/>
              <a:t>External evaluator</a:t>
            </a:r>
            <a:r>
              <a:rPr lang="en-US" sz="2200" dirty="0"/>
              <a:t>: a person from outside the partnership will assess the project. You have</a:t>
            </a:r>
            <a:r>
              <a:rPr lang="tr-TR" sz="2200" dirty="0"/>
              <a:t> </a:t>
            </a:r>
            <a:r>
              <a:rPr lang="en-US" sz="2200" dirty="0"/>
              <a:t>to pay for this method.</a:t>
            </a:r>
          </a:p>
          <a:p>
            <a:pPr algn="just">
              <a:lnSpc>
                <a:spcPct val="120000"/>
              </a:lnSpc>
            </a:pPr>
            <a:r>
              <a:rPr lang="en-US" sz="2200" b="1" dirty="0"/>
              <a:t>Internal evaluator</a:t>
            </a:r>
            <a:r>
              <a:rPr lang="en-US" sz="2200" dirty="0"/>
              <a:t>: One of the partners will assess the project.</a:t>
            </a:r>
          </a:p>
          <a:p>
            <a:pPr algn="just">
              <a:lnSpc>
                <a:spcPct val="120000"/>
              </a:lnSpc>
            </a:pPr>
            <a:r>
              <a:rPr lang="en-US" sz="2200" b="1" dirty="0"/>
              <a:t>Assisted auto-evaluation</a:t>
            </a:r>
            <a:r>
              <a:rPr lang="en-US" sz="2200" dirty="0"/>
              <a:t>: The partnership will be assessed by an evaluator or an</a:t>
            </a:r>
            <a:r>
              <a:rPr lang="tr-TR" sz="2200" dirty="0"/>
              <a:t>  </a:t>
            </a:r>
            <a:r>
              <a:rPr lang="en-US" sz="2200" dirty="0"/>
              <a:t>evaluation agency. You have to pay for this method.</a:t>
            </a:r>
          </a:p>
          <a:p>
            <a:pPr algn="just">
              <a:lnSpc>
                <a:spcPct val="120000"/>
              </a:lnSpc>
            </a:pPr>
            <a:r>
              <a:rPr lang="en-US" sz="2200" b="1" dirty="0"/>
              <a:t>Cross-evaluation</a:t>
            </a:r>
            <a:r>
              <a:rPr lang="en-US" sz="2200" dirty="0"/>
              <a:t>: Where you have two similar projects, a person from one project will</a:t>
            </a:r>
            <a:r>
              <a:rPr lang="tr-TR" sz="2200" dirty="0"/>
              <a:t> </a:t>
            </a:r>
            <a:r>
              <a:rPr lang="en-US" sz="2200" dirty="0"/>
              <a:t>evaluate the other one</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204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782638" y="1351756"/>
            <a:ext cx="9448800" cy="3457575"/>
          </a:xfrm>
        </p:spPr>
        <p:txBody>
          <a:bodyPr>
            <a:noAutofit/>
          </a:bodyPr>
          <a:lstStyle/>
          <a:p>
            <a:pPr marL="647700" indent="-342900">
              <a:defRPr/>
            </a:pPr>
            <a:r>
              <a:rPr lang="en-US" altLang="en-US" sz="2400" b="1" dirty="0"/>
              <a:t>For the project </a:t>
            </a:r>
            <a:r>
              <a:rPr lang="en-US" altLang="en-US" sz="2400" b="1" u="sng" dirty="0"/>
              <a:t>by the project</a:t>
            </a:r>
            <a:br>
              <a:rPr lang="en-US" altLang="en-US" sz="2400" b="1" dirty="0"/>
            </a:br>
            <a:r>
              <a:rPr lang="en-US" altLang="en-US" sz="2400" dirty="0"/>
              <a:t>Not "</a:t>
            </a:r>
            <a:r>
              <a:rPr lang="en-US" altLang="en-US" sz="2400" i="1" dirty="0"/>
              <a:t>limited to</a:t>
            </a:r>
            <a:r>
              <a:rPr lang="en-US" altLang="en-US" sz="2400" dirty="0"/>
              <a:t>" internal QA of the participating HEIs</a:t>
            </a:r>
          </a:p>
          <a:p>
            <a:pPr marL="647700" indent="-342900">
              <a:defRPr/>
            </a:pPr>
            <a:r>
              <a:rPr lang="en-US" altLang="en-US" sz="2400" b="1" dirty="0"/>
              <a:t>Concerns all dimensions </a:t>
            </a:r>
            <a:r>
              <a:rPr lang="en-US" altLang="en-US" sz="2400" dirty="0"/>
              <a:t>of the project</a:t>
            </a:r>
          </a:p>
          <a:p>
            <a:pPr marL="869950" lvl="1" indent="-342900">
              <a:buFont typeface="Courier New" panose="02070309020205020404" pitchFamily="49" charset="0"/>
              <a:buChar char="o"/>
              <a:defRPr/>
            </a:pPr>
            <a:r>
              <a:rPr lang="en-US" altLang="en-US" dirty="0"/>
              <a:t>Academic aspects, financial &amp; administrative, management, outputs, visibility/dissemination, impact, relations with EU, etc.</a:t>
            </a:r>
          </a:p>
          <a:p>
            <a:pPr marL="533400" indent="-355600">
              <a:defRPr/>
            </a:pPr>
            <a:r>
              <a:rPr lang="en-US" altLang="en-US" sz="2400" b="1" dirty="0"/>
              <a:t>Involves all parties </a:t>
            </a:r>
            <a:r>
              <a:rPr lang="en-US" altLang="en-US" sz="2400" dirty="0"/>
              <a:t>concerned by the project</a:t>
            </a:r>
          </a:p>
          <a:p>
            <a:pPr marL="869950" lvl="1" indent="-342900">
              <a:buFont typeface="Courier New" panose="02070309020205020404" pitchFamily="49" charset="0"/>
              <a:buChar char="o"/>
              <a:defRPr/>
            </a:pPr>
            <a:r>
              <a:rPr lang="en-US" altLang="en-US" dirty="0"/>
              <a:t>Academic, admin. staff, students, local stakeholders, etc.</a:t>
            </a:r>
          </a:p>
          <a:p>
            <a:pPr marL="584200" indent="-342900">
              <a:defRPr/>
            </a:pPr>
            <a:r>
              <a:rPr lang="en-US" altLang="en-US" sz="2400" b="1" dirty="0"/>
              <a:t>Tools</a:t>
            </a:r>
            <a:r>
              <a:rPr lang="en-US" altLang="en-US" sz="2400" dirty="0"/>
              <a:t>: roadmaps, dashboards, questionnaires, reports etc. </a:t>
            </a:r>
          </a:p>
          <a:p>
            <a:pPr marL="1250950" lvl="1" indent="0">
              <a:buNone/>
              <a:defRPr/>
            </a:pPr>
            <a:endParaRPr lang="en-US" altLang="en-US" dirty="0"/>
          </a:p>
        </p:txBody>
      </p:sp>
      <p:sp>
        <p:nvSpPr>
          <p:cNvPr id="23556"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336699"/>
                </a:solidFill>
                <a:latin typeface="Verdana" panose="020B0604030504040204" pitchFamily="34" charset="0"/>
              </a:defRPr>
            </a:lvl1pPr>
            <a:lvl2pPr marL="742950" indent="-285750" eaLnBrk="0" hangingPunct="0">
              <a:spcBef>
                <a:spcPct val="20000"/>
              </a:spcBef>
              <a:buChar char="–"/>
              <a:defRPr sz="2800">
                <a:solidFill>
                  <a:srgbClr val="336699"/>
                </a:solidFill>
                <a:latin typeface="Verdana" panose="020B0604030504040204" pitchFamily="34" charset="0"/>
              </a:defRPr>
            </a:lvl2pPr>
            <a:lvl3pPr marL="1143000" indent="-228600" eaLnBrk="0" hangingPunct="0">
              <a:spcBef>
                <a:spcPct val="20000"/>
              </a:spcBef>
              <a:buChar char="•"/>
              <a:defRPr sz="2400">
                <a:solidFill>
                  <a:srgbClr val="336699"/>
                </a:solidFill>
                <a:latin typeface="Verdana" panose="020B0604030504040204" pitchFamily="34" charset="0"/>
              </a:defRPr>
            </a:lvl3pPr>
            <a:lvl4pPr marL="1600200" indent="-228600" eaLnBrk="0" hangingPunct="0">
              <a:spcBef>
                <a:spcPct val="20000"/>
              </a:spcBef>
              <a:buChar char="–"/>
              <a:defRPr sz="2000">
                <a:solidFill>
                  <a:srgbClr val="336699"/>
                </a:solidFill>
                <a:latin typeface="Verdana" panose="020B0604030504040204" pitchFamily="34" charset="0"/>
              </a:defRPr>
            </a:lvl4pPr>
            <a:lvl5pPr marL="2057400" indent="-228600" eaLnBrk="0" hangingPunct="0">
              <a:spcBef>
                <a:spcPct val="20000"/>
              </a:spcBef>
              <a:buChar char="»"/>
              <a:defRPr sz="2000">
                <a:solidFill>
                  <a:srgbClr val="336699"/>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336699"/>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336699"/>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336699"/>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336699"/>
                </a:solidFill>
                <a:latin typeface="Verdana" panose="020B0604030504040204" pitchFamily="34" charset="0"/>
              </a:defRPr>
            </a:lvl9pPr>
          </a:lstStyle>
          <a:p>
            <a:pPr eaLnBrk="1" hangingPunct="1">
              <a:spcBef>
                <a:spcPct val="0"/>
              </a:spcBef>
              <a:buFontTx/>
              <a:buNone/>
            </a:pPr>
            <a:fld id="{5F3450D6-C8F4-4C62-8048-366EAD92FF1F}" type="slidenum">
              <a:rPr lang="en-GB" altLang="en-US" sz="1200">
                <a:solidFill>
                  <a:srgbClr val="808080"/>
                </a:solidFill>
              </a:rPr>
              <a:pPr eaLnBrk="1" hangingPunct="1">
                <a:spcBef>
                  <a:spcPct val="0"/>
                </a:spcBef>
                <a:buFontTx/>
                <a:buNone/>
              </a:pPr>
              <a:t>127</a:t>
            </a:fld>
            <a:endParaRPr lang="en-GB" altLang="en-US" sz="1200" dirty="0">
              <a:solidFill>
                <a:srgbClr val="808080"/>
              </a:solidFill>
            </a:endParaRPr>
          </a:p>
        </p:txBody>
      </p:sp>
      <p:sp>
        <p:nvSpPr>
          <p:cNvPr id="44037" name="Title 1"/>
          <p:cNvSpPr>
            <a:spLocks noGrp="1"/>
          </p:cNvSpPr>
          <p:nvPr>
            <p:ph type="title"/>
          </p:nvPr>
        </p:nvSpPr>
        <p:spPr>
          <a:xfrm>
            <a:off x="782638" y="365125"/>
            <a:ext cx="9906000" cy="663575"/>
          </a:xfrm>
        </p:spPr>
        <p:txBody>
          <a:bodyPr>
            <a:normAutofit/>
          </a:bodyPr>
          <a:lstStyle/>
          <a:p>
            <a:pPr eaLnBrk="1" hangingPunct="1"/>
            <a:r>
              <a:rPr lang="en-GB" altLang="en-US" sz="2800" b="1" dirty="0">
                <a:latin typeface="+mn-lt"/>
              </a:rPr>
              <a:t>Internal Quality Assurance</a:t>
            </a:r>
          </a:p>
        </p:txBody>
      </p:sp>
      <p:pic>
        <p:nvPicPr>
          <p:cNvPr id="440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414" y="1054478"/>
            <a:ext cx="1798637" cy="179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4160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920632" y="1301875"/>
            <a:ext cx="8736012" cy="3789362"/>
          </a:xfrm>
        </p:spPr>
        <p:txBody>
          <a:bodyPr>
            <a:noAutofit/>
          </a:bodyPr>
          <a:lstStyle/>
          <a:p>
            <a:pPr marL="0" indent="0">
              <a:buNone/>
              <a:defRPr/>
            </a:pPr>
            <a:r>
              <a:rPr lang="en-US" altLang="en-US" sz="2400" b="1" dirty="0"/>
              <a:t>Nominate team or person </a:t>
            </a:r>
            <a:r>
              <a:rPr lang="en-US" altLang="en-US" sz="2400" dirty="0"/>
              <a:t>responsible for the monitoring of activities and outputs:</a:t>
            </a:r>
          </a:p>
          <a:p>
            <a:pPr lvl="1" eaLnBrk="1" hangingPunct="1">
              <a:buFont typeface="Arial" pitchFamily="34" charset="0"/>
              <a:buChar char="•"/>
              <a:defRPr/>
            </a:pPr>
            <a:endParaRPr lang="en-US" altLang="en-US" dirty="0"/>
          </a:p>
          <a:p>
            <a:pPr lvl="1">
              <a:spcAft>
                <a:spcPts val="600"/>
              </a:spcAft>
              <a:buFont typeface="Wingdings" panose="05000000000000000000" pitchFamily="2" charset="2"/>
              <a:buChar char="§"/>
              <a:defRPr/>
            </a:pPr>
            <a:r>
              <a:rPr lang="en-US" altLang="en-US" dirty="0"/>
              <a:t>Regular assessment of LFM, Work plan and Budget</a:t>
            </a:r>
          </a:p>
          <a:p>
            <a:pPr lvl="1">
              <a:spcAft>
                <a:spcPts val="600"/>
              </a:spcAft>
              <a:buFont typeface="Wingdings" panose="05000000000000000000" pitchFamily="2" charset="2"/>
              <a:buChar char="§"/>
              <a:defRPr/>
            </a:pPr>
            <a:r>
              <a:rPr lang="en-US" altLang="en-US" b="1" dirty="0"/>
              <a:t>Progress reporting </a:t>
            </a:r>
            <a:r>
              <a:rPr lang="en-US" altLang="en-US" dirty="0"/>
              <a:t>(Indicators of progress) – at project level or by work package / activity</a:t>
            </a:r>
          </a:p>
          <a:p>
            <a:pPr lvl="1">
              <a:spcAft>
                <a:spcPts val="600"/>
              </a:spcAft>
              <a:buFont typeface="Wingdings" panose="05000000000000000000" pitchFamily="2" charset="2"/>
              <a:buChar char="§"/>
              <a:defRPr/>
            </a:pPr>
            <a:r>
              <a:rPr lang="en-US" altLang="en-US" b="1" dirty="0"/>
              <a:t>Financial reviews</a:t>
            </a:r>
          </a:p>
          <a:p>
            <a:pPr lvl="1">
              <a:spcAft>
                <a:spcPts val="600"/>
              </a:spcAft>
              <a:buFont typeface="Wingdings" panose="05000000000000000000" pitchFamily="2" charset="2"/>
              <a:buChar char="§"/>
              <a:defRPr/>
            </a:pPr>
            <a:r>
              <a:rPr lang="en-US" altLang="en-US" dirty="0"/>
              <a:t>Analysis of </a:t>
            </a:r>
            <a:r>
              <a:rPr lang="en-US" altLang="en-US" b="1" dirty="0"/>
              <a:t>Evaluation and Monitoring reports </a:t>
            </a:r>
          </a:p>
          <a:p>
            <a:pPr lvl="1" eaLnBrk="1" hangingPunct="1">
              <a:buFont typeface="Arial" pitchFamily="34" charset="0"/>
              <a:buChar char="•"/>
              <a:defRPr/>
            </a:pPr>
            <a:endParaRPr lang="en-US" altLang="en-US" dirty="0"/>
          </a:p>
          <a:p>
            <a:pPr marL="0" indent="0">
              <a:buNone/>
              <a:defRPr/>
            </a:pPr>
            <a:endParaRPr lang="en-US" altLang="en-US" sz="2400" b="1" dirty="0"/>
          </a:p>
          <a:p>
            <a:pPr marL="0" indent="0">
              <a:buNone/>
              <a:defRPr/>
            </a:pPr>
            <a:r>
              <a:rPr lang="en-US" altLang="en-US" sz="2400" b="1" dirty="0"/>
              <a:t>          Recommendations / Corrective actions  </a:t>
            </a:r>
          </a:p>
          <a:p>
            <a:pPr marL="457200" lvl="1" indent="0">
              <a:buNone/>
              <a:defRPr/>
            </a:pPr>
            <a:endParaRPr lang="en-US" altLang="en-US" dirty="0"/>
          </a:p>
        </p:txBody>
      </p:sp>
      <p:sp>
        <p:nvSpPr>
          <p:cNvPr id="45060" name="Right Arrow 2"/>
          <p:cNvSpPr>
            <a:spLocks noChangeArrowheads="1"/>
          </p:cNvSpPr>
          <p:nvPr/>
        </p:nvSpPr>
        <p:spPr bwMode="auto">
          <a:xfrm>
            <a:off x="530107" y="5347065"/>
            <a:ext cx="781050" cy="917079"/>
          </a:xfrm>
          <a:prstGeom prst="rightArrow">
            <a:avLst>
              <a:gd name="adj1" fmla="val 50000"/>
              <a:gd name="adj2" fmla="val 49999"/>
            </a:avLst>
          </a:prstGeom>
          <a:solidFill>
            <a:srgbClr val="3366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spcBef>
                <a:spcPct val="20000"/>
              </a:spcBef>
              <a:buChar char="•"/>
              <a:defRPr sz="3200">
                <a:solidFill>
                  <a:srgbClr val="336699"/>
                </a:solidFill>
                <a:latin typeface="Verdana" panose="020B0604030504040204" pitchFamily="34" charset="0"/>
              </a:defRPr>
            </a:lvl1pPr>
            <a:lvl2pPr marL="742950" indent="-285750" eaLnBrk="0" hangingPunct="0">
              <a:spcBef>
                <a:spcPct val="20000"/>
              </a:spcBef>
              <a:buChar char="–"/>
              <a:defRPr sz="2800">
                <a:solidFill>
                  <a:srgbClr val="336699"/>
                </a:solidFill>
                <a:latin typeface="Verdana" panose="020B0604030504040204" pitchFamily="34" charset="0"/>
              </a:defRPr>
            </a:lvl2pPr>
            <a:lvl3pPr marL="1143000" indent="-228600" eaLnBrk="0" hangingPunct="0">
              <a:spcBef>
                <a:spcPct val="20000"/>
              </a:spcBef>
              <a:buChar char="•"/>
              <a:defRPr sz="2400">
                <a:solidFill>
                  <a:srgbClr val="336699"/>
                </a:solidFill>
                <a:latin typeface="Verdana" panose="020B0604030504040204" pitchFamily="34" charset="0"/>
              </a:defRPr>
            </a:lvl3pPr>
            <a:lvl4pPr marL="1600200" indent="-228600" eaLnBrk="0" hangingPunct="0">
              <a:spcBef>
                <a:spcPct val="20000"/>
              </a:spcBef>
              <a:buChar char="–"/>
              <a:defRPr sz="2000">
                <a:solidFill>
                  <a:srgbClr val="336699"/>
                </a:solidFill>
                <a:latin typeface="Verdana" panose="020B0604030504040204" pitchFamily="34" charset="0"/>
              </a:defRPr>
            </a:lvl4pPr>
            <a:lvl5pPr marL="2057400" indent="-228600" eaLnBrk="0" hangingPunct="0">
              <a:spcBef>
                <a:spcPct val="20000"/>
              </a:spcBef>
              <a:buChar char="»"/>
              <a:defRPr sz="2000">
                <a:solidFill>
                  <a:srgbClr val="336699"/>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336699"/>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336699"/>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336699"/>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336699"/>
                </a:solidFill>
                <a:latin typeface="Verdana" panose="020B0604030504040204" pitchFamily="34" charset="0"/>
              </a:defRPr>
            </a:lvl9pPr>
          </a:lstStyle>
          <a:p>
            <a:pPr eaLnBrk="1" hangingPunct="1">
              <a:spcBef>
                <a:spcPct val="50000"/>
              </a:spcBef>
              <a:buFontTx/>
              <a:buNone/>
            </a:pPr>
            <a:endParaRPr lang="en-US" altLang="en-US" sz="2400">
              <a:solidFill>
                <a:srgbClr val="FF0000"/>
              </a:solidFill>
            </a:endParaRPr>
          </a:p>
        </p:txBody>
      </p:sp>
      <p:pic>
        <p:nvPicPr>
          <p:cNvPr id="5"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82638" y="365125"/>
            <a:ext cx="9906000"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b="1">
                <a:latin typeface="+mn-lt"/>
              </a:rPr>
              <a:t>Internal Quality Assurance</a:t>
            </a:r>
            <a:endParaRPr lang="en-GB" altLang="en-US" sz="2800" b="1" dirty="0">
              <a:latin typeface="+mn-lt"/>
            </a:endParaRPr>
          </a:p>
        </p:txBody>
      </p:sp>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7213" y="621631"/>
            <a:ext cx="24828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workplan 1y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76010" y="4703631"/>
            <a:ext cx="2870200" cy="1560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56644" y="2682765"/>
            <a:ext cx="2259013" cy="1692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289920"/>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910988" y="1380962"/>
            <a:ext cx="9613900" cy="4211638"/>
          </a:xfrm>
        </p:spPr>
        <p:txBody>
          <a:bodyPr>
            <a:normAutofit/>
          </a:bodyPr>
          <a:lstStyle/>
          <a:p>
            <a:pPr eaLnBrk="1" hangingPunct="1"/>
            <a:r>
              <a:rPr lang="en-US" altLang="en-US" sz="2400" dirty="0"/>
              <a:t>Persons/bodies </a:t>
            </a:r>
            <a:r>
              <a:rPr lang="en-US" altLang="en-US" sz="2400" b="1" dirty="0"/>
              <a:t>not involved in the project</a:t>
            </a:r>
          </a:p>
          <a:p>
            <a:pPr marL="730250" lvl="1" indent="-342900">
              <a:buFont typeface="Courier New" panose="02070309020205020404" pitchFamily="49" charset="0"/>
              <a:buChar char="o"/>
            </a:pPr>
            <a:r>
              <a:rPr lang="en-US" altLang="en-US" dirty="0"/>
              <a:t>Peer-review by experts not involved in the consortium</a:t>
            </a:r>
          </a:p>
          <a:p>
            <a:pPr marL="730250" lvl="1" indent="-342900">
              <a:buFont typeface="Courier New" panose="02070309020205020404" pitchFamily="49" charset="0"/>
              <a:buChar char="o"/>
            </a:pPr>
            <a:r>
              <a:rPr lang="en-US" altLang="en-US" dirty="0"/>
              <a:t>Representatives from local authorities / private companies</a:t>
            </a:r>
          </a:p>
          <a:p>
            <a:pPr marL="730250" lvl="1" indent="-342900">
              <a:spcAft>
                <a:spcPts val="1200"/>
              </a:spcAft>
              <a:buFont typeface="Courier New" panose="02070309020205020404" pitchFamily="49" charset="0"/>
              <a:buChar char="o"/>
            </a:pPr>
            <a:r>
              <a:rPr lang="en-US" altLang="en-US" dirty="0"/>
              <a:t>National QA Agencies </a:t>
            </a:r>
          </a:p>
          <a:p>
            <a:pPr>
              <a:spcAft>
                <a:spcPts val="1200"/>
              </a:spcAft>
            </a:pPr>
            <a:r>
              <a:rPr lang="en-US" altLang="en-US" sz="2400" dirty="0"/>
              <a:t>Same </a:t>
            </a:r>
            <a:r>
              <a:rPr lang="en-US" altLang="en-US" sz="2400" b="1" dirty="0"/>
              <a:t>holistic approach </a:t>
            </a:r>
            <a:r>
              <a:rPr lang="en-US" altLang="en-US" sz="2400" dirty="0"/>
              <a:t>as for internal QA (in terms of dimensions addressed and parties consulted).</a:t>
            </a:r>
          </a:p>
          <a:p>
            <a:pPr>
              <a:spcAft>
                <a:spcPts val="1200"/>
              </a:spcAft>
            </a:pPr>
            <a:r>
              <a:rPr lang="en-US" altLang="en-US" sz="2400" dirty="0"/>
              <a:t>Regular </a:t>
            </a:r>
            <a:r>
              <a:rPr lang="en-US" altLang="en-US" sz="2400" b="1" dirty="0"/>
              <a:t>monitoring + recommendations</a:t>
            </a:r>
          </a:p>
        </p:txBody>
      </p:sp>
      <p:sp>
        <p:nvSpPr>
          <p:cNvPr id="23556"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336699"/>
                </a:solidFill>
                <a:latin typeface="Verdana" panose="020B0604030504040204" pitchFamily="34" charset="0"/>
              </a:defRPr>
            </a:lvl1pPr>
            <a:lvl2pPr marL="742950" indent="-285750" eaLnBrk="0" hangingPunct="0">
              <a:spcBef>
                <a:spcPct val="20000"/>
              </a:spcBef>
              <a:buChar char="–"/>
              <a:defRPr sz="2800">
                <a:solidFill>
                  <a:srgbClr val="336699"/>
                </a:solidFill>
                <a:latin typeface="Verdana" panose="020B0604030504040204" pitchFamily="34" charset="0"/>
              </a:defRPr>
            </a:lvl2pPr>
            <a:lvl3pPr marL="1143000" indent="-228600" eaLnBrk="0" hangingPunct="0">
              <a:spcBef>
                <a:spcPct val="20000"/>
              </a:spcBef>
              <a:buChar char="•"/>
              <a:defRPr sz="2400">
                <a:solidFill>
                  <a:srgbClr val="336699"/>
                </a:solidFill>
                <a:latin typeface="Verdana" panose="020B0604030504040204" pitchFamily="34" charset="0"/>
              </a:defRPr>
            </a:lvl3pPr>
            <a:lvl4pPr marL="1600200" indent="-228600" eaLnBrk="0" hangingPunct="0">
              <a:spcBef>
                <a:spcPct val="20000"/>
              </a:spcBef>
              <a:buChar char="–"/>
              <a:defRPr sz="2000">
                <a:solidFill>
                  <a:srgbClr val="336699"/>
                </a:solidFill>
                <a:latin typeface="Verdana" panose="020B0604030504040204" pitchFamily="34" charset="0"/>
              </a:defRPr>
            </a:lvl4pPr>
            <a:lvl5pPr marL="2057400" indent="-228600" eaLnBrk="0" hangingPunct="0">
              <a:spcBef>
                <a:spcPct val="20000"/>
              </a:spcBef>
              <a:buChar char="»"/>
              <a:defRPr sz="2000">
                <a:solidFill>
                  <a:srgbClr val="336699"/>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336699"/>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336699"/>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336699"/>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336699"/>
                </a:solidFill>
                <a:latin typeface="Verdana" panose="020B0604030504040204" pitchFamily="34" charset="0"/>
              </a:defRPr>
            </a:lvl9pPr>
          </a:lstStyle>
          <a:p>
            <a:pPr eaLnBrk="1" hangingPunct="1">
              <a:spcBef>
                <a:spcPct val="0"/>
              </a:spcBef>
              <a:buFontTx/>
              <a:buNone/>
            </a:pPr>
            <a:fld id="{6AA98BFF-E3CF-474B-80CA-58FEF00861AF}" type="slidenum">
              <a:rPr lang="en-GB" altLang="en-US" sz="1200">
                <a:solidFill>
                  <a:srgbClr val="808080"/>
                </a:solidFill>
              </a:rPr>
              <a:pPr eaLnBrk="1" hangingPunct="1">
                <a:spcBef>
                  <a:spcPct val="0"/>
                </a:spcBef>
                <a:buFontTx/>
                <a:buNone/>
              </a:pPr>
              <a:t>129</a:t>
            </a:fld>
            <a:endParaRPr lang="en-GB" altLang="en-US" sz="1200">
              <a:solidFill>
                <a:srgbClr val="808080"/>
              </a:solidFill>
            </a:endParaRPr>
          </a:p>
        </p:txBody>
      </p:sp>
      <p:sp>
        <p:nvSpPr>
          <p:cNvPr id="46084" name="Title 1"/>
          <p:cNvSpPr>
            <a:spLocks noGrp="1"/>
          </p:cNvSpPr>
          <p:nvPr>
            <p:ph type="title"/>
          </p:nvPr>
        </p:nvSpPr>
        <p:spPr>
          <a:xfrm>
            <a:off x="910988" y="393516"/>
            <a:ext cx="9906000" cy="663575"/>
          </a:xfrm>
        </p:spPr>
        <p:txBody>
          <a:bodyPr>
            <a:normAutofit/>
          </a:bodyPr>
          <a:lstStyle/>
          <a:p>
            <a:pPr eaLnBrk="1" hangingPunct="1"/>
            <a:r>
              <a:rPr lang="en-GB" altLang="en-US" sz="2800" b="1" dirty="0">
                <a:latin typeface="+mn-lt"/>
              </a:rPr>
              <a:t>External Quality Assurance </a:t>
            </a:r>
          </a:p>
        </p:txBody>
      </p:sp>
      <p:pic>
        <p:nvPicPr>
          <p:cNvPr id="460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433885"/>
            <a:ext cx="2098675" cy="210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02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7170" y="584987"/>
            <a:ext cx="9416143" cy="5603807"/>
          </a:xfrm>
          <a:prstGeom prst="rect">
            <a:avLst/>
          </a:prstGeom>
        </p:spPr>
      </p:pic>
    </p:spTree>
    <p:extLst>
      <p:ext uri="{BB962C8B-B14F-4D97-AF65-F5344CB8AC3E}">
        <p14:creationId xmlns:p14="http://schemas.microsoft.com/office/powerpoint/2010/main" val="161474518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4996270"/>
          </a:xfrm>
          <a:prstGeom prst="rect">
            <a:avLst/>
          </a:prstGeo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0" lvl="0" indent="0">
              <a:spcBef>
                <a:spcPts val="600"/>
              </a:spcBef>
              <a:buNone/>
              <a:defRPr/>
            </a:pPr>
            <a:r>
              <a:rPr lang="en-US" sz="3200" b="1" dirty="0"/>
              <a:t>Quality Assurance Plan</a:t>
            </a:r>
          </a:p>
          <a:p>
            <a:pPr marL="0" lvl="0" indent="0">
              <a:spcBef>
                <a:spcPts val="600"/>
              </a:spcBef>
              <a:buNone/>
              <a:defRPr/>
            </a:pPr>
            <a:endParaRPr lang="tr-TR" sz="2400" dirty="0"/>
          </a:p>
          <a:p>
            <a:pPr marL="0" lvl="0" indent="0">
              <a:spcBef>
                <a:spcPts val="600"/>
              </a:spcBef>
              <a:buNone/>
              <a:defRPr/>
            </a:pPr>
            <a:r>
              <a:rPr lang="en-US" sz="2400" dirty="0"/>
              <a:t>The main objectives are to:</a:t>
            </a:r>
            <a:endParaRPr lang="tr-TR" sz="2400" dirty="0"/>
          </a:p>
          <a:p>
            <a:pPr marL="0" lvl="0" indent="0">
              <a:spcBef>
                <a:spcPts val="600"/>
              </a:spcBef>
              <a:buNone/>
              <a:defRPr/>
            </a:pPr>
            <a:endParaRPr lang="en-US" sz="2400" dirty="0"/>
          </a:p>
          <a:p>
            <a:pPr marL="0" lvl="0" indent="0">
              <a:lnSpc>
                <a:spcPct val="120000"/>
              </a:lnSpc>
              <a:spcBef>
                <a:spcPts val="600"/>
              </a:spcBef>
              <a:buNone/>
              <a:defRPr/>
            </a:pPr>
            <a:r>
              <a:rPr lang="en-US" sz="2400" dirty="0"/>
              <a:t>• Manage the interaction between the beneficiaries during the execution of work;</a:t>
            </a:r>
          </a:p>
          <a:p>
            <a:pPr marL="0" lvl="0" indent="0">
              <a:lnSpc>
                <a:spcPct val="120000"/>
              </a:lnSpc>
              <a:spcBef>
                <a:spcPts val="600"/>
              </a:spcBef>
              <a:buNone/>
              <a:defRPr/>
            </a:pPr>
            <a:r>
              <a:rPr lang="en-US" sz="2400" dirty="0"/>
              <a:t>• Define the procedures for monitoring progress on a regular basis;</a:t>
            </a:r>
          </a:p>
          <a:p>
            <a:pPr marL="0" lvl="0" indent="0">
              <a:lnSpc>
                <a:spcPct val="120000"/>
              </a:lnSpc>
              <a:spcBef>
                <a:spcPts val="600"/>
              </a:spcBef>
              <a:buNone/>
              <a:defRPr/>
            </a:pPr>
            <a:r>
              <a:rPr lang="en-US" sz="2400" dirty="0"/>
              <a:t>• Detail how and when the documentation and reporting have to be done/exchanged by the beneficiaries and with the EC;</a:t>
            </a:r>
          </a:p>
          <a:p>
            <a:pPr marL="0" lvl="0" indent="0">
              <a:lnSpc>
                <a:spcPct val="120000"/>
              </a:lnSpc>
              <a:spcBef>
                <a:spcPts val="600"/>
              </a:spcBef>
              <a:buNone/>
              <a:defRPr/>
            </a:pPr>
            <a:r>
              <a:rPr lang="en-US" sz="2400" dirty="0"/>
              <a:t>• Set editorial/quality standards for project deliverables and document;</a:t>
            </a:r>
          </a:p>
          <a:p>
            <a:pPr marL="0" lvl="0" indent="0">
              <a:lnSpc>
                <a:spcPct val="120000"/>
              </a:lnSpc>
              <a:spcBef>
                <a:spcPts val="600"/>
              </a:spcBef>
              <a:buNone/>
              <a:defRPr/>
            </a:pPr>
            <a:r>
              <a:rPr lang="en-US" sz="2400" dirty="0"/>
              <a:t>• Develop dissemination guidelines if a dissemination plan is not available;</a:t>
            </a:r>
          </a:p>
          <a:p>
            <a:pPr marL="0" lvl="0" indent="0">
              <a:lnSpc>
                <a:spcPct val="120000"/>
              </a:lnSpc>
              <a:spcBef>
                <a:spcPts val="600"/>
              </a:spcBef>
              <a:buNone/>
              <a:defRPr/>
            </a:pPr>
            <a:r>
              <a:rPr lang="en-US" sz="2400" dirty="0"/>
              <a:t>• Provide supporting templates.</a:t>
            </a:r>
          </a:p>
        </p:txBody>
      </p:sp>
    </p:spTree>
    <p:extLst>
      <p:ext uri="{BB962C8B-B14F-4D97-AF65-F5344CB8AC3E}">
        <p14:creationId xmlns:p14="http://schemas.microsoft.com/office/powerpoint/2010/main" val="61439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72908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spcBef>
                <a:spcPts val="600"/>
              </a:spcBef>
              <a:buNone/>
              <a:defRPr/>
            </a:pPr>
            <a:r>
              <a:rPr lang="en-US" sz="3200" b="1" dirty="0"/>
              <a:t>Quality Assurance Plan – Example in IF4TM Erasmus project</a:t>
            </a:r>
          </a:p>
          <a:p>
            <a:pPr marL="0" lvl="0" indent="0">
              <a:spcBef>
                <a:spcPts val="600"/>
              </a:spcBef>
              <a:buNone/>
              <a:defRPr/>
            </a:pPr>
            <a:endParaRPr lang="tr-TR" sz="2400" dirty="0"/>
          </a:p>
        </p:txBody>
      </p:sp>
      <p:sp>
        <p:nvSpPr>
          <p:cNvPr id="4" name="Content Placeholder 2"/>
          <p:cNvSpPr txBox="1">
            <a:spLocks/>
          </p:cNvSpPr>
          <p:nvPr/>
        </p:nvSpPr>
        <p:spPr>
          <a:xfrm>
            <a:off x="410705" y="1012780"/>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buFontTx/>
              <a:buChar char="•"/>
            </a:pPr>
            <a:r>
              <a:rPr lang="en-US" dirty="0">
                <a:hlinkClick r:id="rId4"/>
              </a:rPr>
              <a:t>Quality control and monitoring manual </a:t>
            </a:r>
            <a:r>
              <a:rPr lang="en-US" dirty="0"/>
              <a:t>developed by UKG</a:t>
            </a:r>
          </a:p>
          <a:p>
            <a:pPr marL="342900" lvl="1" indent="-342900">
              <a:buFontTx/>
              <a:buChar char="•"/>
            </a:pPr>
            <a:r>
              <a:rPr lang="en-US" dirty="0"/>
              <a:t>Manual defines</a:t>
            </a:r>
          </a:p>
          <a:p>
            <a:pPr marL="742950" lvl="2" indent="-342900">
              <a:spcBef>
                <a:spcPts val="300"/>
              </a:spcBef>
            </a:pPr>
            <a:r>
              <a:rPr lang="en-US" sz="2400" dirty="0"/>
              <a:t>Quality expectations</a:t>
            </a:r>
          </a:p>
          <a:p>
            <a:pPr marL="1200150" lvl="3" indent="-342900">
              <a:spcBef>
                <a:spcPts val="300"/>
              </a:spcBef>
            </a:pPr>
            <a:r>
              <a:rPr lang="en-US" sz="2400" dirty="0"/>
              <a:t>Quality of project implementation</a:t>
            </a:r>
          </a:p>
          <a:p>
            <a:pPr marL="1200150" lvl="3" indent="-342900">
              <a:spcBef>
                <a:spcPts val="300"/>
              </a:spcBef>
            </a:pPr>
            <a:r>
              <a:rPr lang="en-US" sz="2400" dirty="0"/>
              <a:t>Quality of project deliverables</a:t>
            </a:r>
          </a:p>
          <a:p>
            <a:pPr marL="1200150" lvl="3" indent="-342900">
              <a:spcBef>
                <a:spcPts val="300"/>
              </a:spcBef>
            </a:pPr>
            <a:r>
              <a:rPr lang="en-US" sz="2400" dirty="0"/>
              <a:t>Quality of project management</a:t>
            </a:r>
          </a:p>
          <a:p>
            <a:pPr marL="1200150" lvl="3" indent="-342900">
              <a:spcBef>
                <a:spcPts val="300"/>
              </a:spcBef>
            </a:pPr>
            <a:r>
              <a:rPr lang="en-US" sz="2400" dirty="0"/>
              <a:t>General project guidelines</a:t>
            </a:r>
          </a:p>
          <a:p>
            <a:pPr marL="1200150" lvl="3" indent="-342900">
              <a:spcBef>
                <a:spcPts val="300"/>
              </a:spcBef>
            </a:pPr>
            <a:r>
              <a:rPr lang="en-US" sz="2400" dirty="0"/>
              <a:t>Amendments to the Manual</a:t>
            </a:r>
          </a:p>
          <a:p>
            <a:pPr marL="742950" lvl="2" indent="-342900">
              <a:spcBef>
                <a:spcPts val="300"/>
              </a:spcBef>
            </a:pPr>
            <a:r>
              <a:rPr lang="en-US" sz="2400" dirty="0"/>
              <a:t>Internal monitoring</a:t>
            </a:r>
          </a:p>
          <a:p>
            <a:pPr marL="1200150" lvl="3" indent="-342900">
              <a:spcBef>
                <a:spcPts val="300"/>
              </a:spcBef>
            </a:pPr>
            <a:r>
              <a:rPr lang="en-US" sz="2400" dirty="0"/>
              <a:t>Project quality assurance strategy</a:t>
            </a:r>
          </a:p>
          <a:p>
            <a:pPr marL="1200150" lvl="3" indent="-342900">
              <a:spcBef>
                <a:spcPts val="300"/>
              </a:spcBef>
            </a:pPr>
            <a:r>
              <a:rPr lang="en-US" sz="2400" dirty="0"/>
              <a:t>Quality responsibilities</a:t>
            </a:r>
          </a:p>
          <a:p>
            <a:pPr marL="1200150" lvl="3" indent="-342900">
              <a:spcBef>
                <a:spcPts val="300"/>
              </a:spcBef>
            </a:pPr>
            <a:r>
              <a:rPr lang="en-US" sz="2400" dirty="0"/>
              <a:t>Quality feedback by target groups</a:t>
            </a:r>
          </a:p>
          <a:p>
            <a:pPr marL="1200150" lvl="3" indent="-342900">
              <a:spcBef>
                <a:spcPts val="300"/>
              </a:spcBef>
            </a:pPr>
            <a:r>
              <a:rPr lang="en-US" sz="2400" dirty="0"/>
              <a:t>Project risk management</a:t>
            </a:r>
          </a:p>
          <a:p>
            <a:pPr marL="742950" lvl="2" indent="-342900">
              <a:spcBef>
                <a:spcPts val="300"/>
              </a:spcBef>
            </a:pPr>
            <a:r>
              <a:rPr lang="en-US" sz="2400" dirty="0"/>
              <a:t>External monitoring</a:t>
            </a:r>
          </a:p>
          <a:p>
            <a:pPr marL="742950" lvl="2" indent="-342900">
              <a:spcBef>
                <a:spcPts val="300"/>
              </a:spcBef>
            </a:pPr>
            <a:r>
              <a:rPr lang="en-US" sz="2400" dirty="0"/>
              <a:t>Partners’ technical and financial monitoring</a:t>
            </a:r>
          </a:p>
          <a:p>
            <a:pPr marL="342900" lvl="1" indent="-342900">
              <a:buFontTx/>
              <a:buChar cha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057" y="1242495"/>
            <a:ext cx="3261910" cy="461216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Box 5"/>
          <p:cNvSpPr txBox="1"/>
          <p:nvPr/>
        </p:nvSpPr>
        <p:spPr>
          <a:xfrm>
            <a:off x="7620000" y="6264144"/>
            <a:ext cx="3297382" cy="461665"/>
          </a:xfrm>
          <a:prstGeom prst="rect">
            <a:avLst/>
          </a:prstGeom>
          <a:noFill/>
        </p:spPr>
        <p:txBody>
          <a:bodyPr wrap="square" rtlCol="0">
            <a:spAutoFit/>
          </a:bodyPr>
          <a:lstStyle/>
          <a:p>
            <a:r>
              <a:rPr lang="en-US" sz="2400" dirty="0">
                <a:hlinkClick r:id="rId6"/>
              </a:rPr>
              <a:t>www.if4tm.kg.ac.rs</a:t>
            </a:r>
            <a:r>
              <a:rPr lang="en-US" sz="2400" dirty="0"/>
              <a:t> </a:t>
            </a:r>
          </a:p>
        </p:txBody>
      </p:sp>
    </p:spTree>
    <p:extLst>
      <p:ext uri="{BB962C8B-B14F-4D97-AF65-F5344CB8AC3E}">
        <p14:creationId xmlns:p14="http://schemas.microsoft.com/office/powerpoint/2010/main" val="381230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72908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spcBef>
                <a:spcPts val="600"/>
              </a:spcBef>
              <a:buNone/>
              <a:defRPr/>
            </a:pPr>
            <a:r>
              <a:rPr lang="en-US" sz="3200" b="1" dirty="0"/>
              <a:t>Quality Assurance Plan – Example in IF4TM Erasmus project</a:t>
            </a:r>
          </a:p>
          <a:p>
            <a:pPr marL="0" lvl="0" indent="0">
              <a:spcBef>
                <a:spcPts val="600"/>
              </a:spcBef>
              <a:buNone/>
              <a:defRPr/>
            </a:pPr>
            <a:endParaRPr lang="tr-TR"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6329" y="1006968"/>
            <a:ext cx="3261910" cy="461216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Content Placeholder 2"/>
          <p:cNvSpPr txBox="1">
            <a:spLocks/>
          </p:cNvSpPr>
          <p:nvPr/>
        </p:nvSpPr>
        <p:spPr>
          <a:xfrm>
            <a:off x="223236" y="1002271"/>
            <a:ext cx="8229600" cy="4602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n-GB" sz="2400" b="1" dirty="0"/>
              <a:t>Quality assurance project team (QAPT)</a:t>
            </a:r>
            <a:r>
              <a:rPr lang="en-GB" sz="2400" dirty="0"/>
              <a:t> – five members</a:t>
            </a:r>
            <a:endParaRPr lang="en-US" sz="2400" dirty="0"/>
          </a:p>
          <a:p>
            <a:pPr algn="just">
              <a:spcBef>
                <a:spcPts val="600"/>
              </a:spcBef>
            </a:pPr>
            <a:r>
              <a:rPr lang="en-GB" sz="2400" b="1" dirty="0"/>
              <a:t>Local project teams</a:t>
            </a:r>
            <a:r>
              <a:rPr lang="en-GB" sz="2400" dirty="0"/>
              <a:t> – responsible for the management and quality assurance at the level of each participating institution</a:t>
            </a:r>
            <a:endParaRPr lang="en-US" sz="2400" dirty="0"/>
          </a:p>
          <a:p>
            <a:pPr algn="just">
              <a:spcBef>
                <a:spcPts val="600"/>
              </a:spcBef>
            </a:pPr>
            <a:r>
              <a:rPr lang="en-GB" sz="2400" b="1" dirty="0"/>
              <a:t>The Quality control and monitoring manual</a:t>
            </a:r>
            <a:r>
              <a:rPr lang="en-GB" sz="2400" dirty="0"/>
              <a:t> – defines processes for planning and realization of the project activities in terms of quality</a:t>
            </a:r>
            <a:endParaRPr lang="en-US" sz="2400" dirty="0"/>
          </a:p>
          <a:p>
            <a:pPr algn="just">
              <a:spcBef>
                <a:spcPts val="600"/>
              </a:spcBef>
            </a:pPr>
            <a:r>
              <a:rPr lang="en-GB" sz="2400" b="1" dirty="0"/>
              <a:t>Action plan</a:t>
            </a:r>
            <a:r>
              <a:rPr lang="en-GB" sz="2400" dirty="0"/>
              <a:t> – used for planning of forthcoming activities and monitoring of the achieved results </a:t>
            </a:r>
            <a:endParaRPr lang="en-US" sz="2400" dirty="0"/>
          </a:p>
          <a:p>
            <a:pPr algn="just">
              <a:spcBef>
                <a:spcPts val="600"/>
              </a:spcBef>
            </a:pPr>
            <a:r>
              <a:rPr lang="en-GB" sz="2400" b="1" dirty="0" err="1"/>
              <a:t>Trello</a:t>
            </a:r>
            <a:r>
              <a:rPr lang="en-GB" sz="2400" b="1" dirty="0"/>
              <a:t> platform</a:t>
            </a:r>
            <a:r>
              <a:rPr lang="en-GB" sz="2400" dirty="0"/>
              <a:t> – project communication and coordination, document management, etc. </a:t>
            </a:r>
          </a:p>
          <a:p>
            <a:pPr algn="just">
              <a:spcBef>
                <a:spcPts val="600"/>
              </a:spcBef>
            </a:pPr>
            <a:r>
              <a:rPr lang="en-GB" sz="2400" b="1" dirty="0"/>
              <a:t>Drop Box </a:t>
            </a:r>
            <a:r>
              <a:rPr lang="en-GB" sz="2400" dirty="0"/>
              <a:t>– dissemination and archiving of large files (PPTs, photos, etc.)</a:t>
            </a:r>
          </a:p>
          <a:p>
            <a:pPr algn="just">
              <a:spcBef>
                <a:spcPts val="600"/>
              </a:spcBef>
            </a:pPr>
            <a:r>
              <a:rPr lang="en-GB" sz="2400" b="1" dirty="0"/>
              <a:t>Project (internal) website </a:t>
            </a:r>
            <a:r>
              <a:rPr lang="en-GB" sz="2400" dirty="0"/>
              <a:t>– for archiving large files</a:t>
            </a:r>
          </a:p>
          <a:p>
            <a:pPr algn="just">
              <a:spcBef>
                <a:spcPts val="600"/>
              </a:spcBef>
            </a:pPr>
            <a:r>
              <a:rPr lang="en-GB" sz="2400" b="1" dirty="0"/>
              <a:t>LFM</a:t>
            </a:r>
            <a:r>
              <a:rPr lang="en-GB" sz="2400" dirty="0"/>
              <a:t> </a:t>
            </a:r>
            <a:r>
              <a:rPr lang="en-GB" sz="2400" b="1" dirty="0"/>
              <a:t>indicators</a:t>
            </a:r>
            <a:r>
              <a:rPr lang="en-GB" sz="2400" dirty="0"/>
              <a:t> – regularly monitored</a:t>
            </a:r>
          </a:p>
          <a:p>
            <a:pPr algn="just">
              <a:spcBef>
                <a:spcPts val="600"/>
              </a:spcBef>
            </a:pPr>
            <a:r>
              <a:rPr lang="en-GB" sz="2400" b="1" dirty="0"/>
              <a:t>Internal monitoring </a:t>
            </a:r>
            <a:r>
              <a:rPr lang="en-GB" sz="2400" dirty="0"/>
              <a:t>at the level of </a:t>
            </a:r>
            <a:r>
              <a:rPr lang="en-GB" sz="2400" dirty="0" err="1"/>
              <a:t>Rectorate</a:t>
            </a:r>
            <a:r>
              <a:rPr lang="en-GB" sz="2400" dirty="0"/>
              <a:t> </a:t>
            </a:r>
            <a:endParaRPr lang="en-US" sz="2400" dirty="0"/>
          </a:p>
        </p:txBody>
      </p:sp>
      <p:sp>
        <p:nvSpPr>
          <p:cNvPr id="5" name="TextBox 4"/>
          <p:cNvSpPr txBox="1"/>
          <p:nvPr/>
        </p:nvSpPr>
        <p:spPr>
          <a:xfrm>
            <a:off x="7620000" y="6264144"/>
            <a:ext cx="3297382" cy="461665"/>
          </a:xfrm>
          <a:prstGeom prst="rect">
            <a:avLst/>
          </a:prstGeom>
          <a:noFill/>
        </p:spPr>
        <p:txBody>
          <a:bodyPr wrap="square" rtlCol="0">
            <a:spAutoFit/>
          </a:bodyPr>
          <a:lstStyle/>
          <a:p>
            <a:r>
              <a:rPr lang="en-US" sz="2400" dirty="0">
                <a:hlinkClick r:id="rId5"/>
              </a:rPr>
              <a:t>www.if4tm.kg.ac.rs</a:t>
            </a:r>
            <a:r>
              <a:rPr lang="en-US" sz="2400" dirty="0"/>
              <a:t> </a:t>
            </a:r>
          </a:p>
        </p:txBody>
      </p:sp>
    </p:spTree>
    <p:extLst>
      <p:ext uri="{BB962C8B-B14F-4D97-AF65-F5344CB8AC3E}">
        <p14:creationId xmlns:p14="http://schemas.microsoft.com/office/powerpoint/2010/main" val="69190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72908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spcBef>
                <a:spcPts val="600"/>
              </a:spcBef>
              <a:buNone/>
              <a:defRPr/>
            </a:pPr>
            <a:r>
              <a:rPr lang="en-US" sz="3200" b="1" dirty="0"/>
              <a:t>Quality Assurance Plan – Example in IF4TM Erasmus project</a:t>
            </a:r>
          </a:p>
          <a:p>
            <a:pPr marL="0" lvl="0" indent="0">
              <a:spcBef>
                <a:spcPts val="600"/>
              </a:spcBef>
              <a:buNone/>
              <a:defRPr/>
            </a:pPr>
            <a:endParaRPr lang="tr-TR" sz="2400" dirty="0"/>
          </a:p>
        </p:txBody>
      </p:sp>
      <p:pic>
        <p:nvPicPr>
          <p:cNvPr id="5" name="Picture 4"/>
          <p:cNvPicPr>
            <a:picLocks noChangeAspect="1"/>
          </p:cNvPicPr>
          <p:nvPr/>
        </p:nvPicPr>
        <p:blipFill>
          <a:blip r:embed="rId4"/>
          <a:stretch>
            <a:fillRect/>
          </a:stretch>
        </p:blipFill>
        <p:spPr>
          <a:xfrm>
            <a:off x="304799" y="873637"/>
            <a:ext cx="10329430" cy="5807469"/>
          </a:xfrm>
          <a:prstGeom prst="rect">
            <a:avLst/>
          </a:prstGeom>
        </p:spPr>
      </p:pic>
      <p:sp>
        <p:nvSpPr>
          <p:cNvPr id="8" name="TextBox 7"/>
          <p:cNvSpPr txBox="1"/>
          <p:nvPr/>
        </p:nvSpPr>
        <p:spPr>
          <a:xfrm>
            <a:off x="7620000" y="6264144"/>
            <a:ext cx="3297382" cy="461665"/>
          </a:xfrm>
          <a:prstGeom prst="rect">
            <a:avLst/>
          </a:prstGeom>
          <a:noFill/>
        </p:spPr>
        <p:txBody>
          <a:bodyPr wrap="square" rtlCol="0">
            <a:spAutoFit/>
          </a:bodyPr>
          <a:lstStyle/>
          <a:p>
            <a:r>
              <a:rPr lang="en-US" sz="2400" dirty="0">
                <a:hlinkClick r:id="rId5"/>
              </a:rPr>
              <a:t>www.if4tm.kg.ac.rs</a:t>
            </a:r>
            <a:r>
              <a:rPr lang="en-US" sz="2400" dirty="0"/>
              <a:t> </a:t>
            </a:r>
          </a:p>
        </p:txBody>
      </p:sp>
    </p:spTree>
    <p:extLst>
      <p:ext uri="{BB962C8B-B14F-4D97-AF65-F5344CB8AC3E}">
        <p14:creationId xmlns:p14="http://schemas.microsoft.com/office/powerpoint/2010/main" val="350386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72908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spcBef>
                <a:spcPts val="600"/>
              </a:spcBef>
              <a:buNone/>
              <a:defRPr/>
            </a:pPr>
            <a:r>
              <a:rPr lang="en-US" sz="3200" b="1" dirty="0"/>
              <a:t>Quality Assurance Plan – Example in IF4TM Erasmus project</a:t>
            </a:r>
          </a:p>
          <a:p>
            <a:pPr marL="0" lvl="0" indent="0">
              <a:spcBef>
                <a:spcPts val="600"/>
              </a:spcBef>
              <a:buNone/>
              <a:defRPr/>
            </a:pPr>
            <a:endParaRPr lang="tr-TR" sz="2400" dirty="0"/>
          </a:p>
        </p:txBody>
      </p:sp>
      <p:pic>
        <p:nvPicPr>
          <p:cNvPr id="4" name="Picture 3"/>
          <p:cNvPicPr>
            <a:picLocks noChangeAspect="1"/>
          </p:cNvPicPr>
          <p:nvPr/>
        </p:nvPicPr>
        <p:blipFill>
          <a:blip r:embed="rId4"/>
          <a:stretch>
            <a:fillRect/>
          </a:stretch>
        </p:blipFill>
        <p:spPr>
          <a:xfrm>
            <a:off x="587952" y="1188877"/>
            <a:ext cx="9768730" cy="5492229"/>
          </a:xfrm>
          <a:prstGeom prst="rect">
            <a:avLst/>
          </a:prstGeom>
        </p:spPr>
      </p:pic>
    </p:spTree>
    <p:extLst>
      <p:ext uri="{BB962C8B-B14F-4D97-AF65-F5344CB8AC3E}">
        <p14:creationId xmlns:p14="http://schemas.microsoft.com/office/powerpoint/2010/main" val="1609534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72908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spcBef>
                <a:spcPts val="600"/>
              </a:spcBef>
              <a:buNone/>
              <a:defRPr/>
            </a:pPr>
            <a:r>
              <a:rPr lang="en-US" sz="3200" b="1" dirty="0"/>
              <a:t>Quality Assurance Plan – Example in IF4TM Erasmus project</a:t>
            </a:r>
          </a:p>
          <a:p>
            <a:pPr marL="0" lvl="0" indent="0">
              <a:spcBef>
                <a:spcPts val="600"/>
              </a:spcBef>
              <a:buNone/>
              <a:defRPr/>
            </a:pPr>
            <a:endParaRPr lang="tr-TR" sz="2400" dirty="0"/>
          </a:p>
        </p:txBody>
      </p:sp>
      <p:pic>
        <p:nvPicPr>
          <p:cNvPr id="3" name="Picture 2"/>
          <p:cNvPicPr>
            <a:picLocks noChangeAspect="1"/>
          </p:cNvPicPr>
          <p:nvPr/>
        </p:nvPicPr>
        <p:blipFill>
          <a:blip r:embed="rId4"/>
          <a:stretch>
            <a:fillRect/>
          </a:stretch>
        </p:blipFill>
        <p:spPr>
          <a:xfrm>
            <a:off x="443344" y="1120636"/>
            <a:ext cx="10204739" cy="5737364"/>
          </a:xfrm>
          <a:prstGeom prst="rect">
            <a:avLst/>
          </a:prstGeom>
        </p:spPr>
      </p:pic>
    </p:spTree>
    <p:extLst>
      <p:ext uri="{BB962C8B-B14F-4D97-AF65-F5344CB8AC3E}">
        <p14:creationId xmlns:p14="http://schemas.microsoft.com/office/powerpoint/2010/main" val="52687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19743" y="402296"/>
            <a:ext cx="11974286" cy="72908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spcBef>
                <a:spcPts val="600"/>
              </a:spcBef>
              <a:buNone/>
              <a:defRPr/>
            </a:pPr>
            <a:r>
              <a:rPr lang="en-US" sz="3200" b="1" dirty="0"/>
              <a:t>Quality Assurance Plan – Example in IF4TM Erasmus project</a:t>
            </a:r>
          </a:p>
          <a:p>
            <a:pPr marL="0" lvl="0" indent="0">
              <a:spcBef>
                <a:spcPts val="600"/>
              </a:spcBef>
              <a:buNone/>
              <a:defRPr/>
            </a:pPr>
            <a:endParaRPr lang="tr-TR" sz="2400" dirty="0"/>
          </a:p>
        </p:txBody>
      </p:sp>
      <p:pic>
        <p:nvPicPr>
          <p:cNvPr id="5" name="Picture 4"/>
          <p:cNvPicPr>
            <a:picLocks noChangeAspect="1"/>
          </p:cNvPicPr>
          <p:nvPr/>
        </p:nvPicPr>
        <p:blipFill rotWithShape="1">
          <a:blip r:embed="rId4"/>
          <a:srcRect l="19167" t="10280" r="19583" b="25740"/>
          <a:stretch/>
        </p:blipFill>
        <p:spPr>
          <a:xfrm>
            <a:off x="360218" y="1131376"/>
            <a:ext cx="9337964" cy="5486555"/>
          </a:xfrm>
          <a:prstGeom prst="rect">
            <a:avLst/>
          </a:prstGeom>
        </p:spPr>
      </p:pic>
      <p:sp>
        <p:nvSpPr>
          <p:cNvPr id="6" name="TextBox 5"/>
          <p:cNvSpPr txBox="1"/>
          <p:nvPr/>
        </p:nvSpPr>
        <p:spPr>
          <a:xfrm>
            <a:off x="9516553" y="1629623"/>
            <a:ext cx="3297382" cy="461665"/>
          </a:xfrm>
          <a:prstGeom prst="rect">
            <a:avLst/>
          </a:prstGeom>
          <a:noFill/>
        </p:spPr>
        <p:txBody>
          <a:bodyPr wrap="square" rtlCol="0">
            <a:spAutoFit/>
          </a:bodyPr>
          <a:lstStyle/>
          <a:p>
            <a:r>
              <a:rPr lang="en-US" sz="2400" dirty="0">
                <a:hlinkClick r:id="rId5"/>
              </a:rPr>
              <a:t>www.if4tm.kg.ac.rs</a:t>
            </a:r>
            <a:r>
              <a:rPr lang="en-US" sz="2400" dirty="0"/>
              <a:t> </a:t>
            </a:r>
          </a:p>
        </p:txBody>
      </p:sp>
    </p:spTree>
    <p:extLst>
      <p:ext uri="{BB962C8B-B14F-4D97-AF65-F5344CB8AC3E}">
        <p14:creationId xmlns:p14="http://schemas.microsoft.com/office/powerpoint/2010/main" val="26178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14745" y="272517"/>
            <a:ext cx="11506199" cy="4944861"/>
          </a:xfrm>
        </p:spPr>
        <p:txBody>
          <a:bodyPr>
            <a:noAutofit/>
          </a:bodyPr>
          <a:lstStyle/>
          <a:p>
            <a:pPr marL="0" indent="0">
              <a:lnSpc>
                <a:spcPct val="120000"/>
              </a:lnSpc>
              <a:buNone/>
            </a:pPr>
            <a:r>
              <a:rPr lang="en-US" b="1" dirty="0"/>
              <a:t>Audit</a:t>
            </a:r>
          </a:p>
          <a:p>
            <a:pPr>
              <a:lnSpc>
                <a:spcPct val="120000"/>
              </a:lnSpc>
            </a:pPr>
            <a:r>
              <a:rPr lang="en-US" sz="2400" b="1" dirty="0"/>
              <a:t>The European Commission </a:t>
            </a:r>
            <a:r>
              <a:rPr lang="tr-TR" sz="2400" dirty="0" err="1"/>
              <a:t>may</a:t>
            </a:r>
            <a:r>
              <a:rPr lang="en-US" sz="2400" dirty="0"/>
              <a:t> decide </a:t>
            </a:r>
            <a:r>
              <a:rPr lang="en-US" sz="2400" b="1" dirty="0"/>
              <a:t>to audit </a:t>
            </a:r>
            <a:r>
              <a:rPr lang="en-US" sz="2400" dirty="0"/>
              <a:t>a project </a:t>
            </a:r>
            <a:r>
              <a:rPr lang="en-US" sz="2400" u="sng" dirty="0"/>
              <a:t>during</a:t>
            </a:r>
            <a:r>
              <a:rPr lang="en-US" sz="2400" dirty="0"/>
              <a:t> its implementation and </a:t>
            </a:r>
            <a:r>
              <a:rPr lang="en-US" sz="2400" u="sng" dirty="0"/>
              <a:t>up</a:t>
            </a:r>
            <a:r>
              <a:rPr lang="tr-TR" sz="2400" u="sng" dirty="0"/>
              <a:t> </a:t>
            </a:r>
            <a:r>
              <a:rPr lang="en-US" sz="2400" u="sng" dirty="0"/>
              <a:t>to five or ten years after</a:t>
            </a:r>
            <a:r>
              <a:rPr lang="en-US" sz="2400" dirty="0"/>
              <a:t> the project closure (according to the EU programme). </a:t>
            </a:r>
            <a:endParaRPr lang="tr-TR" sz="2400" dirty="0"/>
          </a:p>
          <a:p>
            <a:pPr>
              <a:lnSpc>
                <a:spcPct val="120000"/>
              </a:lnSpc>
            </a:pPr>
            <a:r>
              <a:rPr lang="en-US" sz="2400" dirty="0"/>
              <a:t>The audit</a:t>
            </a:r>
            <a:r>
              <a:rPr lang="tr-TR" sz="2400" dirty="0"/>
              <a:t> </a:t>
            </a:r>
            <a:r>
              <a:rPr lang="en-US" sz="2400" dirty="0"/>
              <a:t>aims </a:t>
            </a:r>
            <a:r>
              <a:rPr lang="en-US" sz="2400" b="1" dirty="0"/>
              <a:t>to check that the project expenses </a:t>
            </a:r>
            <a:r>
              <a:rPr lang="en-US" sz="2400" dirty="0"/>
              <a:t>covered by the European grant comply with the</a:t>
            </a:r>
            <a:r>
              <a:rPr lang="tr-TR" sz="2400" dirty="0"/>
              <a:t> </a:t>
            </a:r>
            <a:r>
              <a:rPr lang="en-US" sz="2400" dirty="0"/>
              <a:t>eligibility rules as defined in the Grant Agreement signed between the project partnership</a:t>
            </a:r>
            <a:r>
              <a:rPr lang="tr-TR" sz="2400" dirty="0"/>
              <a:t> </a:t>
            </a:r>
            <a:r>
              <a:rPr lang="en-US" sz="2400" dirty="0"/>
              <a:t>and the managing authority</a:t>
            </a:r>
            <a:endParaRPr lang="tr-TR" sz="2400" dirty="0"/>
          </a:p>
          <a:p>
            <a:pPr>
              <a:lnSpc>
                <a:spcPct val="120000"/>
              </a:lnSpc>
            </a:pPr>
            <a:r>
              <a:rPr lang="en-US" sz="2400" b="1" dirty="0"/>
              <a:t>Commission, an audit firm or the Court of Auditors </a:t>
            </a:r>
            <a:r>
              <a:rPr lang="en-US" sz="2400" dirty="0"/>
              <a:t>could audit the</a:t>
            </a:r>
            <a:r>
              <a:rPr lang="tr-TR" sz="2400" dirty="0"/>
              <a:t> </a:t>
            </a:r>
            <a:r>
              <a:rPr lang="en-US" sz="2400" dirty="0"/>
              <a:t>project</a:t>
            </a:r>
          </a:p>
          <a:p>
            <a:pPr>
              <a:lnSpc>
                <a:spcPct val="120000"/>
              </a:lnSpc>
            </a:pPr>
            <a:r>
              <a:rPr lang="en-US" sz="2400" dirty="0"/>
              <a:t>Either the </a:t>
            </a:r>
            <a:r>
              <a:rPr lang="en-US" sz="2400" b="1" dirty="0"/>
              <a:t>project leader or a project partner (even a subcontractor</a:t>
            </a:r>
            <a:r>
              <a:rPr lang="en-US" sz="2400" dirty="0"/>
              <a:t>) may be audited. In that</a:t>
            </a:r>
            <a:r>
              <a:rPr lang="tr-TR" sz="2400" dirty="0"/>
              <a:t> </a:t>
            </a:r>
            <a:r>
              <a:rPr lang="en-US" sz="2400" dirty="0"/>
              <a:t>case, the </a:t>
            </a:r>
            <a:r>
              <a:rPr lang="en-US" sz="2400" dirty="0" err="1"/>
              <a:t>organisation</a:t>
            </a:r>
            <a:r>
              <a:rPr lang="en-US" sz="2400" dirty="0"/>
              <a:t> has to make available the </a:t>
            </a:r>
            <a:r>
              <a:rPr lang="en-US" sz="2400" u="sng" dirty="0"/>
              <a:t>logistical means requested </a:t>
            </a:r>
            <a:r>
              <a:rPr lang="en-US" sz="2400" dirty="0"/>
              <a:t>by the auditor</a:t>
            </a:r>
            <a:r>
              <a:rPr lang="tr-TR" sz="2400" dirty="0"/>
              <a:t> </a:t>
            </a:r>
            <a:r>
              <a:rPr lang="en-US" sz="2400" dirty="0"/>
              <a:t>who has been mandated by the European Commission. </a:t>
            </a:r>
          </a:p>
          <a:p>
            <a:pPr>
              <a:lnSpc>
                <a:spcPct val="120000"/>
              </a:lnSpc>
            </a:pPr>
            <a:r>
              <a:rPr lang="en-US" sz="2400" dirty="0"/>
              <a:t>The auditor must have </a:t>
            </a:r>
            <a:r>
              <a:rPr lang="en-US" sz="2400" b="1" dirty="0"/>
              <a:t>full Access</a:t>
            </a:r>
            <a:r>
              <a:rPr lang="tr-TR" sz="2400" b="1" dirty="0"/>
              <a:t> </a:t>
            </a:r>
            <a:r>
              <a:rPr lang="en-US" sz="2400" dirty="0"/>
              <a:t>to </a:t>
            </a:r>
            <a:r>
              <a:rPr lang="en-US" sz="2400" u="sng" dirty="0"/>
              <a:t>every original supporting document </a:t>
            </a:r>
            <a:r>
              <a:rPr lang="en-US" sz="2400" dirty="0"/>
              <a:t>of whatever nature</a:t>
            </a:r>
          </a:p>
          <a:p>
            <a:pPr marL="0" indent="0">
              <a:lnSpc>
                <a:spcPct val="100000"/>
              </a:lnSpc>
              <a:buNone/>
            </a:pPr>
            <a:endParaRPr lang="en-US" sz="24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935" y="5923649"/>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contents">
            <a:extLst>
              <a:ext uri="{FF2B5EF4-FFF2-40B4-BE49-F238E27FC236}">
                <a16:creationId xmlns:a16="http://schemas.microsoft.com/office/drawing/2014/main" id="{B5488FCB-5CE8-45E5-953A-C09DB3D87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9457" y="-279259"/>
            <a:ext cx="1412543" cy="141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45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379452" y="272518"/>
            <a:ext cx="11660147" cy="4838330"/>
          </a:xfrm>
        </p:spPr>
        <p:txBody>
          <a:bodyPr>
            <a:normAutofit lnSpcReduction="10000"/>
          </a:bodyPr>
          <a:lstStyle/>
          <a:p>
            <a:pPr marL="0" indent="0">
              <a:lnSpc>
                <a:spcPct val="120000"/>
              </a:lnSpc>
              <a:buNone/>
            </a:pPr>
            <a:r>
              <a:rPr lang="en-US" b="1" dirty="0"/>
              <a:t>Audit</a:t>
            </a:r>
          </a:p>
          <a:p>
            <a:pPr marL="0" indent="0">
              <a:lnSpc>
                <a:spcPct val="120000"/>
              </a:lnSpc>
              <a:buNone/>
            </a:pPr>
            <a:endParaRPr lang="en-US" sz="3700" dirty="0"/>
          </a:p>
          <a:p>
            <a:pPr>
              <a:lnSpc>
                <a:spcPct val="120000"/>
              </a:lnSpc>
            </a:pPr>
            <a:r>
              <a:rPr lang="en-US" sz="2400" b="1" dirty="0"/>
              <a:t>The supporting documents </a:t>
            </a:r>
            <a:r>
              <a:rPr lang="en-US" sz="2400" dirty="0"/>
              <a:t>have to prove that the project has been carried out. </a:t>
            </a:r>
          </a:p>
          <a:p>
            <a:pPr>
              <a:lnSpc>
                <a:spcPct val="120000"/>
              </a:lnSpc>
            </a:pPr>
            <a:r>
              <a:rPr lang="en-US" sz="2400" dirty="0"/>
              <a:t>Lead partner have to </a:t>
            </a:r>
            <a:r>
              <a:rPr lang="en-US" sz="2400" b="1" dirty="0"/>
              <a:t>keep all the original documents </a:t>
            </a:r>
            <a:r>
              <a:rPr lang="en-US" sz="2400" dirty="0"/>
              <a:t>and </a:t>
            </a:r>
            <a:r>
              <a:rPr lang="en-US" sz="2400" dirty="0" err="1"/>
              <a:t>organise</a:t>
            </a:r>
            <a:r>
              <a:rPr lang="en-US" sz="2400" dirty="0"/>
              <a:t> these under budget lines and in chronological order, including accounting and tax records and Bank statements</a:t>
            </a:r>
          </a:p>
          <a:p>
            <a:pPr>
              <a:lnSpc>
                <a:spcPct val="120000"/>
              </a:lnSpc>
            </a:pPr>
            <a:r>
              <a:rPr lang="en-US" sz="2400" dirty="0"/>
              <a:t>Coordinator should also </a:t>
            </a:r>
            <a:r>
              <a:rPr lang="en-US" sz="2400" b="1" dirty="0"/>
              <a:t>scan the documents </a:t>
            </a:r>
            <a:r>
              <a:rPr lang="en-US" sz="2400" dirty="0"/>
              <a:t>in order to keep a copy in the case the original is lost.</a:t>
            </a:r>
          </a:p>
          <a:p>
            <a:pPr>
              <a:lnSpc>
                <a:spcPct val="120000"/>
              </a:lnSpc>
            </a:pPr>
            <a:r>
              <a:rPr lang="en-US" sz="2400" dirty="0"/>
              <a:t>The project leader has to </a:t>
            </a:r>
            <a:r>
              <a:rPr lang="en-US" sz="2400" b="1" dirty="0"/>
              <a:t>put in place a system within the partnership </a:t>
            </a:r>
            <a:r>
              <a:rPr lang="en-US" sz="2400" dirty="0"/>
              <a:t>in order to gather the supporting documents and prepare the payment claims to the competent authority</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53" y="573177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contents">
            <a:extLst>
              <a:ext uri="{FF2B5EF4-FFF2-40B4-BE49-F238E27FC236}">
                <a16:creationId xmlns:a16="http://schemas.microsoft.com/office/drawing/2014/main" id="{B74363C0-1EBC-4AC6-84D5-739A41DCFB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8511" y="5466688"/>
            <a:ext cx="1483489" cy="148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1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2568358" y="3138863"/>
            <a:ext cx="6919775" cy="1428750"/>
          </a:xfrm>
          <a:prstGeom prst="rect">
            <a:avLst/>
          </a:prstGeom>
          <a:noFill/>
          <a:ln w="9525">
            <a:noFill/>
            <a:miter lim="800000"/>
            <a:headEnd/>
            <a:tailEnd/>
          </a:ln>
        </p:spPr>
        <p:txBody>
          <a:bodyPr/>
          <a:lstStyle>
            <a:lvl1pPr marL="342900" indent="-342900" algn="l" rtl="0" fontAlgn="base">
              <a:spcBef>
                <a:spcPct val="20000"/>
              </a:spcBef>
              <a:spcAft>
                <a:spcPct val="0"/>
              </a:spcAft>
              <a:buChar char="•"/>
              <a:defRPr sz="3200">
                <a:solidFill>
                  <a:srgbClr val="336699"/>
                </a:solidFill>
                <a:latin typeface="+mn-lt"/>
                <a:ea typeface="+mn-ea"/>
                <a:cs typeface="+mn-cs"/>
              </a:defRPr>
            </a:lvl1pPr>
            <a:lvl2pPr marL="742950" indent="-285750" algn="l" rtl="0" fontAlgn="base">
              <a:spcBef>
                <a:spcPct val="20000"/>
              </a:spcBef>
              <a:spcAft>
                <a:spcPct val="0"/>
              </a:spcAft>
              <a:buChar char="–"/>
              <a:defRPr sz="2800">
                <a:solidFill>
                  <a:srgbClr val="336699"/>
                </a:solidFill>
                <a:latin typeface="+mn-lt"/>
              </a:defRPr>
            </a:lvl2pPr>
            <a:lvl3pPr marL="1143000" indent="-228600" algn="l" rtl="0" fontAlgn="base">
              <a:spcBef>
                <a:spcPct val="20000"/>
              </a:spcBef>
              <a:spcAft>
                <a:spcPct val="0"/>
              </a:spcAft>
              <a:buChar char="•"/>
              <a:defRPr sz="2400">
                <a:solidFill>
                  <a:srgbClr val="336699"/>
                </a:solidFill>
                <a:latin typeface="+mn-lt"/>
              </a:defRPr>
            </a:lvl3pPr>
            <a:lvl4pPr marL="1600200" indent="-228600" algn="l" rtl="0" fontAlgn="base">
              <a:spcBef>
                <a:spcPct val="20000"/>
              </a:spcBef>
              <a:spcAft>
                <a:spcPct val="0"/>
              </a:spcAft>
              <a:buChar char="–"/>
              <a:defRPr sz="2000">
                <a:solidFill>
                  <a:srgbClr val="336699"/>
                </a:solidFill>
                <a:latin typeface="+mn-lt"/>
              </a:defRPr>
            </a:lvl4pPr>
            <a:lvl5pPr marL="2057400" indent="-228600" algn="l" rtl="0" fontAlgn="base">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a:lstStyle>
          <a:p>
            <a:pPr marL="457200" lvl="1" indent="0" algn="ctr">
              <a:buNone/>
              <a:defRPr/>
            </a:pPr>
            <a:endParaRPr lang="en-GB" sz="3400" kern="0" dirty="0">
              <a:solidFill>
                <a:schemeClr val="tx1"/>
              </a:solidFill>
            </a:endParaRPr>
          </a:p>
        </p:txBody>
      </p:sp>
      <p:pic>
        <p:nvPicPr>
          <p:cNvPr id="9" name="Picture 2" descr="Image result for PROJECT MANAGEMENT">
            <a:extLst>
              <a:ext uri="{FF2B5EF4-FFF2-40B4-BE49-F238E27FC236}">
                <a16:creationId xmlns:a16="http://schemas.microsoft.com/office/drawing/2014/main" id="{6D957A0C-6B2F-428D-A782-BCFCFE908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5356" y="80478"/>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D00ADCBC-4F19-4E0C-B2AB-1E252549AC51}"/>
              </a:ext>
            </a:extLst>
          </p:cNvPr>
          <p:cNvSpPr/>
          <p:nvPr/>
        </p:nvSpPr>
        <p:spPr>
          <a:xfrm>
            <a:off x="186229" y="914401"/>
            <a:ext cx="11881081" cy="5170646"/>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b="1" dirty="0"/>
              <a:t>INFRASTRUCTURE, BUILDING, REFURBISHMENT - </a:t>
            </a:r>
            <a:r>
              <a:rPr lang="en-US" sz="2000" dirty="0"/>
              <a:t>Act of sale or rent receipts,  Invoices and receipt</a:t>
            </a:r>
          </a:p>
          <a:p>
            <a:pPr marL="285750" indent="-285750">
              <a:spcAft>
                <a:spcPts val="600"/>
              </a:spcAft>
              <a:buFont typeface="Arial" panose="020B0604020202020204" pitchFamily="34" charset="0"/>
              <a:buChar char="•"/>
            </a:pPr>
            <a:r>
              <a:rPr lang="en-US" sz="2000" b="1" dirty="0"/>
              <a:t>CAPITAL ITEMS  - </a:t>
            </a:r>
            <a:r>
              <a:rPr lang="en-US" sz="2000" dirty="0"/>
              <a:t>Invoices and receipts</a:t>
            </a:r>
          </a:p>
          <a:p>
            <a:pPr marL="285750" indent="-285750">
              <a:spcAft>
                <a:spcPts val="600"/>
              </a:spcAft>
              <a:buFont typeface="Arial" panose="020B0604020202020204" pitchFamily="34" charset="0"/>
              <a:buChar char="•"/>
            </a:pPr>
            <a:r>
              <a:rPr lang="en-US" sz="2000" b="1" dirty="0"/>
              <a:t>STAFF</a:t>
            </a:r>
            <a:r>
              <a:rPr lang="en-US" sz="2000" dirty="0"/>
              <a:t> - Monthly timesheets, Pay-slips, Copies of the diary for each member of staff involved in the project, Agenda and minutes for each participation to a meeting or a seminar,  Signed attendance sheets</a:t>
            </a:r>
          </a:p>
          <a:p>
            <a:pPr marL="285750" indent="-285750">
              <a:spcAft>
                <a:spcPts val="600"/>
              </a:spcAft>
              <a:buFont typeface="Arial" panose="020B0604020202020204" pitchFamily="34" charset="0"/>
              <a:buChar char="•"/>
            </a:pPr>
            <a:r>
              <a:rPr lang="en-US" sz="2000" b="1" dirty="0"/>
              <a:t>FINANCIAL AUDIT COSTS </a:t>
            </a:r>
            <a:r>
              <a:rPr lang="en-US" sz="2000" dirty="0"/>
              <a:t>(where applicable) - Invoices and receipts</a:t>
            </a:r>
          </a:p>
          <a:p>
            <a:pPr marL="285750" indent="-285750">
              <a:spcAft>
                <a:spcPts val="600"/>
              </a:spcAft>
              <a:buFont typeface="Arial" panose="020B0604020202020204" pitchFamily="34" charset="0"/>
              <a:buChar char="•"/>
            </a:pPr>
            <a:r>
              <a:rPr lang="en-US" sz="2000" b="1" dirty="0"/>
              <a:t>TRAVEL AND SUBSISTENCE - </a:t>
            </a:r>
            <a:r>
              <a:rPr lang="en-US" sz="2000" dirty="0"/>
              <a:t>Bus, train and flight tickets, Invoices for accommodation and catering</a:t>
            </a:r>
          </a:p>
          <a:p>
            <a:pPr marL="285750" indent="-285750">
              <a:spcAft>
                <a:spcPts val="600"/>
              </a:spcAft>
              <a:buFont typeface="Arial" panose="020B0604020202020204" pitchFamily="34" charset="0"/>
              <a:buChar char="•"/>
            </a:pPr>
            <a:r>
              <a:rPr lang="en-US" sz="2000" b="1" dirty="0"/>
              <a:t>TRANSLATION, INTERPRETATION AND DOCUMENTS - </a:t>
            </a:r>
            <a:r>
              <a:rPr lang="en-US" sz="2000" dirty="0"/>
              <a:t>Invoices and receipts</a:t>
            </a:r>
          </a:p>
          <a:p>
            <a:pPr marL="285750" indent="-285750">
              <a:spcAft>
                <a:spcPts val="600"/>
              </a:spcAft>
              <a:buFont typeface="Arial" panose="020B0604020202020204" pitchFamily="34" charset="0"/>
              <a:buChar char="•"/>
            </a:pPr>
            <a:r>
              <a:rPr lang="en-US" sz="2000" b="1" dirty="0"/>
              <a:t>COMMUNICATION AND DISSEMINATION - </a:t>
            </a:r>
            <a:r>
              <a:rPr lang="en-US" sz="2000" dirty="0"/>
              <a:t>Invoices and receipts, Copies of communication items (e.g. presentations, publications, </a:t>
            </a:r>
            <a:r>
              <a:rPr lang="en-US" sz="2000" dirty="0" err="1"/>
              <a:t>etc</a:t>
            </a:r>
            <a:r>
              <a:rPr lang="en-US" sz="2000" dirty="0"/>
              <a:t>)</a:t>
            </a:r>
          </a:p>
          <a:p>
            <a:pPr marL="285750" indent="-285750">
              <a:spcAft>
                <a:spcPts val="600"/>
              </a:spcAft>
              <a:buFont typeface="Arial" panose="020B0604020202020204" pitchFamily="34" charset="0"/>
              <a:buChar char="•"/>
            </a:pPr>
            <a:r>
              <a:rPr lang="en-US" sz="2000" b="1" dirty="0"/>
              <a:t>SUBCONTRACTING</a:t>
            </a:r>
            <a:r>
              <a:rPr lang="en-US" sz="2000" dirty="0"/>
              <a:t> (Communication, audit, translation) - Invoices and receipts</a:t>
            </a:r>
          </a:p>
          <a:p>
            <a:pPr marL="285750" indent="-285750">
              <a:spcAft>
                <a:spcPts val="600"/>
              </a:spcAft>
              <a:buFont typeface="Arial" panose="020B0604020202020204" pitchFamily="34" charset="0"/>
              <a:buChar char="•"/>
            </a:pPr>
            <a:r>
              <a:rPr lang="en-US" sz="2000" b="1" dirty="0"/>
              <a:t>OVERHEADS</a:t>
            </a:r>
            <a:r>
              <a:rPr lang="en-US" sz="2000" dirty="0"/>
              <a:t> - Invoices and receipts, Proof that the method of calculation has been approved by the certifying authority</a:t>
            </a:r>
          </a:p>
          <a:p>
            <a:pPr marL="285750" indent="-285750">
              <a:spcAft>
                <a:spcPts val="600"/>
              </a:spcAft>
              <a:buFont typeface="Arial" panose="020B0604020202020204" pitchFamily="34" charset="0"/>
              <a:buChar char="•"/>
            </a:pPr>
            <a:r>
              <a:rPr lang="en-US" sz="2000" b="1" dirty="0"/>
              <a:t>DEPRECIATION - </a:t>
            </a:r>
            <a:r>
              <a:rPr lang="en-US" sz="2000" dirty="0"/>
              <a:t>Proof of the method of calculation, Invoice for each purchased good</a:t>
            </a:r>
          </a:p>
          <a:p>
            <a:pPr marL="285750" indent="-285750">
              <a:spcAft>
                <a:spcPts val="600"/>
              </a:spcAft>
              <a:buFont typeface="Arial" panose="020B0604020202020204" pitchFamily="34" charset="0"/>
              <a:buChar char="•"/>
            </a:pPr>
            <a:r>
              <a:rPr lang="en-US" sz="2000" b="1" dirty="0"/>
              <a:t>CONSUMABLES </a:t>
            </a:r>
            <a:r>
              <a:rPr lang="en-US" sz="2000" dirty="0"/>
              <a:t> - Invoices and receipts</a:t>
            </a:r>
          </a:p>
        </p:txBody>
      </p:sp>
      <p:sp>
        <p:nvSpPr>
          <p:cNvPr id="7" name="Dikdörtgen 6">
            <a:extLst>
              <a:ext uri="{FF2B5EF4-FFF2-40B4-BE49-F238E27FC236}">
                <a16:creationId xmlns:a16="http://schemas.microsoft.com/office/drawing/2014/main" id="{58209171-F1EF-4699-BC39-985298111CCC}"/>
              </a:ext>
            </a:extLst>
          </p:cNvPr>
          <p:cNvSpPr/>
          <p:nvPr/>
        </p:nvSpPr>
        <p:spPr>
          <a:xfrm>
            <a:off x="295638" y="166408"/>
            <a:ext cx="7898124" cy="584775"/>
          </a:xfrm>
          <a:prstGeom prst="rect">
            <a:avLst/>
          </a:prstGeom>
        </p:spPr>
        <p:txBody>
          <a:bodyPr wrap="none">
            <a:spAutoFit/>
          </a:bodyPr>
          <a:lstStyle/>
          <a:p>
            <a:r>
              <a:rPr lang="en-US" sz="3200" b="1" dirty="0"/>
              <a:t>Audit Checklist for the supporting documents</a:t>
            </a:r>
          </a:p>
        </p:txBody>
      </p:sp>
      <p:pic>
        <p:nvPicPr>
          <p:cNvPr id="12" name="Picture 2" descr="Image result for contents">
            <a:extLst>
              <a:ext uri="{FF2B5EF4-FFF2-40B4-BE49-F238E27FC236}">
                <a16:creationId xmlns:a16="http://schemas.microsoft.com/office/drawing/2014/main" id="{69956222-F262-48EC-81CB-0B9DD9577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058" y="4995058"/>
            <a:ext cx="1862942" cy="186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6788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D9B9BEA9-EA85-4378-AEFA-2C4F00ADF588}"/>
              </a:ext>
            </a:extLst>
          </p:cNvPr>
          <p:cNvSpPr/>
          <p:nvPr/>
        </p:nvSpPr>
        <p:spPr>
          <a:xfrm>
            <a:off x="110835" y="374072"/>
            <a:ext cx="7730838" cy="6001643"/>
          </a:xfrm>
          <a:prstGeom prst="rect">
            <a:avLst/>
          </a:prstGeom>
        </p:spPr>
        <p:txBody>
          <a:bodyPr wrap="square">
            <a:spAutoFit/>
          </a:bodyPr>
          <a:lstStyle/>
          <a:p>
            <a:pPr algn="just"/>
            <a:r>
              <a:rPr lang="en-US" sz="2400" dirty="0"/>
              <a:t>The grant management phase is mainly facilitated on the online Participant Portal. The approved consortium is invited by the European Commission (EC) to prepare and sign a grant agreement, which is a standard contract established between the EC and the project coordinator. The project coordinator performs grant agreement revisions and associated material. </a:t>
            </a:r>
          </a:p>
          <a:p>
            <a:pPr algn="just"/>
            <a:endParaRPr lang="en-US" sz="2400" dirty="0"/>
          </a:p>
          <a:p>
            <a:pPr algn="just"/>
            <a:r>
              <a:rPr lang="en-US" sz="2400" dirty="0"/>
              <a:t>I</a:t>
            </a:r>
            <a:r>
              <a:rPr lang="tr-TR" sz="2400" dirty="0"/>
              <a:t>n</a:t>
            </a:r>
            <a:r>
              <a:rPr lang="en-US" sz="2400" dirty="0"/>
              <a:t> case of H2020 and many other </a:t>
            </a:r>
            <a:r>
              <a:rPr lang="en-US" sz="2400" dirty="0" err="1"/>
              <a:t>programmes</a:t>
            </a:r>
            <a:r>
              <a:rPr lang="en-US" sz="2400" dirty="0"/>
              <a:t> (indicated in separate Excel Sheet) Grant</a:t>
            </a:r>
            <a:r>
              <a:rPr lang="tr-TR" sz="2400" dirty="0"/>
              <a:t> </a:t>
            </a:r>
            <a:r>
              <a:rPr lang="en-US" sz="2400" dirty="0"/>
              <a:t>management is only </a:t>
            </a:r>
            <a:r>
              <a:rPr lang="en-US" sz="2400" dirty="0" err="1"/>
              <a:t>organised</a:t>
            </a:r>
            <a:r>
              <a:rPr lang="en-US" sz="2400" dirty="0"/>
              <a:t> electronically, in the Participant Portal. The European Commission (EC) has launched a Participant Portal for H2020-funded projects. It gathers together </a:t>
            </a:r>
            <a:r>
              <a:rPr lang="en-US" sz="2400" b="1" dirty="0"/>
              <a:t>the whole project process, from the application period until the end of the project</a:t>
            </a:r>
            <a:r>
              <a:rPr lang="en-US" sz="2400" dirty="0"/>
              <a:t>. The Participant Portal is a single gateway for all exchanges</a:t>
            </a:r>
          </a:p>
        </p:txBody>
      </p:sp>
      <p:pic>
        <p:nvPicPr>
          <p:cNvPr id="2050" name="Picture 2" descr="Image result for grant management">
            <a:extLst>
              <a:ext uri="{FF2B5EF4-FFF2-40B4-BE49-F238E27FC236}">
                <a16:creationId xmlns:a16="http://schemas.microsoft.com/office/drawing/2014/main" id="{409EDDD4-D428-4A35-B1A6-45AD21544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003" y="800947"/>
            <a:ext cx="3332210" cy="152661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8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2568358" y="3138863"/>
            <a:ext cx="6919775" cy="1428750"/>
          </a:xfrm>
          <a:prstGeom prst="rect">
            <a:avLst/>
          </a:prstGeom>
          <a:noFill/>
          <a:ln w="9525">
            <a:noFill/>
            <a:miter lim="800000"/>
            <a:headEnd/>
            <a:tailEnd/>
          </a:ln>
        </p:spPr>
        <p:txBody>
          <a:bodyPr/>
          <a:lstStyle>
            <a:lvl1pPr marL="342900" indent="-342900" algn="l" rtl="0" fontAlgn="base">
              <a:spcBef>
                <a:spcPct val="20000"/>
              </a:spcBef>
              <a:spcAft>
                <a:spcPct val="0"/>
              </a:spcAft>
              <a:buChar char="•"/>
              <a:defRPr sz="3200">
                <a:solidFill>
                  <a:srgbClr val="336699"/>
                </a:solidFill>
                <a:latin typeface="+mn-lt"/>
                <a:ea typeface="+mn-ea"/>
                <a:cs typeface="+mn-cs"/>
              </a:defRPr>
            </a:lvl1pPr>
            <a:lvl2pPr marL="742950" indent="-285750" algn="l" rtl="0" fontAlgn="base">
              <a:spcBef>
                <a:spcPct val="20000"/>
              </a:spcBef>
              <a:spcAft>
                <a:spcPct val="0"/>
              </a:spcAft>
              <a:buChar char="–"/>
              <a:defRPr sz="2800">
                <a:solidFill>
                  <a:srgbClr val="336699"/>
                </a:solidFill>
                <a:latin typeface="+mn-lt"/>
              </a:defRPr>
            </a:lvl2pPr>
            <a:lvl3pPr marL="1143000" indent="-228600" algn="l" rtl="0" fontAlgn="base">
              <a:spcBef>
                <a:spcPct val="20000"/>
              </a:spcBef>
              <a:spcAft>
                <a:spcPct val="0"/>
              </a:spcAft>
              <a:buChar char="•"/>
              <a:defRPr sz="2400">
                <a:solidFill>
                  <a:srgbClr val="336699"/>
                </a:solidFill>
                <a:latin typeface="+mn-lt"/>
              </a:defRPr>
            </a:lvl3pPr>
            <a:lvl4pPr marL="1600200" indent="-228600" algn="l" rtl="0" fontAlgn="base">
              <a:spcBef>
                <a:spcPct val="20000"/>
              </a:spcBef>
              <a:spcAft>
                <a:spcPct val="0"/>
              </a:spcAft>
              <a:buChar char="–"/>
              <a:defRPr sz="2000">
                <a:solidFill>
                  <a:srgbClr val="336699"/>
                </a:solidFill>
                <a:latin typeface="+mn-lt"/>
              </a:defRPr>
            </a:lvl4pPr>
            <a:lvl5pPr marL="2057400" indent="-228600" algn="l" rtl="0" fontAlgn="base">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a:lstStyle>
          <a:p>
            <a:pPr marL="457200" lvl="1" indent="0" algn="ctr">
              <a:buNone/>
              <a:defRPr/>
            </a:pPr>
            <a:endParaRPr lang="en-GB" sz="3400" kern="0" dirty="0">
              <a:solidFill>
                <a:schemeClr val="tx1"/>
              </a:solidFill>
            </a:endParaRPr>
          </a:p>
        </p:txBody>
      </p:sp>
      <p:pic>
        <p:nvPicPr>
          <p:cNvPr id="9" name="Picture 2" descr="Image result for PROJECT MANAGEMENT">
            <a:extLst>
              <a:ext uri="{FF2B5EF4-FFF2-40B4-BE49-F238E27FC236}">
                <a16:creationId xmlns:a16="http://schemas.microsoft.com/office/drawing/2014/main" id="{6D957A0C-6B2F-428D-A782-BCFCFE908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641" y="5841836"/>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D00ADCBC-4F19-4E0C-B2AB-1E252549AC51}"/>
              </a:ext>
            </a:extLst>
          </p:cNvPr>
          <p:cNvSpPr/>
          <p:nvPr/>
        </p:nvSpPr>
        <p:spPr>
          <a:xfrm>
            <a:off x="395363" y="350422"/>
            <a:ext cx="11265764" cy="4893647"/>
          </a:xfrm>
          <a:prstGeom prst="rect">
            <a:avLst/>
          </a:prstGeom>
        </p:spPr>
        <p:txBody>
          <a:bodyPr wrap="square">
            <a:spAutoFit/>
          </a:bodyPr>
          <a:lstStyle/>
          <a:p>
            <a:r>
              <a:rPr lang="tr-TR" sz="2800" b="1" dirty="0"/>
              <a:t>In </a:t>
            </a:r>
            <a:r>
              <a:rPr lang="en-US" sz="2800" b="1" dirty="0"/>
              <a:t>g</a:t>
            </a:r>
            <a:r>
              <a:rPr lang="tr-TR" sz="2800" b="1" dirty="0"/>
              <a:t>eneral t</a:t>
            </a:r>
            <a:r>
              <a:rPr lang="en-US" sz="2800" b="1" dirty="0"/>
              <a:t>he following must be archived at an </a:t>
            </a:r>
            <a:r>
              <a:rPr lang="en-US" sz="2800" b="1" dirty="0" err="1"/>
              <a:t>organisational</a:t>
            </a:r>
            <a:r>
              <a:rPr lang="en-US" sz="2800" b="1" dirty="0"/>
              <a:t> level </a:t>
            </a:r>
            <a:r>
              <a:rPr lang="en-US" sz="2800" b="1" u="sng" dirty="0"/>
              <a:t>by all partners:</a:t>
            </a:r>
          </a:p>
          <a:p>
            <a:endParaRPr lang="en-US" sz="3200" b="1" dirty="0"/>
          </a:p>
          <a:p>
            <a:pPr marL="285750" indent="-285750">
              <a:buFont typeface="Arial" panose="020B0604020202020204" pitchFamily="34" charset="0"/>
              <a:buChar char="•"/>
            </a:pPr>
            <a:r>
              <a:rPr lang="en-US" sz="2400" dirty="0"/>
              <a:t>Timesheets</a:t>
            </a:r>
          </a:p>
          <a:p>
            <a:pPr marL="285750" indent="-285750">
              <a:buFont typeface="Arial" panose="020B0604020202020204" pitchFamily="34" charset="0"/>
              <a:buChar char="•"/>
            </a:pPr>
            <a:r>
              <a:rPr lang="en-US" sz="2400" dirty="0" err="1"/>
              <a:t>Payslips</a:t>
            </a:r>
            <a:endParaRPr lang="en-US" sz="2400" dirty="0"/>
          </a:p>
          <a:p>
            <a:pPr marL="285750" indent="-285750">
              <a:buFont typeface="Arial" panose="020B0604020202020204" pitchFamily="34" charset="0"/>
              <a:buChar char="•"/>
            </a:pPr>
            <a:r>
              <a:rPr lang="en-US" sz="2400" dirty="0"/>
              <a:t>Invoices</a:t>
            </a:r>
          </a:p>
          <a:p>
            <a:pPr marL="285750" indent="-285750">
              <a:buFont typeface="Arial" panose="020B0604020202020204" pitchFamily="34" charset="0"/>
              <a:buChar char="•"/>
            </a:pPr>
            <a:r>
              <a:rPr lang="en-US" sz="2400" dirty="0"/>
              <a:t>Contracts</a:t>
            </a:r>
          </a:p>
          <a:p>
            <a:pPr marL="285750" indent="-285750">
              <a:buFont typeface="Arial" panose="020B0604020202020204" pitchFamily="34" charset="0"/>
              <a:buChar char="•"/>
            </a:pPr>
            <a:r>
              <a:rPr lang="en-US" sz="2400" dirty="0"/>
              <a:t>Reports, data sent to the Coordinator</a:t>
            </a:r>
          </a:p>
          <a:p>
            <a:pPr marL="285750" indent="-285750">
              <a:buFont typeface="Arial" panose="020B0604020202020204" pitchFamily="34" charset="0"/>
              <a:buChar char="•"/>
            </a:pPr>
            <a:r>
              <a:rPr lang="en-US" sz="2400" dirty="0"/>
              <a:t>Procurement documents (offers or full procurement documentation)</a:t>
            </a:r>
          </a:p>
          <a:p>
            <a:pPr marL="285750" indent="-285750">
              <a:buFont typeface="Arial" panose="020B0604020202020204" pitchFamily="34" charset="0"/>
              <a:buChar char="•"/>
            </a:pPr>
            <a:r>
              <a:rPr lang="en-US" sz="2400" dirty="0"/>
              <a:t>Official letters</a:t>
            </a:r>
          </a:p>
          <a:p>
            <a:pPr marL="285750" indent="-285750">
              <a:buFont typeface="Arial" panose="020B0604020202020204" pitchFamily="34" charset="0"/>
              <a:buChar char="•"/>
            </a:pPr>
            <a:r>
              <a:rPr lang="en-US" sz="2400" dirty="0"/>
              <a:t>Proof on dissemination</a:t>
            </a:r>
          </a:p>
          <a:p>
            <a:pPr marL="285750" indent="-285750">
              <a:buFont typeface="Arial" panose="020B0604020202020204" pitchFamily="34" charset="0"/>
              <a:buChar char="•"/>
            </a:pPr>
            <a:r>
              <a:rPr lang="en-US" sz="2400" dirty="0"/>
              <a:t>Proof on event attendance</a:t>
            </a:r>
          </a:p>
        </p:txBody>
      </p:sp>
      <p:pic>
        <p:nvPicPr>
          <p:cNvPr id="10" name="Picture 2" descr="Image result for contents">
            <a:extLst>
              <a:ext uri="{FF2B5EF4-FFF2-40B4-BE49-F238E27FC236}">
                <a16:creationId xmlns:a16="http://schemas.microsoft.com/office/drawing/2014/main" id="{5884D2C4-2ED8-46FA-AB5B-057F91279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058" y="4995058"/>
            <a:ext cx="1862942" cy="186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58434"/>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79453" y="310624"/>
            <a:ext cx="5035388" cy="1203046"/>
          </a:xfrm>
        </p:spPr>
        <p:txBody>
          <a:bodyPr>
            <a:noAutofit/>
          </a:bodyPr>
          <a:lstStyle/>
          <a:p>
            <a:pPr eaLnBrk="1" hangingPunct="1"/>
            <a:r>
              <a:rPr lang="en-GB" altLang="en-US" sz="2800" b="1" dirty="0">
                <a:effectLst>
                  <a:outerShdw blurRad="38100" dist="38100" dir="2700000" algn="tl">
                    <a:srgbClr val="000000">
                      <a:alpha val="43137"/>
                    </a:srgbClr>
                  </a:outerShdw>
                </a:effectLst>
                <a:latin typeface="+mn-lt"/>
              </a:rPr>
              <a:t>Obligation to provide information on-the spot visits</a:t>
            </a:r>
          </a:p>
        </p:txBody>
      </p:sp>
      <p:sp>
        <p:nvSpPr>
          <p:cNvPr id="3" name="Content Placeholder 2"/>
          <p:cNvSpPr>
            <a:spLocks noGrp="1"/>
          </p:cNvSpPr>
          <p:nvPr>
            <p:ph idx="1"/>
          </p:nvPr>
        </p:nvSpPr>
        <p:spPr>
          <a:xfrm>
            <a:off x="5596911" y="1513670"/>
            <a:ext cx="6302529" cy="3162300"/>
          </a:xfrm>
        </p:spPr>
        <p:txBody>
          <a:bodyPr/>
          <a:lstStyle/>
          <a:p>
            <a:pPr marL="0" indent="0" algn="just">
              <a:buNone/>
              <a:defRPr/>
            </a:pPr>
            <a:r>
              <a:rPr lang="en-GB" sz="3400" dirty="0"/>
              <a:t>Coordinator shall:</a:t>
            </a:r>
          </a:p>
          <a:p>
            <a:pPr marL="0" indent="0" algn="just">
              <a:buNone/>
              <a:defRPr/>
            </a:pPr>
            <a:endParaRPr lang="en-GB" sz="3400" dirty="0"/>
          </a:p>
          <a:p>
            <a:pPr algn="just" eaLnBrk="1" hangingPunct="1">
              <a:defRPr/>
            </a:pPr>
            <a:r>
              <a:rPr lang="en-GB" sz="3400" dirty="0"/>
              <a:t>Provide all supporting documents</a:t>
            </a:r>
          </a:p>
          <a:p>
            <a:pPr algn="just" eaLnBrk="1" hangingPunct="1">
              <a:defRPr/>
            </a:pPr>
            <a:r>
              <a:rPr lang="en-GB" sz="3400" dirty="0"/>
              <a:t>Clarify any information requested</a:t>
            </a:r>
          </a:p>
          <a:p>
            <a:pPr algn="just" eaLnBrk="1" hangingPunct="1">
              <a:defRPr/>
            </a:pPr>
            <a:r>
              <a:rPr lang="en-GB" sz="3400" dirty="0"/>
              <a:t>Access to sites and premises</a:t>
            </a:r>
          </a:p>
          <a:p>
            <a:pPr algn="just" eaLnBrk="1" hangingPunct="1">
              <a:defRPr/>
            </a:pPr>
            <a:endParaRPr lang="en-GB" sz="2400" dirty="0"/>
          </a:p>
          <a:p>
            <a:pPr algn="just" eaLnBrk="1" hangingPunct="1">
              <a:defRPr/>
            </a:pPr>
            <a:endParaRPr lang="en-GB" sz="2400" dirty="0"/>
          </a:p>
          <a:p>
            <a:pPr algn="just" eaLnBrk="1" hangingPunct="1">
              <a:defRPr/>
            </a:pPr>
            <a:endParaRPr lang="en-GB" sz="2400" dirty="0"/>
          </a:p>
        </p:txBody>
      </p:sp>
      <p:sp>
        <p:nvSpPr>
          <p:cNvPr id="6" name="Content Placeholder 2"/>
          <p:cNvSpPr txBox="1">
            <a:spLocks/>
          </p:cNvSpPr>
          <p:nvPr/>
        </p:nvSpPr>
        <p:spPr bwMode="auto">
          <a:xfrm>
            <a:off x="2707074" y="5980112"/>
            <a:ext cx="8039100" cy="558800"/>
          </a:xfrm>
          <a:prstGeom prst="rect">
            <a:avLst/>
          </a:prstGeom>
          <a:noFill/>
          <a:ln w="9525">
            <a:noFill/>
            <a:miter lim="800000"/>
            <a:headEnd/>
            <a:tailEnd/>
          </a:ln>
        </p:spPr>
        <p:txBody>
          <a:bodyPr/>
          <a:lstStyle>
            <a:lvl1pPr marL="342900" indent="-342900" algn="l" rtl="0" fontAlgn="base">
              <a:spcBef>
                <a:spcPct val="20000"/>
              </a:spcBef>
              <a:spcAft>
                <a:spcPct val="0"/>
              </a:spcAft>
              <a:buChar char="•"/>
              <a:defRPr sz="3200">
                <a:solidFill>
                  <a:srgbClr val="336699"/>
                </a:solidFill>
                <a:latin typeface="+mn-lt"/>
                <a:ea typeface="+mn-ea"/>
                <a:cs typeface="+mn-cs"/>
              </a:defRPr>
            </a:lvl1pPr>
            <a:lvl2pPr marL="742950" indent="-285750" algn="l" rtl="0" fontAlgn="base">
              <a:spcBef>
                <a:spcPct val="20000"/>
              </a:spcBef>
              <a:spcAft>
                <a:spcPct val="0"/>
              </a:spcAft>
              <a:buChar char="–"/>
              <a:defRPr sz="2800">
                <a:solidFill>
                  <a:srgbClr val="336699"/>
                </a:solidFill>
                <a:latin typeface="+mn-lt"/>
              </a:defRPr>
            </a:lvl2pPr>
            <a:lvl3pPr marL="1143000" indent="-228600" algn="l" rtl="0" fontAlgn="base">
              <a:spcBef>
                <a:spcPct val="20000"/>
              </a:spcBef>
              <a:spcAft>
                <a:spcPct val="0"/>
              </a:spcAft>
              <a:buChar char="•"/>
              <a:defRPr sz="2400">
                <a:solidFill>
                  <a:srgbClr val="336699"/>
                </a:solidFill>
                <a:latin typeface="+mn-lt"/>
              </a:defRPr>
            </a:lvl3pPr>
            <a:lvl4pPr marL="1600200" indent="-228600" algn="l" rtl="0" fontAlgn="base">
              <a:spcBef>
                <a:spcPct val="20000"/>
              </a:spcBef>
              <a:spcAft>
                <a:spcPct val="0"/>
              </a:spcAft>
              <a:buChar char="–"/>
              <a:defRPr sz="2000">
                <a:solidFill>
                  <a:srgbClr val="336699"/>
                </a:solidFill>
                <a:latin typeface="+mn-lt"/>
              </a:defRPr>
            </a:lvl4pPr>
            <a:lvl5pPr marL="2057400" indent="-228600" algn="l" rtl="0" fontAlgn="base">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a:lstStyle>
          <a:p>
            <a:pPr marL="0" indent="0" algn="just">
              <a:buNone/>
              <a:defRPr/>
            </a:pPr>
            <a:r>
              <a:rPr lang="en-GB" sz="2800" b="1" kern="0" dirty="0">
                <a:solidFill>
                  <a:schemeClr val="accent1">
                    <a:lumMod val="75000"/>
                  </a:schemeClr>
                </a:solidFill>
              </a:rPr>
              <a:t>If not, costs will be considered as non-eligible!</a:t>
            </a:r>
          </a:p>
        </p:txBody>
      </p:sp>
      <p:pic>
        <p:nvPicPr>
          <p:cNvPr id="7" name="Picture 2" descr="Image result for PROJECT MANAGEMENT">
            <a:extLst>
              <a:ext uri="{FF2B5EF4-FFF2-40B4-BE49-F238E27FC236}">
                <a16:creationId xmlns:a16="http://schemas.microsoft.com/office/drawing/2014/main" id="{F5F60688-C548-4320-B974-E5E7517DD7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53" y="5732377"/>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ontents">
            <a:extLst>
              <a:ext uri="{FF2B5EF4-FFF2-40B4-BE49-F238E27FC236}">
                <a16:creationId xmlns:a16="http://schemas.microsoft.com/office/drawing/2014/main" id="{DAA9E8C2-8CE5-4381-8DB0-4F46DA6DC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058" y="4906281"/>
            <a:ext cx="1862942" cy="1862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791" y="1935332"/>
            <a:ext cx="3796223" cy="261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45792"/>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78618" y="276178"/>
            <a:ext cx="6263813" cy="663575"/>
          </a:xfrm>
        </p:spPr>
        <p:txBody>
          <a:bodyPr>
            <a:normAutofit/>
          </a:bodyPr>
          <a:lstStyle/>
          <a:p>
            <a:pPr eaLnBrk="1" hangingPunct="1"/>
            <a:r>
              <a:rPr lang="en-US" altLang="en-US" sz="2800" b="1" dirty="0">
                <a:latin typeface="+mn-lt"/>
              </a:rPr>
              <a:t>Technical and Financial Checks</a:t>
            </a:r>
          </a:p>
        </p:txBody>
      </p:sp>
      <p:sp>
        <p:nvSpPr>
          <p:cNvPr id="86019" name="Content Placeholder 2"/>
          <p:cNvSpPr>
            <a:spLocks noGrp="1"/>
          </p:cNvSpPr>
          <p:nvPr>
            <p:ph idx="1"/>
          </p:nvPr>
        </p:nvSpPr>
        <p:spPr>
          <a:xfrm>
            <a:off x="199007" y="1410388"/>
            <a:ext cx="11220758" cy="1854200"/>
          </a:xfrm>
        </p:spPr>
        <p:txBody>
          <a:bodyPr>
            <a:noAutofit/>
          </a:bodyPr>
          <a:lstStyle/>
          <a:p>
            <a:pPr lvl="2" eaLnBrk="1" hangingPunct="1"/>
            <a:r>
              <a:rPr lang="en-GB" altLang="en-US" sz="3400" dirty="0"/>
              <a:t>Checks and audits related to the use of the Grant</a:t>
            </a:r>
          </a:p>
          <a:p>
            <a:pPr lvl="2" eaLnBrk="1" hangingPunct="1"/>
            <a:r>
              <a:rPr lang="en-GB" altLang="en-US" sz="3400" dirty="0"/>
              <a:t>Interim or final evaluation of the impact of the action</a:t>
            </a:r>
          </a:p>
          <a:p>
            <a:pPr eaLnBrk="1" hangingPunct="1"/>
            <a:endParaRPr lang="en-GB" altLang="en-US" sz="3400" dirty="0"/>
          </a:p>
        </p:txBody>
      </p:sp>
      <p:sp>
        <p:nvSpPr>
          <p:cNvPr id="8" name="Content Placeholder 2"/>
          <p:cNvSpPr txBox="1">
            <a:spLocks/>
          </p:cNvSpPr>
          <p:nvPr/>
        </p:nvSpPr>
        <p:spPr bwMode="auto">
          <a:xfrm>
            <a:off x="2240812" y="2701073"/>
            <a:ext cx="6919775" cy="1428750"/>
          </a:xfrm>
          <a:prstGeom prst="rect">
            <a:avLst/>
          </a:prstGeom>
          <a:noFill/>
          <a:ln w="9525">
            <a:noFill/>
            <a:miter lim="800000"/>
            <a:headEnd/>
            <a:tailEnd/>
          </a:ln>
        </p:spPr>
        <p:txBody>
          <a:bodyPr/>
          <a:lstStyle>
            <a:lvl1pPr marL="342900" indent="-342900" algn="l" rtl="0" fontAlgn="base">
              <a:spcBef>
                <a:spcPct val="20000"/>
              </a:spcBef>
              <a:spcAft>
                <a:spcPct val="0"/>
              </a:spcAft>
              <a:buChar char="•"/>
              <a:defRPr sz="3200">
                <a:solidFill>
                  <a:srgbClr val="336699"/>
                </a:solidFill>
                <a:latin typeface="+mn-lt"/>
                <a:ea typeface="+mn-ea"/>
                <a:cs typeface="+mn-cs"/>
              </a:defRPr>
            </a:lvl1pPr>
            <a:lvl2pPr marL="742950" indent="-285750" algn="l" rtl="0" fontAlgn="base">
              <a:spcBef>
                <a:spcPct val="20000"/>
              </a:spcBef>
              <a:spcAft>
                <a:spcPct val="0"/>
              </a:spcAft>
              <a:buChar char="–"/>
              <a:defRPr sz="2800">
                <a:solidFill>
                  <a:srgbClr val="336699"/>
                </a:solidFill>
                <a:latin typeface="+mn-lt"/>
              </a:defRPr>
            </a:lvl2pPr>
            <a:lvl3pPr marL="1143000" indent="-228600" algn="l" rtl="0" fontAlgn="base">
              <a:spcBef>
                <a:spcPct val="20000"/>
              </a:spcBef>
              <a:spcAft>
                <a:spcPct val="0"/>
              </a:spcAft>
              <a:buChar char="•"/>
              <a:defRPr sz="2400">
                <a:solidFill>
                  <a:srgbClr val="336699"/>
                </a:solidFill>
                <a:latin typeface="+mn-lt"/>
              </a:defRPr>
            </a:lvl3pPr>
            <a:lvl4pPr marL="1600200" indent="-228600" algn="l" rtl="0" fontAlgn="base">
              <a:spcBef>
                <a:spcPct val="20000"/>
              </a:spcBef>
              <a:spcAft>
                <a:spcPct val="0"/>
              </a:spcAft>
              <a:buChar char="–"/>
              <a:defRPr sz="2000">
                <a:solidFill>
                  <a:srgbClr val="336699"/>
                </a:solidFill>
                <a:latin typeface="+mn-lt"/>
              </a:defRPr>
            </a:lvl4pPr>
            <a:lvl5pPr marL="2057400" indent="-228600" algn="l" rtl="0" fontAlgn="base">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a:lstStyle>
          <a:p>
            <a:pPr marL="457200" lvl="1" indent="0" algn="ctr">
              <a:buNone/>
              <a:defRPr/>
            </a:pPr>
            <a:r>
              <a:rPr lang="en-GB" sz="3400" kern="0" dirty="0">
                <a:solidFill>
                  <a:schemeClr val="tx1"/>
                </a:solidFill>
              </a:rPr>
              <a:t>Carried out by: </a:t>
            </a:r>
          </a:p>
          <a:p>
            <a:pPr lvl="1" algn="ctr">
              <a:defRPr/>
            </a:pPr>
            <a:r>
              <a:rPr lang="en-GB" sz="3400" kern="0" dirty="0">
                <a:solidFill>
                  <a:schemeClr val="tx1"/>
                </a:solidFill>
              </a:rPr>
              <a:t>Agency and/or Commission staff</a:t>
            </a:r>
          </a:p>
          <a:p>
            <a:pPr lvl="1" algn="ctr">
              <a:defRPr/>
            </a:pPr>
            <a:r>
              <a:rPr lang="en-GB" sz="3400" kern="0" dirty="0">
                <a:solidFill>
                  <a:schemeClr val="tx1"/>
                </a:solidFill>
              </a:rPr>
              <a:t>Authorised external auditor</a:t>
            </a:r>
          </a:p>
        </p:txBody>
      </p:sp>
      <p:pic>
        <p:nvPicPr>
          <p:cNvPr id="9" name="Picture 2" descr="Image result for PROJECT MANAGEMENT">
            <a:extLst>
              <a:ext uri="{FF2B5EF4-FFF2-40B4-BE49-F238E27FC236}">
                <a16:creationId xmlns:a16="http://schemas.microsoft.com/office/drawing/2014/main" id="{6D957A0C-6B2F-428D-A782-BCFCFE908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07" y="5841836"/>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ontents">
            <a:extLst>
              <a:ext uri="{FF2B5EF4-FFF2-40B4-BE49-F238E27FC236}">
                <a16:creationId xmlns:a16="http://schemas.microsoft.com/office/drawing/2014/main" id="{3E4BBCAC-04EA-4894-945D-4DC8C12FD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058" y="4995058"/>
            <a:ext cx="1862942" cy="1862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100" y="4948547"/>
            <a:ext cx="3699491" cy="178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765148"/>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6140" y="4973611"/>
            <a:ext cx="10515600" cy="1325563"/>
          </a:xfrm>
        </p:spPr>
        <p:txBody>
          <a:bodyPr/>
          <a:lstStyle/>
          <a:p>
            <a:pPr algn="ctr"/>
            <a:r>
              <a:rPr lang="en-GB" dirty="0"/>
              <a:t>1</a:t>
            </a:r>
            <a:r>
              <a:rPr lang="sr-Latn-RS" dirty="0"/>
              <a:t>3</a:t>
            </a:r>
            <a:r>
              <a:rPr lang="en-GB" dirty="0"/>
              <a:t>:</a:t>
            </a:r>
            <a:r>
              <a:rPr lang="sr-Latn-RS" dirty="0"/>
              <a:t>00</a:t>
            </a:r>
            <a:r>
              <a:rPr lang="en-GB" dirty="0"/>
              <a:t>-1</a:t>
            </a:r>
            <a:r>
              <a:rPr lang="sr-Latn-RS" dirty="0"/>
              <a:t>4</a:t>
            </a:r>
            <a:r>
              <a:rPr lang="en-GB" dirty="0"/>
              <a:t>:</a:t>
            </a:r>
            <a:r>
              <a:rPr lang="sr-Latn-RS" dirty="0"/>
              <a:t>00</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6155" y="529432"/>
            <a:ext cx="4361053" cy="4361053"/>
          </a:xfrm>
        </p:spPr>
      </p:pic>
    </p:spTree>
    <p:extLst>
      <p:ext uri="{BB962C8B-B14F-4D97-AF65-F5344CB8AC3E}">
        <p14:creationId xmlns:p14="http://schemas.microsoft.com/office/powerpoint/2010/main" val="17741177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832007" y="1550466"/>
            <a:ext cx="8527983" cy="1713297"/>
          </a:xfrm>
          <a:prstGeom prst="rect">
            <a:avLst/>
          </a:prstGeom>
          <a:no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2"/>
          </a:fontRef>
        </p:style>
        <p:txBody>
          <a:bodyPr rtlCol="0" anchor="ctr"/>
          <a:lstStyle/>
          <a:p>
            <a:pPr algn="ctr"/>
            <a:r>
              <a:rPr lang="tr-TR" sz="5400" b="1" dirty="0">
                <a:ln>
                  <a:solidFill>
                    <a:schemeClr val="accent2">
                      <a:lumMod val="75000"/>
                    </a:schemeClr>
                  </a:solidFill>
                </a:ln>
                <a:solidFill>
                  <a:schemeClr val="tx1"/>
                </a:solidFill>
              </a:rPr>
              <a:t>Risk Management</a:t>
            </a:r>
            <a:endParaRPr lang="tr-TR" sz="5400" dirty="0">
              <a:ln>
                <a:solidFill>
                  <a:schemeClr val="accent2">
                    <a:lumMod val="75000"/>
                  </a:schemeClr>
                </a:solidFill>
              </a:ln>
              <a:solidFill>
                <a:schemeClr val="tx1"/>
              </a:solidFill>
            </a:endParaRPr>
          </a:p>
        </p:txBody>
      </p:sp>
      <p:pic>
        <p:nvPicPr>
          <p:cNvPr id="6" name="Picture 2" descr="http://www.omurokur.com/wp-content/uploads/teamwork.jpg">
            <a:extLst>
              <a:ext uri="{FF2B5EF4-FFF2-40B4-BE49-F238E27FC236}">
                <a16:creationId xmlns:a16="http://schemas.microsoft.com/office/drawing/2014/main" id="{940CCBC7-47C8-453C-BB0F-C64CB080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220" y="3734914"/>
            <a:ext cx="4608688" cy="31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961418" y="5929745"/>
            <a:ext cx="1974375" cy="646331"/>
          </a:xfrm>
          <a:prstGeom prst="rect">
            <a:avLst/>
          </a:prstGeom>
        </p:spPr>
        <p:txBody>
          <a:bodyPr wrap="square">
            <a:spAutoFit/>
          </a:bodyPr>
          <a:lstStyle/>
          <a:p>
            <a:pPr algn="ctr" fontAlgn="ctr"/>
            <a:r>
              <a:rPr lang="sr-Latn-RS" dirty="0"/>
              <a:t>Vesna Mandić</a:t>
            </a:r>
          </a:p>
          <a:p>
            <a:pPr algn="ctr" fontAlgn="ctr"/>
            <a:r>
              <a:rPr lang="en-US" dirty="0"/>
              <a:t>14:00-14:45</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54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risk management">
            <a:extLst>
              <a:ext uri="{FF2B5EF4-FFF2-40B4-BE49-F238E27FC236}">
                <a16:creationId xmlns:a16="http://schemas.microsoft.com/office/drawing/2014/main" id="{5F5F1A82-0DFC-4524-B6D7-476A421A34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36381" y="3505962"/>
            <a:ext cx="2964473" cy="3079058"/>
          </a:xfrm>
          <a:prstGeom prst="rect">
            <a:avLst/>
          </a:prstGeom>
          <a:noFill/>
          <a:ln>
            <a:noFill/>
          </a:ln>
        </p:spPr>
      </p:pic>
      <p:sp>
        <p:nvSpPr>
          <p:cNvPr id="4"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39610" y="194477"/>
            <a:ext cx="11761244" cy="6538832"/>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algn="just">
              <a:spcBef>
                <a:spcPts val="600"/>
              </a:spcBef>
              <a:buFont typeface="Wingdings" panose="05000000000000000000" pitchFamily="2" charset="2"/>
              <a:buChar char="Ø"/>
              <a:defRPr/>
            </a:pPr>
            <a:r>
              <a:rPr lang="en-US" sz="2400" dirty="0"/>
              <a:t> </a:t>
            </a:r>
            <a:r>
              <a:rPr lang="en-US" sz="2400" b="1" dirty="0"/>
              <a:t>Risk management </a:t>
            </a:r>
            <a:r>
              <a:rPr lang="en-US" sz="2400" dirty="0"/>
              <a:t>by definition is the identification, assessment, and prioritization of risks followed by coordinated and economical application of resources to minimize, monitor, and control the probability and/or impact of unfortunate events or to maximize the realization of opportunities.</a:t>
            </a:r>
          </a:p>
          <a:p>
            <a:pPr lvl="0" algn="just">
              <a:spcBef>
                <a:spcPts val="600"/>
              </a:spcBef>
              <a:buFont typeface="Wingdings" panose="05000000000000000000" pitchFamily="2" charset="2"/>
              <a:buChar char="Ø"/>
              <a:defRPr/>
            </a:pPr>
            <a:r>
              <a:rPr lang="en-US" sz="2400" dirty="0"/>
              <a:t> The goal of the </a:t>
            </a:r>
            <a:r>
              <a:rPr lang="en-US" sz="2400" b="1" dirty="0"/>
              <a:t>risk management is </a:t>
            </a:r>
            <a:r>
              <a:rPr lang="en-US" sz="2400" dirty="0"/>
              <a:t>to establish the feasibility of the Project or any action taken within the organizational management structure, technology level, human resource capability, financial situation, and within the production and marketing level that limit its own business. </a:t>
            </a:r>
            <a:endParaRPr lang="tr-TR" sz="2400" dirty="0"/>
          </a:p>
          <a:p>
            <a:pPr lvl="0" algn="just">
              <a:spcBef>
                <a:spcPts val="600"/>
              </a:spcBef>
              <a:buFont typeface="Wingdings" panose="05000000000000000000" pitchFamily="2" charset="2"/>
              <a:buChar char="Ø"/>
              <a:defRPr/>
            </a:pPr>
            <a:r>
              <a:rPr lang="en-US" sz="2400" dirty="0"/>
              <a:t> Risk management contains a set of continuous actions: </a:t>
            </a:r>
          </a:p>
          <a:p>
            <a:pPr lvl="1" algn="just">
              <a:spcBef>
                <a:spcPts val="600"/>
              </a:spcBef>
              <a:defRPr/>
            </a:pPr>
            <a:r>
              <a:rPr lang="en-US" dirty="0"/>
              <a:t>awareness, </a:t>
            </a:r>
          </a:p>
          <a:p>
            <a:pPr lvl="1" algn="just">
              <a:spcBef>
                <a:spcPts val="600"/>
              </a:spcBef>
              <a:defRPr/>
            </a:pPr>
            <a:r>
              <a:rPr lang="en-US" dirty="0"/>
              <a:t>identification, </a:t>
            </a:r>
          </a:p>
          <a:p>
            <a:pPr lvl="1" algn="just">
              <a:spcBef>
                <a:spcPts val="600"/>
              </a:spcBef>
              <a:defRPr/>
            </a:pPr>
            <a:r>
              <a:rPr lang="en-US" dirty="0"/>
              <a:t>evaluation, and </a:t>
            </a:r>
          </a:p>
          <a:p>
            <a:pPr lvl="1" algn="just">
              <a:spcBef>
                <a:spcPts val="600"/>
              </a:spcBef>
              <a:defRPr/>
            </a:pPr>
            <a:r>
              <a:rPr lang="en-US" dirty="0"/>
              <a:t>development of risk management methods, </a:t>
            </a:r>
          </a:p>
          <a:p>
            <a:pPr lvl="1" algn="just">
              <a:spcBef>
                <a:spcPts val="600"/>
              </a:spcBef>
              <a:defRPr/>
            </a:pPr>
            <a:r>
              <a:rPr lang="en-US" dirty="0"/>
              <a:t>decision making of suitable methods, implementation, and </a:t>
            </a:r>
          </a:p>
          <a:p>
            <a:pPr lvl="1" algn="just">
              <a:spcBef>
                <a:spcPts val="600"/>
              </a:spcBef>
              <a:defRPr/>
            </a:pPr>
            <a:r>
              <a:rPr lang="en-US" dirty="0"/>
              <a:t>post management.</a:t>
            </a:r>
            <a:endParaRPr lang="tr-TR" dirty="0"/>
          </a:p>
          <a:p>
            <a:pPr lvl="0" algn="just">
              <a:spcBef>
                <a:spcPts val="600"/>
              </a:spcBef>
              <a:buFont typeface="Wingdings" panose="05000000000000000000" pitchFamily="2" charset="2"/>
              <a:buChar char="Ø"/>
              <a:defRPr/>
            </a:pPr>
            <a:endParaRPr lang="en-US" sz="2400" dirty="0"/>
          </a:p>
          <a:p>
            <a:pPr marL="0" lvl="0" indent="0" algn="just">
              <a:spcBef>
                <a:spcPts val="600"/>
              </a:spcBef>
              <a:buNone/>
              <a:defRPr/>
            </a:pPr>
            <a:endParaRPr lang="en-US" sz="2400" dirty="0"/>
          </a:p>
        </p:txBody>
      </p:sp>
      <p:pic>
        <p:nvPicPr>
          <p:cNvPr id="6" name="Picture 2" descr="Image result for definition of risk">
            <a:extLst>
              <a:ext uri="{FF2B5EF4-FFF2-40B4-BE49-F238E27FC236}">
                <a16:creationId xmlns:a16="http://schemas.microsoft.com/office/drawing/2014/main" id="{CB577DF5-2F9A-43EB-AD13-C7D34571F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61" b="6941"/>
          <a:stretch/>
        </p:blipFill>
        <p:spPr bwMode="auto">
          <a:xfrm>
            <a:off x="139610" y="5763021"/>
            <a:ext cx="1667846" cy="82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9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2701" y="6012873"/>
            <a:ext cx="1336466" cy="66823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83853" y="263750"/>
            <a:ext cx="11617201" cy="499627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lgn="just">
              <a:spcBef>
                <a:spcPts val="600"/>
              </a:spcBef>
              <a:buNone/>
              <a:defRPr/>
            </a:pPr>
            <a:r>
              <a:rPr lang="en-US" sz="2400" b="1" dirty="0"/>
              <a:t>Risk management </a:t>
            </a:r>
            <a:r>
              <a:rPr lang="en-US" sz="2400" dirty="0"/>
              <a:t>aims to reduce the risk areas in the project life cycle. </a:t>
            </a:r>
          </a:p>
          <a:p>
            <a:pPr marL="0" lvl="0" indent="0" algn="just">
              <a:spcBef>
                <a:spcPts val="600"/>
              </a:spcBef>
              <a:buNone/>
              <a:defRPr/>
            </a:pPr>
            <a:r>
              <a:rPr lang="en-US" sz="2400" dirty="0"/>
              <a:t>Proper risk management helps to avoid project crises and improve problem solving by </a:t>
            </a:r>
            <a:r>
              <a:rPr lang="en-US" sz="2400" dirty="0" err="1"/>
              <a:t>managingrisks</a:t>
            </a:r>
            <a:r>
              <a:rPr lang="en-US" sz="2400" dirty="0"/>
              <a:t> early in the project life cycle.</a:t>
            </a:r>
            <a:r>
              <a:rPr lang="tr-TR" sz="2400" dirty="0"/>
              <a:t> </a:t>
            </a:r>
            <a:endParaRPr lang="en-US" sz="2400" dirty="0"/>
          </a:p>
          <a:p>
            <a:pPr marL="0" lvl="0" indent="0" algn="just">
              <a:spcBef>
                <a:spcPts val="600"/>
              </a:spcBef>
              <a:buNone/>
              <a:defRPr/>
            </a:pPr>
            <a:endParaRPr lang="en-US" sz="2400" dirty="0"/>
          </a:p>
          <a:p>
            <a:pPr marL="0" lvl="0" indent="0" algn="just">
              <a:spcBef>
                <a:spcPts val="600"/>
              </a:spcBef>
              <a:buNone/>
              <a:defRPr/>
            </a:pPr>
            <a:r>
              <a:rPr lang="en-US" sz="2400" dirty="0"/>
              <a:t>Typical steps of risk management:</a:t>
            </a:r>
            <a:endParaRPr lang="tr-TR" sz="2400" dirty="0"/>
          </a:p>
          <a:p>
            <a:pPr marL="0" lvl="0" indent="0" algn="just">
              <a:spcBef>
                <a:spcPts val="600"/>
              </a:spcBef>
              <a:buNone/>
              <a:defRPr/>
            </a:pPr>
            <a:r>
              <a:rPr lang="en-US" sz="2400" dirty="0"/>
              <a:t>• Identify the risk</a:t>
            </a:r>
          </a:p>
          <a:p>
            <a:pPr marL="0" lvl="0" indent="0" algn="just">
              <a:spcBef>
                <a:spcPts val="600"/>
              </a:spcBef>
              <a:buNone/>
              <a:defRPr/>
            </a:pPr>
            <a:r>
              <a:rPr lang="en-US" sz="2400" dirty="0"/>
              <a:t>• Evaluate the risk</a:t>
            </a:r>
          </a:p>
          <a:p>
            <a:pPr marL="0" lvl="0" indent="0" algn="just">
              <a:spcBef>
                <a:spcPts val="600"/>
              </a:spcBef>
              <a:buNone/>
              <a:defRPr/>
            </a:pPr>
            <a:r>
              <a:rPr lang="en-US" sz="2400" dirty="0"/>
              <a:t>• Identify the suitable responses to the risk</a:t>
            </a:r>
          </a:p>
          <a:p>
            <a:pPr marL="0" lvl="0" indent="0" algn="just">
              <a:spcBef>
                <a:spcPts val="600"/>
              </a:spcBef>
              <a:buNone/>
              <a:defRPr/>
            </a:pPr>
            <a:r>
              <a:rPr lang="en-US" sz="2400" dirty="0"/>
              <a:t>• Select the response measures</a:t>
            </a:r>
          </a:p>
          <a:p>
            <a:pPr marL="0" lvl="0" indent="0" algn="just">
              <a:spcBef>
                <a:spcPts val="600"/>
              </a:spcBef>
              <a:buNone/>
              <a:defRPr/>
            </a:pPr>
            <a:r>
              <a:rPr lang="en-US" sz="2400" dirty="0"/>
              <a:t>• Plan and evaluate</a:t>
            </a:r>
          </a:p>
          <a:p>
            <a:pPr marL="0" lvl="0" indent="0" algn="just">
              <a:spcBef>
                <a:spcPts val="600"/>
              </a:spcBef>
              <a:buNone/>
              <a:defRPr/>
            </a:pPr>
            <a:r>
              <a:rPr lang="en-US" sz="2400" dirty="0"/>
              <a:t>• Monitor and report (return to step 2)</a:t>
            </a:r>
          </a:p>
        </p:txBody>
      </p:sp>
      <p:pic>
        <p:nvPicPr>
          <p:cNvPr id="4" name="Picture 2" descr="Image result for definition of risk">
            <a:extLst>
              <a:ext uri="{FF2B5EF4-FFF2-40B4-BE49-F238E27FC236}">
                <a16:creationId xmlns:a16="http://schemas.microsoft.com/office/drawing/2014/main" id="{CB577DF5-2F9A-43EB-AD13-C7D34571F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61" b="6941"/>
          <a:stretch/>
        </p:blipFill>
        <p:spPr bwMode="auto">
          <a:xfrm>
            <a:off x="354022" y="5726050"/>
            <a:ext cx="1667846" cy="821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isk management caricature dont do anythÄ±ng wrong today">
            <a:extLst>
              <a:ext uri="{FF2B5EF4-FFF2-40B4-BE49-F238E27FC236}">
                <a16:creationId xmlns:a16="http://schemas.microsoft.com/office/drawing/2014/main" id="{F176A00C-22D1-42A7-BE68-7CFDA199D5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377"/>
          <a:stretch/>
        </p:blipFill>
        <p:spPr bwMode="auto">
          <a:xfrm>
            <a:off x="6092453" y="1992198"/>
            <a:ext cx="4724755" cy="486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05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definition of risk">
            <a:extLst>
              <a:ext uri="{FF2B5EF4-FFF2-40B4-BE49-F238E27FC236}">
                <a16:creationId xmlns:a16="http://schemas.microsoft.com/office/drawing/2014/main" id="{CB577DF5-2F9A-43EB-AD13-C7D34571F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61" b="6941"/>
          <a:stretch/>
        </p:blipFill>
        <p:spPr bwMode="auto">
          <a:xfrm>
            <a:off x="10149185" y="308923"/>
            <a:ext cx="1667846" cy="821999"/>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descr="Related image">
            <a:extLst>
              <a:ext uri="{FF2B5EF4-FFF2-40B4-BE49-F238E27FC236}">
                <a16:creationId xmlns:a16="http://schemas.microsoft.com/office/drawing/2014/main" id="{F6C249B0-D2DA-4E9D-A319-C320C5943E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255" y="73396"/>
            <a:ext cx="10165066" cy="6607710"/>
          </a:xfrm>
          <a:prstGeom prst="rect">
            <a:avLst/>
          </a:prstGeom>
          <a:noFill/>
          <a:ln>
            <a:noFill/>
          </a:ln>
        </p:spPr>
      </p:pic>
    </p:spTree>
    <p:extLst>
      <p:ext uri="{BB962C8B-B14F-4D97-AF65-F5344CB8AC3E}">
        <p14:creationId xmlns:p14="http://schemas.microsoft.com/office/powerpoint/2010/main" val="3989266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0CD71B-93F9-46F0-8495-8A72312F85C7}"/>
              </a:ext>
            </a:extLst>
          </p:cNvPr>
          <p:cNvSpPr>
            <a:spLocks noGrp="1"/>
          </p:cNvSpPr>
          <p:nvPr>
            <p:ph type="title"/>
          </p:nvPr>
        </p:nvSpPr>
        <p:spPr>
          <a:xfrm>
            <a:off x="96983" y="212725"/>
            <a:ext cx="8825344" cy="5966402"/>
          </a:xfrm>
        </p:spPr>
        <p:txBody>
          <a:bodyPr>
            <a:noAutofit/>
          </a:bodyPr>
          <a:lstStyle/>
          <a:p>
            <a:br>
              <a:rPr lang="en-GB" sz="2200" dirty="0">
                <a:ln>
                  <a:solidFill>
                    <a:schemeClr val="accent2">
                      <a:lumMod val="75000"/>
                    </a:schemeClr>
                  </a:solidFill>
                </a:ln>
                <a:latin typeface="+mn-lt"/>
              </a:rPr>
            </a:br>
            <a:r>
              <a:rPr lang="en-US" sz="2200" dirty="0">
                <a:ln>
                  <a:solidFill>
                    <a:schemeClr val="accent2">
                      <a:lumMod val="75000"/>
                    </a:schemeClr>
                  </a:solidFill>
                </a:ln>
                <a:latin typeface="+mn-lt"/>
              </a:rPr>
              <a:t>Communication and Consultation</a:t>
            </a:r>
            <a:br>
              <a:rPr lang="en-US" sz="2200" dirty="0">
                <a:latin typeface="+mn-lt"/>
              </a:rPr>
            </a:br>
            <a:r>
              <a:rPr lang="en-US" sz="2200" dirty="0">
                <a:latin typeface="+mn-lt"/>
              </a:rPr>
              <a:t>aims to identify who should be involved in assessment of risk (including identification, analysis and evaluation) and it should engage those who will be involved in the treatment, monitoring and review of risk. </a:t>
            </a:r>
            <a:br>
              <a:rPr lang="en-US" sz="2200" dirty="0">
                <a:latin typeface="+mn-lt"/>
              </a:rPr>
            </a:br>
            <a:br>
              <a:rPr lang="en-GB" sz="2200" dirty="0">
                <a:ln>
                  <a:solidFill>
                    <a:schemeClr val="accent2">
                      <a:lumMod val="75000"/>
                    </a:schemeClr>
                  </a:solidFill>
                </a:ln>
                <a:latin typeface="+mn-lt"/>
              </a:rPr>
            </a:br>
            <a:r>
              <a:rPr lang="en-GB" sz="2200" dirty="0">
                <a:ln>
                  <a:solidFill>
                    <a:schemeClr val="accent2">
                      <a:lumMod val="75000"/>
                    </a:schemeClr>
                  </a:solidFill>
                </a:ln>
                <a:latin typeface="+mn-lt"/>
              </a:rPr>
              <a:t>Identify the Risk</a:t>
            </a:r>
            <a:br>
              <a:rPr lang="en-US" sz="2200" dirty="0">
                <a:latin typeface="+mn-lt"/>
              </a:rPr>
            </a:br>
            <a:r>
              <a:rPr lang="en-US" sz="2200" dirty="0">
                <a:latin typeface="+mn-lt"/>
              </a:rPr>
              <a:t>Risk cannot be managed unless it is first identified. Once the context of the </a:t>
            </a:r>
            <a:r>
              <a:rPr lang="tr-TR" sz="2200" dirty="0" err="1">
                <a:latin typeface="+mn-lt"/>
              </a:rPr>
              <a:t>project</a:t>
            </a:r>
            <a:r>
              <a:rPr lang="en-US" sz="2200" dirty="0">
                <a:latin typeface="+mn-lt"/>
              </a:rPr>
              <a:t> has been defined, the next step is to </a:t>
            </a:r>
            <a:r>
              <a:rPr lang="en-US" sz="2200" dirty="0" err="1">
                <a:latin typeface="+mn-lt"/>
              </a:rPr>
              <a:t>utilise</a:t>
            </a:r>
            <a:r>
              <a:rPr lang="en-US" sz="2200" dirty="0">
                <a:latin typeface="+mn-lt"/>
              </a:rPr>
              <a:t> the information to identify as many risks as possible. The aim of risk identification is to identify possible risks that may affect, either negatively or positively. </a:t>
            </a:r>
            <a:br>
              <a:rPr lang="en-US" sz="2200" dirty="0">
                <a:latin typeface="+mn-lt"/>
              </a:rPr>
            </a:br>
            <a:br>
              <a:rPr lang="en-US" sz="2200" dirty="0">
                <a:latin typeface="+mn-lt"/>
              </a:rPr>
            </a:br>
            <a:r>
              <a:rPr lang="tr-TR" sz="2200" dirty="0">
                <a:ln>
                  <a:solidFill>
                    <a:schemeClr val="accent2">
                      <a:lumMod val="75000"/>
                    </a:schemeClr>
                  </a:solidFill>
                </a:ln>
                <a:latin typeface="+mn-lt"/>
              </a:rPr>
              <a:t>Analyse</a:t>
            </a:r>
            <a:r>
              <a:rPr lang="en-GB" sz="2200" dirty="0">
                <a:ln>
                  <a:solidFill>
                    <a:schemeClr val="accent2">
                      <a:lumMod val="75000"/>
                    </a:schemeClr>
                  </a:solidFill>
                </a:ln>
                <a:latin typeface="+mn-lt"/>
              </a:rPr>
              <a:t> the Risk</a:t>
            </a:r>
            <a:br>
              <a:rPr lang="tr-TR" sz="2200" dirty="0">
                <a:latin typeface="+mn-lt"/>
              </a:rPr>
            </a:br>
            <a:r>
              <a:rPr lang="en-US" sz="2200" dirty="0">
                <a:latin typeface="+mn-lt"/>
              </a:rPr>
              <a:t>During the risk identification step, </a:t>
            </a:r>
            <a:r>
              <a:rPr lang="tr-TR" sz="2200" dirty="0">
                <a:latin typeface="+mn-lt"/>
              </a:rPr>
              <a:t>coordinator </a:t>
            </a:r>
            <a:r>
              <a:rPr lang="en-US" sz="2200" dirty="0">
                <a:latin typeface="+mn-lt"/>
              </a:rPr>
              <a:t>may have identified many risks and it is often not possible to try to address all those identified. The risk analysis step will assist in determining which risks have a greater consequence or impact than others. This will assist in providing a better understanding of the possible impact of a risk, or the likelihood of it occurring, in order to make a decision about committing resources to control the risk. </a:t>
            </a:r>
            <a:endParaRPr lang="tr-TR" sz="2200" dirty="0">
              <a:latin typeface="+mn-lt"/>
            </a:endParaRPr>
          </a:p>
        </p:txBody>
      </p:sp>
      <p:pic>
        <p:nvPicPr>
          <p:cNvPr id="3" name="Resim 9" descr="Related image">
            <a:extLst>
              <a:ext uri="{FF2B5EF4-FFF2-40B4-BE49-F238E27FC236}">
                <a16:creationId xmlns:a16="http://schemas.microsoft.com/office/drawing/2014/main" id="{F6C249B0-D2DA-4E9D-A319-C320C5943E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2327" y="3897251"/>
            <a:ext cx="3390194" cy="2669804"/>
          </a:xfrm>
          <a:prstGeom prst="rect">
            <a:avLst/>
          </a:prstGeom>
          <a:noFill/>
          <a:ln>
            <a:noFill/>
          </a:ln>
        </p:spPr>
      </p:pic>
    </p:spTree>
    <p:extLst>
      <p:ext uri="{BB962C8B-B14F-4D97-AF65-F5344CB8AC3E}">
        <p14:creationId xmlns:p14="http://schemas.microsoft.com/office/powerpoint/2010/main" val="379615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0CD71B-93F9-46F0-8495-8A72312F85C7}"/>
              </a:ext>
            </a:extLst>
          </p:cNvPr>
          <p:cNvSpPr>
            <a:spLocks noGrp="1"/>
          </p:cNvSpPr>
          <p:nvPr>
            <p:ph type="title"/>
          </p:nvPr>
        </p:nvSpPr>
        <p:spPr>
          <a:xfrm>
            <a:off x="214746" y="489815"/>
            <a:ext cx="9040090" cy="5772439"/>
          </a:xfrm>
        </p:spPr>
        <p:txBody>
          <a:bodyPr>
            <a:normAutofit fontScale="90000"/>
          </a:bodyPr>
          <a:lstStyle/>
          <a:p>
            <a:r>
              <a:rPr lang="tr-TR" sz="2400" dirty="0">
                <a:ln>
                  <a:solidFill>
                    <a:schemeClr val="accent2">
                      <a:lumMod val="75000"/>
                    </a:schemeClr>
                  </a:solidFill>
                </a:ln>
                <a:latin typeface="+mn-lt"/>
              </a:rPr>
              <a:t>Evaluate</a:t>
            </a:r>
            <a:r>
              <a:rPr lang="en-GB" sz="2400" dirty="0">
                <a:ln>
                  <a:solidFill>
                    <a:schemeClr val="accent2">
                      <a:lumMod val="75000"/>
                    </a:schemeClr>
                  </a:solidFill>
                </a:ln>
                <a:latin typeface="+mn-lt"/>
              </a:rPr>
              <a:t> the Risk</a:t>
            </a:r>
            <a:br>
              <a:rPr lang="en-US" sz="2400" dirty="0">
                <a:latin typeface="+mn-lt"/>
              </a:rPr>
            </a:br>
            <a:r>
              <a:rPr lang="en-US" sz="2400" dirty="0">
                <a:latin typeface="+mn-lt"/>
              </a:rPr>
              <a:t>It is important to be able to determine how serious the risks are that the </a:t>
            </a:r>
            <a:r>
              <a:rPr lang="tr-TR" sz="2400" dirty="0">
                <a:latin typeface="+mn-lt"/>
              </a:rPr>
              <a:t>project</a:t>
            </a:r>
            <a:r>
              <a:rPr lang="en-US" sz="2400" dirty="0">
                <a:latin typeface="+mn-lt"/>
              </a:rPr>
              <a:t> is facing. The </a:t>
            </a:r>
            <a:r>
              <a:rPr lang="tr-TR" sz="2400" dirty="0">
                <a:latin typeface="+mn-lt"/>
              </a:rPr>
              <a:t>coordinator </a:t>
            </a:r>
            <a:r>
              <a:rPr lang="en-US" sz="2400" dirty="0">
                <a:latin typeface="+mn-lt"/>
              </a:rPr>
              <a:t>must determine the level of risk that a </a:t>
            </a:r>
            <a:r>
              <a:rPr lang="tr-TR" sz="2400" dirty="0">
                <a:latin typeface="+mn-lt"/>
              </a:rPr>
              <a:t>project</a:t>
            </a:r>
            <a:r>
              <a:rPr lang="en-US" sz="2400" dirty="0">
                <a:latin typeface="+mn-lt"/>
              </a:rPr>
              <a:t> is willing to accept. Risk evaluation involves comparing the level of risk found during the analysis process with previously established risk criteria, and deciding whether these risks require treatment. </a:t>
            </a:r>
            <a:br>
              <a:rPr lang="en-US" sz="2400" dirty="0">
                <a:latin typeface="+mn-lt"/>
              </a:rPr>
            </a:br>
            <a:br>
              <a:rPr lang="en-US" sz="2400" dirty="0">
                <a:ln>
                  <a:solidFill>
                    <a:schemeClr val="accent2">
                      <a:lumMod val="75000"/>
                    </a:schemeClr>
                  </a:solidFill>
                </a:ln>
                <a:latin typeface="+mn-lt"/>
              </a:rPr>
            </a:br>
            <a:r>
              <a:rPr lang="tr-TR" sz="2400" dirty="0">
                <a:ln>
                  <a:solidFill>
                    <a:schemeClr val="accent2">
                      <a:lumMod val="75000"/>
                    </a:schemeClr>
                  </a:solidFill>
                </a:ln>
                <a:latin typeface="+mn-lt"/>
              </a:rPr>
              <a:t>Treat the Risk</a:t>
            </a:r>
            <a:br>
              <a:rPr lang="en-US" sz="2400" dirty="0">
                <a:latin typeface="+mn-lt"/>
              </a:rPr>
            </a:br>
            <a:r>
              <a:rPr lang="en-US" sz="2400" dirty="0">
                <a:latin typeface="+mn-lt"/>
              </a:rPr>
              <a:t>Risk treatment is about considering options for treating risks that were not considered acceptable or tolerable at </a:t>
            </a:r>
            <a:r>
              <a:rPr lang="tr-TR" sz="2400" dirty="0" err="1">
                <a:latin typeface="+mn-lt"/>
              </a:rPr>
              <a:t>previous</a:t>
            </a:r>
            <a:r>
              <a:rPr lang="tr-TR" sz="2400" dirty="0">
                <a:latin typeface="+mn-lt"/>
              </a:rPr>
              <a:t> step</a:t>
            </a:r>
            <a:r>
              <a:rPr lang="en-US" sz="2400" dirty="0">
                <a:latin typeface="+mn-lt"/>
              </a:rPr>
              <a:t>. Risk treatment involves identifying options for treating or controlling risk, in order to either reduce or eliminate negative consequences, or to reduce the likelihood of an adverse occurrence. </a:t>
            </a:r>
            <a:br>
              <a:rPr lang="en-US" sz="2400" dirty="0">
                <a:latin typeface="+mn-lt"/>
              </a:rPr>
            </a:br>
            <a:br>
              <a:rPr lang="en-US" sz="2400" dirty="0">
                <a:latin typeface="+mn-lt"/>
              </a:rPr>
            </a:br>
            <a:r>
              <a:rPr lang="tr-TR" sz="2400" dirty="0">
                <a:ln>
                  <a:solidFill>
                    <a:schemeClr val="accent2">
                      <a:lumMod val="75000"/>
                    </a:schemeClr>
                  </a:solidFill>
                </a:ln>
                <a:latin typeface="+mn-lt"/>
              </a:rPr>
              <a:t>Monitoring and Review</a:t>
            </a:r>
            <a:br>
              <a:rPr lang="tr-TR" sz="2400" dirty="0">
                <a:ln>
                  <a:solidFill>
                    <a:schemeClr val="accent2">
                      <a:lumMod val="75000"/>
                    </a:schemeClr>
                  </a:solidFill>
                </a:ln>
                <a:latin typeface="+mn-lt"/>
              </a:rPr>
            </a:br>
            <a:r>
              <a:rPr lang="en-US" sz="2400" dirty="0">
                <a:latin typeface="+mn-lt"/>
              </a:rPr>
              <a:t>Monitor and review is an essential and integral step in the risk management process. A </a:t>
            </a:r>
            <a:r>
              <a:rPr lang="tr-TR" sz="2400" dirty="0">
                <a:latin typeface="+mn-lt"/>
              </a:rPr>
              <a:t>coordinator </a:t>
            </a:r>
            <a:r>
              <a:rPr lang="en-US" sz="2400" dirty="0">
                <a:latin typeface="+mn-lt"/>
              </a:rPr>
              <a:t>must monitor risks and review the effectiveness of the treatment plan, strategies and management system that have been set up to effectively manage risk. Risks need to be monitored periodically to ensure changing circumstances do not alter the risk priorities. </a:t>
            </a:r>
            <a:endParaRPr lang="tr-TR" sz="2400" dirty="0">
              <a:latin typeface="+mn-lt"/>
            </a:endParaRPr>
          </a:p>
        </p:txBody>
      </p:sp>
      <p:pic>
        <p:nvPicPr>
          <p:cNvPr id="3" name="Resim 9" descr="Related image">
            <a:extLst>
              <a:ext uri="{FF2B5EF4-FFF2-40B4-BE49-F238E27FC236}">
                <a16:creationId xmlns:a16="http://schemas.microsoft.com/office/drawing/2014/main" id="{F6C249B0-D2DA-4E9D-A319-C320C5943E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2327" y="3897251"/>
            <a:ext cx="3390194" cy="2669804"/>
          </a:xfrm>
          <a:prstGeom prst="rect">
            <a:avLst/>
          </a:prstGeom>
          <a:noFill/>
          <a:ln>
            <a:noFill/>
          </a:ln>
        </p:spPr>
      </p:pic>
    </p:spTree>
    <p:extLst>
      <p:ext uri="{BB962C8B-B14F-4D97-AF65-F5344CB8AC3E}">
        <p14:creationId xmlns:p14="http://schemas.microsoft.com/office/powerpoint/2010/main" val="187453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87" y="642257"/>
            <a:ext cx="11683706" cy="558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3023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92F85E9-D2FF-40A9-A1D6-AA7F89BD3B10}"/>
              </a:ext>
            </a:extLst>
          </p:cNvPr>
          <p:cNvPicPr/>
          <p:nvPr/>
        </p:nvPicPr>
        <p:blipFill rotWithShape="1">
          <a:blip r:embed="rId2"/>
          <a:srcRect l="12169" t="16928" r="63492" b="21003"/>
          <a:stretch/>
        </p:blipFill>
        <p:spPr bwMode="auto">
          <a:xfrm>
            <a:off x="0" y="124691"/>
            <a:ext cx="12192000" cy="66224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242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641" y="228648"/>
            <a:ext cx="10515600" cy="767639"/>
          </a:xfrm>
        </p:spPr>
        <p:txBody>
          <a:bodyPr>
            <a:normAutofit/>
          </a:bodyPr>
          <a:lstStyle/>
          <a:p>
            <a:r>
              <a:rPr lang="en-US" sz="2800" b="1" dirty="0">
                <a:latin typeface="+mn-lt"/>
              </a:rPr>
              <a:t>Risk management – example in Erasmus</a:t>
            </a:r>
          </a:p>
        </p:txBody>
      </p:sp>
      <p:graphicFrame>
        <p:nvGraphicFramePr>
          <p:cNvPr id="4" name="Content Placeholder 4"/>
          <p:cNvGraphicFramePr>
            <a:graphicFrameLocks noGrp="1"/>
          </p:cNvGraphicFramePr>
          <p:nvPr>
            <p:ph idx="1"/>
          </p:nvPr>
        </p:nvGraphicFramePr>
        <p:xfrm>
          <a:off x="451702" y="1140678"/>
          <a:ext cx="11080655" cy="5055406"/>
        </p:xfrm>
        <a:graphic>
          <a:graphicData uri="http://schemas.openxmlformats.org/drawingml/2006/table">
            <a:tbl>
              <a:tblPr firstRow="1" bandRow="1">
                <a:tableStyleId>{5C22544A-7EE6-4342-B048-85BDC9FD1C3A}</a:tableStyleId>
              </a:tblPr>
              <a:tblGrid>
                <a:gridCol w="5290498">
                  <a:extLst>
                    <a:ext uri="{9D8B030D-6E8A-4147-A177-3AD203B41FA5}">
                      <a16:colId xmlns:a16="http://schemas.microsoft.com/office/drawing/2014/main" val="20000"/>
                    </a:ext>
                  </a:extLst>
                </a:gridCol>
                <a:gridCol w="5790157">
                  <a:extLst>
                    <a:ext uri="{9D8B030D-6E8A-4147-A177-3AD203B41FA5}">
                      <a16:colId xmlns:a16="http://schemas.microsoft.com/office/drawing/2014/main" val="20001"/>
                    </a:ext>
                  </a:extLst>
                </a:gridCol>
              </a:tblGrid>
              <a:tr h="662310">
                <a:tc>
                  <a:txBody>
                    <a:bodyPr/>
                    <a:lstStyle/>
                    <a:p>
                      <a:pPr algn="ctr"/>
                      <a:r>
                        <a:rPr lang="fr-BE" sz="2000" dirty="0" err="1"/>
                        <a:t>Examples</a:t>
                      </a:r>
                      <a:r>
                        <a:rPr lang="fr-BE" sz="2000" dirty="0"/>
                        <a:t> of Challenges</a:t>
                      </a:r>
                      <a:endParaRPr lang="en-GB" sz="2000" dirty="0"/>
                    </a:p>
                  </a:txBody>
                  <a:tcPr marT="45726" marB="45726"/>
                </a:tc>
                <a:tc>
                  <a:txBody>
                    <a:bodyPr/>
                    <a:lstStyle/>
                    <a:p>
                      <a:pPr algn="ctr"/>
                      <a:r>
                        <a:rPr lang="fr-BE" sz="2000" dirty="0"/>
                        <a:t>Possible </a:t>
                      </a:r>
                      <a:r>
                        <a:rPr lang="fr-BE" sz="2000" dirty="0" err="1"/>
                        <a:t>contingency</a:t>
                      </a:r>
                      <a:r>
                        <a:rPr lang="fr-BE" sz="2000" dirty="0"/>
                        <a:t> plans </a:t>
                      </a:r>
                      <a:r>
                        <a:rPr lang="fr-BE" sz="2000" dirty="0" err="1"/>
                        <a:t>used</a:t>
                      </a:r>
                      <a:r>
                        <a:rPr lang="fr-BE" sz="2000" dirty="0"/>
                        <a:t> in </a:t>
                      </a:r>
                      <a:r>
                        <a:rPr lang="fr-BE" sz="2000" dirty="0" err="1"/>
                        <a:t>various</a:t>
                      </a:r>
                      <a:r>
                        <a:rPr lang="fr-BE" sz="2000" dirty="0"/>
                        <a:t> </a:t>
                      </a:r>
                      <a:r>
                        <a:rPr lang="fr-BE" sz="2000" dirty="0" err="1"/>
                        <a:t>projects</a:t>
                      </a:r>
                      <a:endParaRPr lang="en-GB" sz="2000" dirty="0"/>
                    </a:p>
                  </a:txBody>
                  <a:tcPr marT="45726" marB="45726"/>
                </a:tc>
                <a:extLst>
                  <a:ext uri="{0D108BD9-81ED-4DB2-BD59-A6C34878D82A}">
                    <a16:rowId xmlns:a16="http://schemas.microsoft.com/office/drawing/2014/main" val="10000"/>
                  </a:ext>
                </a:extLst>
              </a:tr>
              <a:tr h="1513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2"/>
                          </a:solidFill>
                          <a:latin typeface="+mn-lt"/>
                          <a:ea typeface="+mn-ea"/>
                          <a:cs typeface="+mn-cs"/>
                        </a:rPr>
                        <a:t>Commitment and motivation  of partners</a:t>
                      </a:r>
                    </a:p>
                  </a:txBody>
                  <a:tcPr marT="45726" marB="45726"/>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1200" dirty="0">
                          <a:solidFill>
                            <a:schemeClr val="tx2"/>
                          </a:solidFill>
                          <a:latin typeface="+mn-lt"/>
                          <a:ea typeface="+mn-ea"/>
                          <a:cs typeface="+mn-cs"/>
                        </a:rPr>
                        <a:t>Expectations should constantly be communicated to partners.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1200" dirty="0">
                          <a:solidFill>
                            <a:schemeClr val="tx2"/>
                          </a:solidFill>
                          <a:latin typeface="+mn-lt"/>
                          <a:ea typeface="+mn-ea"/>
                          <a:cs typeface="+mn-cs"/>
                        </a:rPr>
                        <a:t>Delegate responsibilities to partners</a:t>
                      </a:r>
                      <a:r>
                        <a:rPr lang="en-US" sz="2000" kern="1200" baseline="0" dirty="0">
                          <a:solidFill>
                            <a:schemeClr val="tx2"/>
                          </a:solidFill>
                          <a:latin typeface="+mn-lt"/>
                          <a:ea typeface="+mn-ea"/>
                          <a:cs typeface="+mn-cs"/>
                        </a:rPr>
                        <a:t> to increase their involvement in the project</a:t>
                      </a:r>
                      <a:endParaRPr lang="en-US" sz="2000" kern="1200" dirty="0">
                        <a:solidFill>
                          <a:schemeClr val="tx2"/>
                        </a:solidFill>
                        <a:latin typeface="+mn-lt"/>
                        <a:ea typeface="+mn-ea"/>
                        <a:cs typeface="+mn-cs"/>
                      </a:endParaRPr>
                    </a:p>
                  </a:txBody>
                  <a:tcPr marT="45726" marB="45726"/>
                </a:tc>
                <a:extLst>
                  <a:ext uri="{0D108BD9-81ED-4DB2-BD59-A6C34878D82A}">
                    <a16:rowId xmlns:a16="http://schemas.microsoft.com/office/drawing/2014/main" val="10001"/>
                  </a:ext>
                </a:extLst>
              </a:tr>
              <a:tr h="12300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kern="1200" dirty="0">
                          <a:solidFill>
                            <a:schemeClr val="tx2"/>
                          </a:solidFill>
                          <a:latin typeface="+mn-lt"/>
                          <a:ea typeface="+mn-ea"/>
                          <a:cs typeface="+mn-cs"/>
                        </a:rPr>
                        <a:t>Cultural differences, i.e. different ways to communicate and to deal with issues</a:t>
                      </a:r>
                    </a:p>
                  </a:txBody>
                  <a:tcPr marT="45726" marB="45726"/>
                </a:tc>
                <a:tc>
                  <a:txBody>
                    <a:bodyPr/>
                    <a:lstStyle/>
                    <a:p>
                      <a:pPr marL="285750" indent="-285750">
                        <a:buFont typeface="Wingdings" panose="05000000000000000000" pitchFamily="2" charset="2"/>
                        <a:buChar char="§"/>
                      </a:pPr>
                      <a:r>
                        <a:rPr lang="fr-BE" sz="2000" kern="1200" dirty="0">
                          <a:solidFill>
                            <a:schemeClr val="tx2"/>
                          </a:solidFill>
                          <a:latin typeface="+mn-lt"/>
                          <a:ea typeface="+mn-ea"/>
                          <a:cs typeface="+mn-cs"/>
                        </a:rPr>
                        <a:t>Organise </a:t>
                      </a:r>
                      <a:r>
                        <a:rPr lang="fr-BE" sz="2000" kern="1200" dirty="0" err="1">
                          <a:solidFill>
                            <a:schemeClr val="tx2"/>
                          </a:solidFill>
                          <a:latin typeface="+mn-lt"/>
                          <a:ea typeface="+mn-ea"/>
                          <a:cs typeface="+mn-cs"/>
                        </a:rPr>
                        <a:t>regular</a:t>
                      </a:r>
                      <a:r>
                        <a:rPr lang="fr-BE" sz="2000" kern="1200" dirty="0">
                          <a:solidFill>
                            <a:schemeClr val="tx2"/>
                          </a:solidFill>
                          <a:latin typeface="+mn-lt"/>
                          <a:ea typeface="+mn-ea"/>
                          <a:cs typeface="+mn-cs"/>
                        </a:rPr>
                        <a:t> face-to-face meetings to know </a:t>
                      </a:r>
                      <a:r>
                        <a:rPr lang="fr-BE" sz="2000" kern="1200" dirty="0" err="1">
                          <a:solidFill>
                            <a:schemeClr val="tx2"/>
                          </a:solidFill>
                          <a:latin typeface="+mn-lt"/>
                          <a:ea typeface="+mn-ea"/>
                          <a:cs typeface="+mn-cs"/>
                        </a:rPr>
                        <a:t>each</a:t>
                      </a:r>
                      <a:r>
                        <a:rPr lang="fr-BE" sz="2000" kern="1200" dirty="0">
                          <a:solidFill>
                            <a:schemeClr val="tx2"/>
                          </a:solidFill>
                          <a:latin typeface="+mn-lt"/>
                          <a:ea typeface="+mn-ea"/>
                          <a:cs typeface="+mn-cs"/>
                        </a:rPr>
                        <a:t> </a:t>
                      </a:r>
                      <a:r>
                        <a:rPr lang="fr-BE" sz="2000" kern="1200" dirty="0" err="1">
                          <a:solidFill>
                            <a:schemeClr val="tx2"/>
                          </a:solidFill>
                          <a:latin typeface="+mn-lt"/>
                          <a:ea typeface="+mn-ea"/>
                          <a:cs typeface="+mn-cs"/>
                        </a:rPr>
                        <a:t>other</a:t>
                      </a:r>
                      <a:endParaRPr lang="fr-BE" sz="2000" kern="1200" dirty="0">
                        <a:solidFill>
                          <a:schemeClr val="tx2"/>
                        </a:solidFill>
                        <a:latin typeface="+mn-lt"/>
                        <a:ea typeface="+mn-ea"/>
                        <a:cs typeface="+mn-cs"/>
                      </a:endParaRPr>
                    </a:p>
                    <a:p>
                      <a:pPr marL="285750" indent="-285750">
                        <a:buFont typeface="Wingdings" panose="05000000000000000000" pitchFamily="2" charset="2"/>
                        <a:buChar char="§"/>
                      </a:pPr>
                      <a:r>
                        <a:rPr lang="en-US" sz="2000" kern="1200" dirty="0">
                          <a:solidFill>
                            <a:schemeClr val="tx2"/>
                          </a:solidFill>
                          <a:latin typeface="+mn-lt"/>
                          <a:ea typeface="+mn-ea"/>
                          <a:cs typeface="+mn-cs"/>
                        </a:rPr>
                        <a:t>Cultural awareness to anticipate potential conflicts</a:t>
                      </a:r>
                      <a:endParaRPr lang="ru-RU" sz="2000" kern="1200" dirty="0">
                        <a:solidFill>
                          <a:schemeClr val="tx2"/>
                        </a:solidFill>
                        <a:latin typeface="+mn-lt"/>
                        <a:ea typeface="+mn-ea"/>
                        <a:cs typeface="+mn-cs"/>
                      </a:endParaRPr>
                    </a:p>
                  </a:txBody>
                  <a:tcPr marT="45726" marB="45726"/>
                </a:tc>
                <a:extLst>
                  <a:ext uri="{0D108BD9-81ED-4DB2-BD59-A6C34878D82A}">
                    <a16:rowId xmlns:a16="http://schemas.microsoft.com/office/drawing/2014/main" val="10002"/>
                  </a:ext>
                </a:extLst>
              </a:tr>
              <a:tr h="70308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000" kern="1200" dirty="0">
                          <a:solidFill>
                            <a:schemeClr val="tx2"/>
                          </a:solidFill>
                          <a:latin typeface="+mn-lt"/>
                          <a:ea typeface="+mn-ea"/>
                          <a:cs typeface="+mn-cs"/>
                        </a:rPr>
                        <a:t>Incomplete supporting documents</a:t>
                      </a:r>
                    </a:p>
                  </a:txBody>
                  <a:tcPr marT="45726" marB="45726"/>
                </a:tc>
                <a:tc>
                  <a:txBody>
                    <a:bodyPr/>
                    <a:lstStyle/>
                    <a:p>
                      <a:pPr marL="285750" indent="-285750">
                        <a:buFont typeface="Wingdings" panose="05000000000000000000" pitchFamily="2" charset="2"/>
                        <a:buChar char="§"/>
                      </a:pPr>
                      <a:r>
                        <a:rPr lang="fr-BE" sz="2000" dirty="0">
                          <a:solidFill>
                            <a:schemeClr val="tx2"/>
                          </a:solidFill>
                        </a:rPr>
                        <a:t>Project </a:t>
                      </a:r>
                      <a:r>
                        <a:rPr lang="fr-BE" sz="2000" dirty="0" err="1">
                          <a:solidFill>
                            <a:schemeClr val="tx2"/>
                          </a:solidFill>
                        </a:rPr>
                        <a:t>Handbook</a:t>
                      </a:r>
                      <a:endParaRPr lang="fr-BE" sz="2000" dirty="0">
                        <a:solidFill>
                          <a:schemeClr val="tx2"/>
                        </a:solidFill>
                      </a:endParaRPr>
                    </a:p>
                    <a:p>
                      <a:pPr marL="285750" indent="-285750">
                        <a:buFont typeface="Wingdings" panose="05000000000000000000" pitchFamily="2" charset="2"/>
                        <a:buChar char="§"/>
                      </a:pPr>
                      <a:r>
                        <a:rPr lang="fr-BE" sz="2000" dirty="0">
                          <a:solidFill>
                            <a:schemeClr val="tx2"/>
                          </a:solidFill>
                        </a:rPr>
                        <a:t>Training on </a:t>
                      </a:r>
                      <a:r>
                        <a:rPr lang="fr-BE" sz="2000" baseline="0" dirty="0">
                          <a:solidFill>
                            <a:schemeClr val="tx2"/>
                          </a:solidFill>
                        </a:rPr>
                        <a:t>Erasmus </a:t>
                      </a:r>
                      <a:r>
                        <a:rPr lang="fr-BE" sz="2000" baseline="0" dirty="0" err="1">
                          <a:solidFill>
                            <a:schemeClr val="tx2"/>
                          </a:solidFill>
                        </a:rPr>
                        <a:t>rules</a:t>
                      </a:r>
                      <a:endParaRPr lang="en-GB" sz="2000" dirty="0">
                        <a:solidFill>
                          <a:schemeClr val="tx2"/>
                        </a:solidFill>
                      </a:endParaRPr>
                    </a:p>
                  </a:txBody>
                  <a:tcPr marT="45726" marB="45726"/>
                </a:tc>
                <a:extLst>
                  <a:ext uri="{0D108BD9-81ED-4DB2-BD59-A6C34878D82A}">
                    <a16:rowId xmlns:a16="http://schemas.microsoft.com/office/drawing/2014/main" val="10003"/>
                  </a:ext>
                </a:extLst>
              </a:tr>
              <a:tr h="946157">
                <a:tc>
                  <a:txBody>
                    <a:bodyPr/>
                    <a:lstStyle/>
                    <a:p>
                      <a:r>
                        <a:rPr lang="en-US" altLang="en-US" sz="2000" dirty="0">
                          <a:solidFill>
                            <a:schemeClr val="tx2"/>
                          </a:solidFill>
                        </a:rPr>
                        <a:t>Availability of staff (different academic years,</a:t>
                      </a:r>
                      <a:r>
                        <a:rPr lang="en-US" altLang="en-US" sz="2000" baseline="0" dirty="0">
                          <a:solidFill>
                            <a:schemeClr val="tx2"/>
                          </a:solidFill>
                        </a:rPr>
                        <a:t> conflict with other duties)</a:t>
                      </a:r>
                      <a:endParaRPr lang="en-GB" sz="2000" dirty="0">
                        <a:solidFill>
                          <a:schemeClr val="tx2"/>
                        </a:solidFill>
                      </a:endParaRPr>
                    </a:p>
                  </a:txBody>
                  <a:tcPr marT="45725" marB="45725"/>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1200" dirty="0">
                          <a:solidFill>
                            <a:schemeClr val="tx2"/>
                          </a:solidFill>
                          <a:latin typeface="+mn-lt"/>
                          <a:ea typeface="+mn-ea"/>
                          <a:cs typeface="+mn-cs"/>
                        </a:rPr>
                        <a:t>Have dedicated teams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1200" dirty="0">
                          <a:solidFill>
                            <a:schemeClr val="tx2"/>
                          </a:solidFill>
                          <a:latin typeface="+mn-lt"/>
                          <a:ea typeface="+mn-ea"/>
                          <a:cs typeface="+mn-cs"/>
                        </a:rPr>
                        <a:t>Plan</a:t>
                      </a:r>
                      <a:r>
                        <a:rPr lang="en-US" sz="2000" kern="1200" baseline="0" dirty="0">
                          <a:solidFill>
                            <a:schemeClr val="tx2"/>
                          </a:solidFill>
                          <a:latin typeface="+mn-lt"/>
                          <a:ea typeface="+mn-ea"/>
                          <a:cs typeface="+mn-cs"/>
                        </a:rPr>
                        <a:t> well in advance</a:t>
                      </a:r>
                      <a:r>
                        <a:rPr lang="en-US" sz="2000" kern="1200" dirty="0">
                          <a:solidFill>
                            <a:schemeClr val="tx2"/>
                          </a:solidFill>
                          <a:latin typeface="+mn-lt"/>
                          <a:ea typeface="+mn-ea"/>
                          <a:cs typeface="+mn-cs"/>
                        </a:rPr>
                        <a:t> </a:t>
                      </a:r>
                    </a:p>
                  </a:txBody>
                  <a:tcPr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8724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641" y="228648"/>
            <a:ext cx="10515600" cy="767639"/>
          </a:xfrm>
        </p:spPr>
        <p:txBody>
          <a:bodyPr>
            <a:normAutofit/>
          </a:bodyPr>
          <a:lstStyle/>
          <a:p>
            <a:r>
              <a:rPr lang="en-US" sz="2800" b="1" dirty="0">
                <a:latin typeface="+mn-lt"/>
              </a:rPr>
              <a:t>Risk management – example in Erasmus</a:t>
            </a:r>
          </a:p>
        </p:txBody>
      </p:sp>
      <p:graphicFrame>
        <p:nvGraphicFramePr>
          <p:cNvPr id="5" name="Content Placeholder 4"/>
          <p:cNvGraphicFramePr>
            <a:graphicFrameLocks noGrp="1"/>
          </p:cNvGraphicFramePr>
          <p:nvPr>
            <p:ph idx="1"/>
          </p:nvPr>
        </p:nvGraphicFramePr>
        <p:xfrm>
          <a:off x="398438" y="996287"/>
          <a:ext cx="10942851" cy="5431810"/>
        </p:xfrm>
        <a:graphic>
          <a:graphicData uri="http://schemas.openxmlformats.org/drawingml/2006/table">
            <a:tbl>
              <a:tblPr firstRow="1" bandRow="1">
                <a:tableStyleId>{5C22544A-7EE6-4342-B048-85BDC9FD1C3A}</a:tableStyleId>
              </a:tblPr>
              <a:tblGrid>
                <a:gridCol w="4952456">
                  <a:extLst>
                    <a:ext uri="{9D8B030D-6E8A-4147-A177-3AD203B41FA5}">
                      <a16:colId xmlns:a16="http://schemas.microsoft.com/office/drawing/2014/main" val="20000"/>
                    </a:ext>
                  </a:extLst>
                </a:gridCol>
                <a:gridCol w="5990395">
                  <a:extLst>
                    <a:ext uri="{9D8B030D-6E8A-4147-A177-3AD203B41FA5}">
                      <a16:colId xmlns:a16="http://schemas.microsoft.com/office/drawing/2014/main" val="20001"/>
                    </a:ext>
                  </a:extLst>
                </a:gridCol>
              </a:tblGrid>
              <a:tr h="738504">
                <a:tc>
                  <a:txBody>
                    <a:bodyPr/>
                    <a:lstStyle/>
                    <a:p>
                      <a:pPr algn="ctr"/>
                      <a:r>
                        <a:rPr lang="fr-BE" sz="2000" dirty="0" err="1"/>
                        <a:t>Examples</a:t>
                      </a:r>
                      <a:r>
                        <a:rPr lang="fr-BE" sz="2000" dirty="0"/>
                        <a:t> of challenges</a:t>
                      </a:r>
                      <a:endParaRPr lang="en-GB" sz="2000" dirty="0"/>
                    </a:p>
                  </a:txBody>
                  <a:tcPr marT="45726" marB="45726"/>
                </a:tc>
                <a:tc>
                  <a:txBody>
                    <a:bodyPr/>
                    <a:lstStyle/>
                    <a:p>
                      <a:pPr algn="ctr"/>
                      <a:r>
                        <a:rPr lang="fr-BE" sz="2000" dirty="0"/>
                        <a:t>Possible </a:t>
                      </a:r>
                      <a:r>
                        <a:rPr lang="fr-BE" sz="2000" dirty="0" err="1"/>
                        <a:t>contingency</a:t>
                      </a:r>
                      <a:r>
                        <a:rPr lang="fr-BE" sz="2000" dirty="0"/>
                        <a:t> plans </a:t>
                      </a:r>
                      <a:r>
                        <a:rPr lang="fr-BE" sz="2000" dirty="0" err="1"/>
                        <a:t>used</a:t>
                      </a:r>
                      <a:r>
                        <a:rPr lang="fr-BE" sz="2000" dirty="0"/>
                        <a:t> in </a:t>
                      </a:r>
                      <a:r>
                        <a:rPr lang="fr-BE" sz="2000" dirty="0" err="1"/>
                        <a:t>various</a:t>
                      </a:r>
                      <a:r>
                        <a:rPr lang="fr-BE" sz="2000" dirty="0"/>
                        <a:t> </a:t>
                      </a:r>
                      <a:r>
                        <a:rPr lang="fr-BE" sz="2000" dirty="0" err="1"/>
                        <a:t>projects</a:t>
                      </a:r>
                      <a:endParaRPr lang="en-GB" sz="2000" dirty="0"/>
                    </a:p>
                  </a:txBody>
                  <a:tcPr marT="45726" marB="45726"/>
                </a:tc>
                <a:extLst>
                  <a:ext uri="{0D108BD9-81ED-4DB2-BD59-A6C34878D82A}">
                    <a16:rowId xmlns:a16="http://schemas.microsoft.com/office/drawing/2014/main" val="10000"/>
                  </a:ext>
                </a:extLst>
              </a:tr>
              <a:tr h="1055007">
                <a:tc>
                  <a:txBody>
                    <a:bodyPr/>
                    <a:lstStyle/>
                    <a:p>
                      <a:r>
                        <a:rPr lang="fr-BE" sz="2000" dirty="0" err="1">
                          <a:solidFill>
                            <a:schemeClr val="tx2"/>
                          </a:solidFill>
                        </a:rPr>
                        <a:t>Delays</a:t>
                      </a:r>
                      <a:r>
                        <a:rPr lang="fr-BE" sz="2000" dirty="0">
                          <a:solidFill>
                            <a:schemeClr val="tx2"/>
                          </a:solidFill>
                        </a:rPr>
                        <a:t> due to </a:t>
                      </a:r>
                      <a:r>
                        <a:rPr lang="en-US" sz="2000" dirty="0">
                          <a:solidFill>
                            <a:schemeClr val="tx2"/>
                          </a:solidFill>
                        </a:rPr>
                        <a:t>l</a:t>
                      </a:r>
                      <a:r>
                        <a:rPr lang="en-US" altLang="en-US" sz="2000" dirty="0">
                          <a:solidFill>
                            <a:schemeClr val="tx2"/>
                          </a:solidFill>
                        </a:rPr>
                        <a:t>engthy procedures: tendering, project registration, international accreditation, etc.</a:t>
                      </a:r>
                      <a:endParaRPr lang="en-GB" sz="2000" dirty="0">
                        <a:solidFill>
                          <a:schemeClr val="tx2"/>
                        </a:solidFill>
                      </a:endParaRPr>
                    </a:p>
                  </a:txBody>
                  <a:tcPr marT="45726" marB="45726"/>
                </a:tc>
                <a:tc>
                  <a:txBody>
                    <a:bodyPr/>
                    <a:lstStyle/>
                    <a:p>
                      <a:pPr marL="285750" indent="-285750">
                        <a:buFont typeface="Wingdings" panose="05000000000000000000" pitchFamily="2" charset="2"/>
                        <a:buChar char="§"/>
                      </a:pPr>
                      <a:r>
                        <a:rPr lang="fr-BE" sz="2000" baseline="0" dirty="0" err="1">
                          <a:solidFill>
                            <a:schemeClr val="tx2"/>
                          </a:solidFill>
                        </a:rPr>
                        <a:t>Prepare</a:t>
                      </a:r>
                      <a:r>
                        <a:rPr lang="fr-BE" sz="2000" baseline="0" dirty="0">
                          <a:solidFill>
                            <a:schemeClr val="tx2"/>
                          </a:solidFill>
                        </a:rPr>
                        <a:t> </a:t>
                      </a:r>
                      <a:r>
                        <a:rPr lang="fr-BE" sz="2000" baseline="0" dirty="0" err="1">
                          <a:solidFill>
                            <a:schemeClr val="tx2"/>
                          </a:solidFill>
                        </a:rPr>
                        <a:t>everything</a:t>
                      </a:r>
                      <a:r>
                        <a:rPr lang="fr-BE" sz="2000" baseline="0" dirty="0">
                          <a:solidFill>
                            <a:schemeClr val="tx2"/>
                          </a:solidFill>
                        </a:rPr>
                        <a:t> in </a:t>
                      </a:r>
                      <a:r>
                        <a:rPr lang="fr-BE" sz="2000" baseline="0" dirty="0" err="1">
                          <a:solidFill>
                            <a:schemeClr val="tx2"/>
                          </a:solidFill>
                        </a:rPr>
                        <a:t>advance</a:t>
                      </a:r>
                      <a:r>
                        <a:rPr lang="fr-BE" sz="2000" baseline="0" dirty="0">
                          <a:solidFill>
                            <a:schemeClr val="tx2"/>
                          </a:solidFill>
                        </a:rPr>
                        <a:t>, </a:t>
                      </a:r>
                      <a:r>
                        <a:rPr lang="fr-BE" sz="2000" baseline="0" dirty="0" err="1">
                          <a:solidFill>
                            <a:schemeClr val="tx2"/>
                          </a:solidFill>
                        </a:rPr>
                        <a:t>so</a:t>
                      </a:r>
                      <a:r>
                        <a:rPr lang="fr-BE" sz="2000" baseline="0" dirty="0">
                          <a:solidFill>
                            <a:schemeClr val="tx2"/>
                          </a:solidFill>
                        </a:rPr>
                        <a:t> </a:t>
                      </a:r>
                      <a:r>
                        <a:rPr lang="fr-BE" sz="2000" baseline="0" dirty="0" err="1">
                          <a:solidFill>
                            <a:schemeClr val="tx2"/>
                          </a:solidFill>
                        </a:rPr>
                        <a:t>that</a:t>
                      </a:r>
                      <a:r>
                        <a:rPr lang="fr-BE" sz="2000" baseline="0" dirty="0">
                          <a:solidFill>
                            <a:schemeClr val="tx2"/>
                          </a:solidFill>
                        </a:rPr>
                        <a:t> the </a:t>
                      </a:r>
                      <a:r>
                        <a:rPr lang="fr-BE" sz="2000" baseline="0" dirty="0" err="1">
                          <a:solidFill>
                            <a:schemeClr val="tx2"/>
                          </a:solidFill>
                        </a:rPr>
                        <a:t>activity</a:t>
                      </a:r>
                      <a:r>
                        <a:rPr lang="fr-BE" sz="2000" baseline="0" dirty="0">
                          <a:solidFill>
                            <a:schemeClr val="tx2"/>
                          </a:solidFill>
                        </a:rPr>
                        <a:t> </a:t>
                      </a:r>
                      <a:r>
                        <a:rPr lang="fr-BE" sz="2000" baseline="0" dirty="0" err="1">
                          <a:solidFill>
                            <a:schemeClr val="tx2"/>
                          </a:solidFill>
                        </a:rPr>
                        <a:t>can</a:t>
                      </a:r>
                      <a:r>
                        <a:rPr lang="fr-BE" sz="2000" baseline="0" dirty="0">
                          <a:solidFill>
                            <a:schemeClr val="tx2"/>
                          </a:solidFill>
                        </a:rPr>
                        <a:t> </a:t>
                      </a:r>
                      <a:r>
                        <a:rPr lang="fr-BE" sz="2000" baseline="0" dirty="0" err="1">
                          <a:solidFill>
                            <a:schemeClr val="tx2"/>
                          </a:solidFill>
                        </a:rPr>
                        <a:t>start</a:t>
                      </a:r>
                      <a:r>
                        <a:rPr lang="fr-BE" sz="2000" baseline="0" dirty="0">
                          <a:solidFill>
                            <a:schemeClr val="tx2"/>
                          </a:solidFill>
                        </a:rPr>
                        <a:t> as </a:t>
                      </a:r>
                      <a:r>
                        <a:rPr lang="fr-BE" sz="2000" baseline="0" dirty="0" err="1">
                          <a:solidFill>
                            <a:schemeClr val="tx2"/>
                          </a:solidFill>
                        </a:rPr>
                        <a:t>soon</a:t>
                      </a:r>
                      <a:r>
                        <a:rPr lang="fr-BE" sz="2000" baseline="0" dirty="0">
                          <a:solidFill>
                            <a:schemeClr val="tx2"/>
                          </a:solidFill>
                        </a:rPr>
                        <a:t> as the green light </a:t>
                      </a:r>
                      <a:r>
                        <a:rPr lang="fr-BE" sz="2000" baseline="0" dirty="0" err="1">
                          <a:solidFill>
                            <a:schemeClr val="tx2"/>
                          </a:solidFill>
                        </a:rPr>
                        <a:t>is</a:t>
                      </a:r>
                      <a:r>
                        <a:rPr lang="fr-BE" sz="2000" baseline="0" dirty="0">
                          <a:solidFill>
                            <a:schemeClr val="tx2"/>
                          </a:solidFill>
                        </a:rPr>
                        <a:t> </a:t>
                      </a:r>
                      <a:r>
                        <a:rPr lang="fr-BE" sz="2000" baseline="0" dirty="0" err="1">
                          <a:solidFill>
                            <a:schemeClr val="tx2"/>
                          </a:solidFill>
                        </a:rPr>
                        <a:t>given</a:t>
                      </a:r>
                      <a:r>
                        <a:rPr lang="fr-BE" sz="2000" baseline="0" dirty="0">
                          <a:solidFill>
                            <a:schemeClr val="tx2"/>
                          </a:solidFill>
                        </a:rPr>
                        <a:t>.</a:t>
                      </a:r>
                      <a:endParaRPr lang="en-GB" sz="2000" dirty="0">
                        <a:solidFill>
                          <a:schemeClr val="tx2"/>
                        </a:solidFill>
                      </a:endParaRPr>
                    </a:p>
                  </a:txBody>
                  <a:tcPr marT="45726" marB="45726"/>
                </a:tc>
                <a:extLst>
                  <a:ext uri="{0D108BD9-81ED-4DB2-BD59-A6C34878D82A}">
                    <a16:rowId xmlns:a16="http://schemas.microsoft.com/office/drawing/2014/main" val="10001"/>
                  </a:ext>
                </a:extLst>
              </a:tr>
              <a:tr h="7385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chemeClr val="tx2"/>
                          </a:solidFill>
                        </a:rPr>
                        <a:t>Visa issues</a:t>
                      </a:r>
                    </a:p>
                  </a:txBody>
                  <a:tcPr marT="45726" marB="45726"/>
                </a:tc>
                <a:tc>
                  <a:txBody>
                    <a:bodyPr/>
                    <a:lstStyle/>
                    <a:p>
                      <a:pPr marL="285750" indent="-285750">
                        <a:buFont typeface="Wingdings" panose="05000000000000000000" pitchFamily="2" charset="2"/>
                        <a:buChar char="§"/>
                      </a:pPr>
                      <a:r>
                        <a:rPr lang="fr-BE" sz="2000" kern="1200" dirty="0">
                          <a:solidFill>
                            <a:schemeClr val="tx2"/>
                          </a:solidFill>
                          <a:latin typeface="+mn-lt"/>
                          <a:ea typeface="+mn-ea"/>
                          <a:cs typeface="+mn-cs"/>
                        </a:rPr>
                        <a:t>Plan meetings </a:t>
                      </a:r>
                      <a:r>
                        <a:rPr lang="fr-BE" sz="2000" kern="1200" dirty="0" err="1">
                          <a:solidFill>
                            <a:schemeClr val="tx2"/>
                          </a:solidFill>
                          <a:latin typeface="+mn-lt"/>
                          <a:ea typeface="+mn-ea"/>
                          <a:cs typeface="+mn-cs"/>
                        </a:rPr>
                        <a:t>well</a:t>
                      </a:r>
                      <a:r>
                        <a:rPr lang="fr-BE" sz="2000" kern="1200" dirty="0">
                          <a:solidFill>
                            <a:schemeClr val="tx2"/>
                          </a:solidFill>
                          <a:latin typeface="+mn-lt"/>
                          <a:ea typeface="+mn-ea"/>
                          <a:cs typeface="+mn-cs"/>
                        </a:rPr>
                        <a:t> in </a:t>
                      </a:r>
                      <a:r>
                        <a:rPr lang="fr-BE" sz="2000" kern="1200" dirty="0" err="1">
                          <a:solidFill>
                            <a:schemeClr val="tx2"/>
                          </a:solidFill>
                          <a:latin typeface="+mn-lt"/>
                          <a:ea typeface="+mn-ea"/>
                          <a:cs typeface="+mn-cs"/>
                        </a:rPr>
                        <a:t>advance</a:t>
                      </a:r>
                      <a:r>
                        <a:rPr lang="fr-BE" sz="2000" kern="1200" dirty="0">
                          <a:solidFill>
                            <a:schemeClr val="tx2"/>
                          </a:solidFill>
                          <a:latin typeface="+mn-lt"/>
                          <a:ea typeface="+mn-ea"/>
                          <a:cs typeface="+mn-cs"/>
                        </a:rPr>
                        <a:t> to </a:t>
                      </a:r>
                      <a:r>
                        <a:rPr lang="fr-BE" sz="2000" kern="1200" dirty="0" err="1">
                          <a:solidFill>
                            <a:schemeClr val="tx2"/>
                          </a:solidFill>
                          <a:latin typeface="+mn-lt"/>
                          <a:ea typeface="+mn-ea"/>
                          <a:cs typeface="+mn-cs"/>
                        </a:rPr>
                        <a:t>allow</a:t>
                      </a:r>
                      <a:r>
                        <a:rPr lang="fr-BE" sz="2000" kern="1200" dirty="0">
                          <a:solidFill>
                            <a:schemeClr val="tx2"/>
                          </a:solidFill>
                          <a:latin typeface="+mn-lt"/>
                          <a:ea typeface="+mn-ea"/>
                          <a:cs typeface="+mn-cs"/>
                        </a:rPr>
                        <a:t> time for the visa </a:t>
                      </a:r>
                      <a:r>
                        <a:rPr lang="fr-BE" sz="2000" kern="1200" dirty="0" err="1">
                          <a:solidFill>
                            <a:schemeClr val="tx2"/>
                          </a:solidFill>
                          <a:latin typeface="+mn-lt"/>
                          <a:ea typeface="+mn-ea"/>
                          <a:cs typeface="+mn-cs"/>
                        </a:rPr>
                        <a:t>procedures</a:t>
                      </a:r>
                      <a:endParaRPr lang="en-GB" sz="2000" kern="1200" dirty="0">
                        <a:solidFill>
                          <a:schemeClr val="tx2"/>
                        </a:solidFill>
                        <a:latin typeface="+mn-lt"/>
                        <a:ea typeface="+mn-ea"/>
                        <a:cs typeface="+mn-cs"/>
                      </a:endParaRPr>
                    </a:p>
                  </a:txBody>
                  <a:tcPr marT="45726" marB="45726"/>
                </a:tc>
                <a:extLst>
                  <a:ext uri="{0D108BD9-81ED-4DB2-BD59-A6C34878D82A}">
                    <a16:rowId xmlns:a16="http://schemas.microsoft.com/office/drawing/2014/main" val="10002"/>
                  </a:ext>
                </a:extLst>
              </a:tr>
              <a:tr h="7385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chemeClr val="tx2"/>
                          </a:solidFill>
                        </a:rPr>
                        <a:t>Political</a:t>
                      </a:r>
                      <a:r>
                        <a:rPr lang="en-US" altLang="en-US" sz="2000" baseline="0" dirty="0">
                          <a:solidFill>
                            <a:schemeClr val="tx2"/>
                          </a:solidFill>
                        </a:rPr>
                        <a:t> i</a:t>
                      </a:r>
                      <a:r>
                        <a:rPr lang="en-US" altLang="en-US" sz="2000" dirty="0">
                          <a:solidFill>
                            <a:schemeClr val="tx2"/>
                          </a:solidFill>
                        </a:rPr>
                        <a:t>nstability</a:t>
                      </a:r>
                    </a:p>
                  </a:txBody>
                  <a:tcPr marT="45726" marB="45726"/>
                </a:tc>
                <a:tc>
                  <a:txBody>
                    <a:bodyPr/>
                    <a:lstStyle/>
                    <a:p>
                      <a:pPr marL="285750" indent="-285750">
                        <a:buFont typeface="Wingdings" panose="05000000000000000000" pitchFamily="2" charset="2"/>
                        <a:buChar char="§"/>
                      </a:pPr>
                      <a:r>
                        <a:rPr lang="fr-BE" sz="2000" kern="1200" dirty="0">
                          <a:solidFill>
                            <a:schemeClr val="tx2"/>
                          </a:solidFill>
                          <a:latin typeface="+mn-lt"/>
                          <a:ea typeface="+mn-ea"/>
                          <a:cs typeface="+mn-cs"/>
                        </a:rPr>
                        <a:t>Meetings </a:t>
                      </a:r>
                      <a:r>
                        <a:rPr lang="fr-BE" sz="2000" kern="1200" dirty="0" err="1">
                          <a:solidFill>
                            <a:schemeClr val="tx2"/>
                          </a:solidFill>
                          <a:latin typeface="+mn-lt"/>
                          <a:ea typeface="+mn-ea"/>
                          <a:cs typeface="+mn-cs"/>
                        </a:rPr>
                        <a:t>relocated</a:t>
                      </a:r>
                      <a:r>
                        <a:rPr lang="fr-BE" sz="2000" kern="1200" dirty="0">
                          <a:solidFill>
                            <a:schemeClr val="tx2"/>
                          </a:solidFill>
                          <a:latin typeface="+mn-lt"/>
                          <a:ea typeface="+mn-ea"/>
                          <a:cs typeface="+mn-cs"/>
                        </a:rPr>
                        <a:t> to </a:t>
                      </a:r>
                      <a:r>
                        <a:rPr lang="fr-BE" sz="2000" kern="1200" dirty="0" err="1">
                          <a:solidFill>
                            <a:schemeClr val="tx2"/>
                          </a:solidFill>
                          <a:latin typeface="+mn-lt"/>
                          <a:ea typeface="+mn-ea"/>
                          <a:cs typeface="+mn-cs"/>
                        </a:rPr>
                        <a:t>safer</a:t>
                      </a:r>
                      <a:r>
                        <a:rPr lang="fr-BE" sz="2000" kern="1200" dirty="0">
                          <a:solidFill>
                            <a:schemeClr val="tx2"/>
                          </a:solidFill>
                          <a:latin typeface="+mn-lt"/>
                          <a:ea typeface="+mn-ea"/>
                          <a:cs typeface="+mn-cs"/>
                        </a:rPr>
                        <a:t> location</a:t>
                      </a:r>
                    </a:p>
                    <a:p>
                      <a:pPr marL="285750" indent="-285750">
                        <a:buFont typeface="Wingdings" panose="05000000000000000000" pitchFamily="2" charset="2"/>
                        <a:buChar char="§"/>
                      </a:pPr>
                      <a:r>
                        <a:rPr lang="fr-BE" sz="2000" kern="1200" dirty="0">
                          <a:solidFill>
                            <a:schemeClr val="tx2"/>
                          </a:solidFill>
                          <a:latin typeface="+mn-lt"/>
                          <a:ea typeface="+mn-ea"/>
                          <a:cs typeface="+mn-cs"/>
                        </a:rPr>
                        <a:t>Contact EACEA in case of </a:t>
                      </a:r>
                      <a:r>
                        <a:rPr lang="fr-BE" sz="2000" kern="1200" dirty="0" err="1">
                          <a:solidFill>
                            <a:schemeClr val="tx2"/>
                          </a:solidFill>
                          <a:latin typeface="+mn-lt"/>
                          <a:ea typeface="+mn-ea"/>
                          <a:cs typeface="+mn-cs"/>
                        </a:rPr>
                        <a:t>problems</a:t>
                      </a:r>
                      <a:endParaRPr lang="fr-BE" sz="2000" kern="1200" dirty="0">
                        <a:solidFill>
                          <a:schemeClr val="tx2"/>
                        </a:solidFill>
                        <a:latin typeface="+mn-lt"/>
                        <a:ea typeface="+mn-ea"/>
                        <a:cs typeface="+mn-cs"/>
                      </a:endParaRPr>
                    </a:p>
                  </a:txBody>
                  <a:tcPr marT="45726" marB="45726"/>
                </a:tc>
                <a:extLst>
                  <a:ext uri="{0D108BD9-81ED-4DB2-BD59-A6C34878D82A}">
                    <a16:rowId xmlns:a16="http://schemas.microsoft.com/office/drawing/2014/main" val="10003"/>
                  </a:ext>
                </a:extLst>
              </a:tr>
              <a:tr h="1055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chemeClr val="tx2"/>
                          </a:solidFill>
                        </a:rPr>
                        <a:t>Exchange rate issues</a:t>
                      </a:r>
                    </a:p>
                  </a:txBody>
                  <a:tcPr marT="45726" marB="45726"/>
                </a:tc>
                <a:tc>
                  <a:txBody>
                    <a:bodyPr/>
                    <a:lstStyle/>
                    <a:p>
                      <a:pPr marL="285750" indent="-285750">
                        <a:buFont typeface="Wingdings" panose="05000000000000000000" pitchFamily="2" charset="2"/>
                        <a:buChar char="§"/>
                      </a:pPr>
                      <a:r>
                        <a:rPr lang="fr-BE" sz="2000" kern="1200" dirty="0" err="1">
                          <a:solidFill>
                            <a:schemeClr val="tx2"/>
                          </a:solidFill>
                          <a:latin typeface="+mn-lt"/>
                          <a:ea typeface="+mn-ea"/>
                          <a:cs typeface="+mn-cs"/>
                        </a:rPr>
                        <a:t>Keep</a:t>
                      </a:r>
                      <a:r>
                        <a:rPr lang="fr-BE" sz="2000" kern="1200" dirty="0">
                          <a:solidFill>
                            <a:schemeClr val="tx2"/>
                          </a:solidFill>
                          <a:latin typeface="+mn-lt"/>
                          <a:ea typeface="+mn-ea"/>
                          <a:cs typeface="+mn-cs"/>
                        </a:rPr>
                        <a:t> </a:t>
                      </a:r>
                      <a:r>
                        <a:rPr lang="fr-BE" sz="2000" kern="1200" dirty="0" err="1">
                          <a:solidFill>
                            <a:schemeClr val="tx2"/>
                          </a:solidFill>
                          <a:latin typeface="+mn-lt"/>
                          <a:ea typeface="+mn-ea"/>
                          <a:cs typeface="+mn-cs"/>
                        </a:rPr>
                        <a:t>project</a:t>
                      </a:r>
                      <a:r>
                        <a:rPr lang="fr-BE" sz="2000" kern="1200" dirty="0">
                          <a:solidFill>
                            <a:schemeClr val="tx2"/>
                          </a:solidFill>
                          <a:latin typeface="+mn-lt"/>
                          <a:ea typeface="+mn-ea"/>
                          <a:cs typeface="+mn-cs"/>
                        </a:rPr>
                        <a:t> </a:t>
                      </a:r>
                      <a:r>
                        <a:rPr lang="fr-BE" sz="2000" kern="1200" dirty="0" err="1">
                          <a:solidFill>
                            <a:schemeClr val="tx2"/>
                          </a:solidFill>
                          <a:latin typeface="+mn-lt"/>
                          <a:ea typeface="+mn-ea"/>
                          <a:cs typeface="+mn-cs"/>
                        </a:rPr>
                        <a:t>account</a:t>
                      </a:r>
                      <a:r>
                        <a:rPr lang="fr-BE" sz="2000" kern="1200" dirty="0">
                          <a:solidFill>
                            <a:schemeClr val="tx2"/>
                          </a:solidFill>
                          <a:latin typeface="+mn-lt"/>
                          <a:ea typeface="+mn-ea"/>
                          <a:cs typeface="+mn-cs"/>
                        </a:rPr>
                        <a:t> in Euros</a:t>
                      </a:r>
                    </a:p>
                    <a:p>
                      <a:pPr marL="285750" indent="-285750">
                        <a:buFont typeface="Wingdings" panose="05000000000000000000" pitchFamily="2" charset="2"/>
                        <a:buChar char="§"/>
                      </a:pPr>
                      <a:r>
                        <a:rPr lang="fr-BE" sz="2000" kern="1200" dirty="0" err="1">
                          <a:solidFill>
                            <a:schemeClr val="tx2"/>
                          </a:solidFill>
                          <a:latin typeface="+mn-lt"/>
                          <a:ea typeface="+mn-ea"/>
                          <a:cs typeface="+mn-cs"/>
                        </a:rPr>
                        <a:t>Invoices</a:t>
                      </a:r>
                      <a:r>
                        <a:rPr lang="fr-BE" sz="2000" kern="1200" baseline="0" dirty="0">
                          <a:solidFill>
                            <a:schemeClr val="tx2"/>
                          </a:solidFill>
                          <a:latin typeface="+mn-lt"/>
                          <a:ea typeface="+mn-ea"/>
                          <a:cs typeface="+mn-cs"/>
                        </a:rPr>
                        <a:t> </a:t>
                      </a:r>
                      <a:r>
                        <a:rPr lang="fr-BE" sz="2000" kern="1200" baseline="0" dirty="0" err="1">
                          <a:solidFill>
                            <a:schemeClr val="tx2"/>
                          </a:solidFill>
                          <a:latin typeface="+mn-lt"/>
                          <a:ea typeface="+mn-ea"/>
                          <a:cs typeface="+mn-cs"/>
                        </a:rPr>
                        <a:t>paid</a:t>
                      </a:r>
                      <a:r>
                        <a:rPr lang="fr-BE" sz="2000" kern="1200" baseline="0" dirty="0">
                          <a:solidFill>
                            <a:schemeClr val="tx2"/>
                          </a:solidFill>
                          <a:latin typeface="+mn-lt"/>
                          <a:ea typeface="+mn-ea"/>
                          <a:cs typeface="+mn-cs"/>
                        </a:rPr>
                        <a:t> by </a:t>
                      </a:r>
                      <a:r>
                        <a:rPr lang="fr-BE" sz="2000" kern="1200" baseline="0" dirty="0" err="1">
                          <a:solidFill>
                            <a:schemeClr val="tx2"/>
                          </a:solidFill>
                          <a:latin typeface="+mn-lt"/>
                          <a:ea typeface="+mn-ea"/>
                          <a:cs typeface="+mn-cs"/>
                        </a:rPr>
                        <a:t>European</a:t>
                      </a:r>
                      <a:r>
                        <a:rPr lang="fr-BE" sz="2000" kern="1200" baseline="0" dirty="0">
                          <a:solidFill>
                            <a:schemeClr val="tx2"/>
                          </a:solidFill>
                          <a:latin typeface="+mn-lt"/>
                          <a:ea typeface="+mn-ea"/>
                          <a:cs typeface="+mn-cs"/>
                        </a:rPr>
                        <a:t> </a:t>
                      </a:r>
                      <a:r>
                        <a:rPr lang="fr-BE" sz="2000" kern="1200" baseline="0" dirty="0" err="1">
                          <a:solidFill>
                            <a:schemeClr val="tx2"/>
                          </a:solidFill>
                          <a:latin typeface="+mn-lt"/>
                          <a:ea typeface="+mn-ea"/>
                          <a:cs typeface="+mn-cs"/>
                        </a:rPr>
                        <a:t>coordinator</a:t>
                      </a:r>
                      <a:r>
                        <a:rPr lang="fr-BE" sz="2000" kern="1200" baseline="0" dirty="0">
                          <a:solidFill>
                            <a:schemeClr val="tx2"/>
                          </a:solidFill>
                          <a:latin typeface="+mn-lt"/>
                          <a:ea typeface="+mn-ea"/>
                          <a:cs typeface="+mn-cs"/>
                        </a:rPr>
                        <a:t>/</a:t>
                      </a:r>
                      <a:r>
                        <a:rPr lang="fr-BE" sz="2000" kern="1200" baseline="0" dirty="0" err="1">
                          <a:solidFill>
                            <a:schemeClr val="tx2"/>
                          </a:solidFill>
                          <a:latin typeface="+mn-lt"/>
                          <a:ea typeface="+mn-ea"/>
                          <a:cs typeface="+mn-cs"/>
                        </a:rPr>
                        <a:t>partners</a:t>
                      </a:r>
                      <a:endParaRPr lang="en-GB" sz="2000" kern="1200" dirty="0">
                        <a:solidFill>
                          <a:schemeClr val="tx2"/>
                        </a:solidFill>
                        <a:latin typeface="+mn-lt"/>
                        <a:ea typeface="+mn-ea"/>
                        <a:cs typeface="+mn-cs"/>
                      </a:endParaRPr>
                    </a:p>
                  </a:txBody>
                  <a:tcPr marT="45726" marB="45726"/>
                </a:tc>
                <a:extLst>
                  <a:ext uri="{0D108BD9-81ED-4DB2-BD59-A6C34878D82A}">
                    <a16:rowId xmlns:a16="http://schemas.microsoft.com/office/drawing/2014/main" val="10004"/>
                  </a:ext>
                </a:extLst>
              </a:tr>
              <a:tr h="1106284">
                <a:tc>
                  <a:txBody>
                    <a:bodyPr/>
                    <a:lstStyle/>
                    <a:p>
                      <a:r>
                        <a:rPr lang="fr-BE" sz="2000" dirty="0" err="1">
                          <a:solidFill>
                            <a:schemeClr val="tx2"/>
                          </a:solidFill>
                        </a:rPr>
                        <a:t>Difficulty</a:t>
                      </a:r>
                      <a:r>
                        <a:rPr lang="fr-BE" sz="2000" dirty="0">
                          <a:solidFill>
                            <a:schemeClr val="tx2"/>
                          </a:solidFill>
                        </a:rPr>
                        <a:t> to</a:t>
                      </a:r>
                      <a:r>
                        <a:rPr lang="fr-BE" sz="2000" baseline="0" dirty="0">
                          <a:solidFill>
                            <a:schemeClr val="tx2"/>
                          </a:solidFill>
                        </a:rPr>
                        <a:t> </a:t>
                      </a:r>
                      <a:r>
                        <a:rPr lang="fr-BE" sz="2000" baseline="0" dirty="0" err="1">
                          <a:solidFill>
                            <a:schemeClr val="tx2"/>
                          </a:solidFill>
                        </a:rPr>
                        <a:t>make</a:t>
                      </a:r>
                      <a:r>
                        <a:rPr lang="fr-BE" sz="2000" baseline="0" dirty="0">
                          <a:solidFill>
                            <a:schemeClr val="tx2"/>
                          </a:solidFill>
                        </a:rPr>
                        <a:t> </a:t>
                      </a:r>
                      <a:r>
                        <a:rPr lang="fr-BE" sz="2000" baseline="0" dirty="0" err="1">
                          <a:solidFill>
                            <a:schemeClr val="tx2"/>
                          </a:solidFill>
                        </a:rPr>
                        <a:t>bank</a:t>
                      </a:r>
                      <a:r>
                        <a:rPr lang="fr-BE" sz="2000" baseline="0" dirty="0">
                          <a:solidFill>
                            <a:schemeClr val="tx2"/>
                          </a:solidFill>
                        </a:rPr>
                        <a:t> </a:t>
                      </a:r>
                      <a:r>
                        <a:rPr lang="fr-BE" sz="2000" baseline="0" dirty="0" err="1">
                          <a:solidFill>
                            <a:schemeClr val="tx2"/>
                          </a:solidFill>
                        </a:rPr>
                        <a:t>transfers</a:t>
                      </a:r>
                      <a:endParaRPr lang="en-GB" sz="2000" dirty="0">
                        <a:solidFill>
                          <a:schemeClr val="tx2"/>
                        </a:solidFill>
                      </a:endParaRPr>
                    </a:p>
                  </a:txBody>
                  <a:tcPr marT="45726" marB="45726"/>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1200" dirty="0">
                          <a:solidFill>
                            <a:schemeClr val="tx2"/>
                          </a:solidFill>
                          <a:latin typeface="+mn-lt"/>
                          <a:ea typeface="+mn-ea"/>
                          <a:cs typeface="+mn-cs"/>
                        </a:rPr>
                        <a:t>Use other means (Western Union type transfers,</a:t>
                      </a:r>
                      <a:r>
                        <a:rPr lang="en-US" sz="2000" kern="1200" baseline="0" dirty="0">
                          <a:solidFill>
                            <a:schemeClr val="tx2"/>
                          </a:solidFill>
                          <a:latin typeface="+mn-lt"/>
                          <a:ea typeface="+mn-ea"/>
                          <a:cs typeface="+mn-cs"/>
                        </a:rPr>
                        <a:t> c</a:t>
                      </a:r>
                      <a:r>
                        <a:rPr lang="en-US" sz="2000" kern="1200" dirty="0">
                          <a:solidFill>
                            <a:schemeClr val="tx2"/>
                          </a:solidFill>
                          <a:latin typeface="+mn-lt"/>
                          <a:ea typeface="+mn-ea"/>
                          <a:cs typeface="+mn-cs"/>
                        </a:rPr>
                        <a:t>redit cards for partners)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1200" dirty="0">
                          <a:solidFill>
                            <a:schemeClr val="tx2"/>
                          </a:solidFill>
                          <a:latin typeface="+mn-lt"/>
                          <a:ea typeface="+mn-ea"/>
                          <a:cs typeface="+mn-cs"/>
                        </a:rPr>
                        <a:t>Cash payments not recommended</a:t>
                      </a:r>
                    </a:p>
                  </a:txBody>
                  <a:tcPr marT="45726" marB="45726"/>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5859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BCECD2E-8718-4DEB-91B3-EE8B7FD6EF66}"/>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0" y="193964"/>
            <a:ext cx="12192000" cy="56526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979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definition of risk">
            <a:extLst>
              <a:ext uri="{FF2B5EF4-FFF2-40B4-BE49-F238E27FC236}">
                <a16:creationId xmlns:a16="http://schemas.microsoft.com/office/drawing/2014/main" id="{CB577DF5-2F9A-43EB-AD13-C7D34571F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61" b="6941"/>
          <a:stretch/>
        </p:blipFill>
        <p:spPr bwMode="auto">
          <a:xfrm>
            <a:off x="354022" y="5726050"/>
            <a:ext cx="1667846" cy="821999"/>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22A0C674-D2A5-4737-8D6F-0336A0F9422A}"/>
              </a:ext>
            </a:extLst>
          </p:cNvPr>
          <p:cNvPicPr>
            <a:picLocks noChangeAspect="1"/>
          </p:cNvPicPr>
          <p:nvPr/>
        </p:nvPicPr>
        <p:blipFill>
          <a:blip r:embed="rId4"/>
          <a:stretch>
            <a:fillRect/>
          </a:stretch>
        </p:blipFill>
        <p:spPr>
          <a:xfrm>
            <a:off x="1911927" y="69311"/>
            <a:ext cx="8820728" cy="5777872"/>
          </a:xfrm>
          <a:prstGeom prst="rect">
            <a:avLst/>
          </a:prstGeom>
        </p:spPr>
      </p:pic>
    </p:spTree>
    <p:extLst>
      <p:ext uri="{BB962C8B-B14F-4D97-AF65-F5344CB8AC3E}">
        <p14:creationId xmlns:p14="http://schemas.microsoft.com/office/powerpoint/2010/main" val="274925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807869" y="2467993"/>
            <a:ext cx="4558592" cy="205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zh-HK" sz="4400" b="1" dirty="0">
                <a:solidFill>
                  <a:schemeClr val="accent5">
                    <a:lumMod val="50000"/>
                  </a:schemeClr>
                </a:solidFill>
                <a:cs typeface="Calibri" panose="020F0502020204030204" pitchFamily="34" charset="0"/>
              </a:rPr>
              <a:t>Intellectual Property</a:t>
            </a:r>
          </a:p>
          <a:p>
            <a:pPr algn="ctr"/>
            <a:endParaRPr lang="en-GB" altLang="zh-HK" sz="4400" b="1" dirty="0">
              <a:solidFill>
                <a:schemeClr val="accent5">
                  <a:lumMod val="50000"/>
                </a:schemeClr>
              </a:solidFill>
              <a:cs typeface="Calibri" panose="020F0502020204030204" pitchFamily="34" charset="0"/>
            </a:endParaRPr>
          </a:p>
        </p:txBody>
      </p:sp>
      <p:pic>
        <p:nvPicPr>
          <p:cNvPr id="2" name="Resim 1">
            <a:extLst>
              <a:ext uri="{FF2B5EF4-FFF2-40B4-BE49-F238E27FC236}">
                <a16:creationId xmlns:a16="http://schemas.microsoft.com/office/drawing/2014/main" id="{A84F04F8-A40C-456E-9E03-9EF90EC2EC16}"/>
              </a:ext>
            </a:extLst>
          </p:cNvPr>
          <p:cNvPicPr>
            <a:picLocks noChangeAspect="1"/>
          </p:cNvPicPr>
          <p:nvPr/>
        </p:nvPicPr>
        <p:blipFill>
          <a:blip r:embed="rId4"/>
          <a:stretch>
            <a:fillRect/>
          </a:stretch>
        </p:blipFill>
        <p:spPr>
          <a:xfrm>
            <a:off x="6198298" y="2006174"/>
            <a:ext cx="4268476" cy="28456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2" descr="Image result for PROJECT MANAGEMENT">
            <a:extLst>
              <a:ext uri="{FF2B5EF4-FFF2-40B4-BE49-F238E27FC236}">
                <a16:creationId xmlns:a16="http://schemas.microsoft.com/office/drawing/2014/main" id="{F781616C-B51E-4FF1-BE71-9356B85FD2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157" y="5746368"/>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188396" y="6052428"/>
            <a:ext cx="1778052" cy="646331"/>
          </a:xfrm>
          <a:prstGeom prst="rect">
            <a:avLst/>
          </a:prstGeom>
        </p:spPr>
        <p:txBody>
          <a:bodyPr wrap="none">
            <a:spAutoFit/>
          </a:bodyPr>
          <a:lstStyle/>
          <a:p>
            <a:pPr algn="ctr" fontAlgn="ctr"/>
            <a:r>
              <a:rPr lang="sr-Latn-RS" dirty="0"/>
              <a:t>Goran Stojanović</a:t>
            </a:r>
          </a:p>
          <a:p>
            <a:pPr algn="ctr" fontAlgn="ctr"/>
            <a:r>
              <a:rPr lang="en-US" dirty="0"/>
              <a:t>14:45-15:00</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75673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311728" y="202045"/>
            <a:ext cx="10515600"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indent="0">
              <a:buNone/>
            </a:pPr>
            <a:r>
              <a:rPr lang="en-US" dirty="0"/>
              <a:t>Protecting your intellectual property has several benefits:</a:t>
            </a:r>
          </a:p>
          <a:p>
            <a:endParaRPr lang="en-US" dirty="0"/>
          </a:p>
          <a:p>
            <a:r>
              <a:rPr lang="en-US" dirty="0"/>
              <a:t>If you protect your invention, such as a new product, you become the only person with the right to use or reproduce it. Others cannot copy or reproduce what you have done without your permission.</a:t>
            </a:r>
          </a:p>
          <a:p>
            <a:r>
              <a:rPr lang="en-US" dirty="0"/>
              <a:t>When you protect your invention, the quality of the product is guaranteed and its origin is clear. This can be an advantage for your business, because customers may prefer to buy a product that has passed more restrictive checks (a controlled good).</a:t>
            </a:r>
          </a:p>
          <a:p>
            <a:r>
              <a:rPr lang="en-US" dirty="0"/>
              <a:t>You can earn money not only through direct use of IP, but also indirectly through licensing contracts. This is when you grant a </a:t>
            </a:r>
            <a:r>
              <a:rPr lang="en-US" dirty="0" err="1"/>
              <a:t>licence</a:t>
            </a:r>
            <a:r>
              <a:rPr lang="en-US" dirty="0"/>
              <a:t> to another company to use your IP protected subject matter for a certain period of time.</a:t>
            </a:r>
          </a:p>
          <a:p>
            <a:r>
              <a:rPr lang="en-US" dirty="0"/>
              <a:t>In some cases, such as for copyright and unregistered design, protecting your IP is automatic and doesn't require any formalities.</a:t>
            </a:r>
          </a:p>
          <a:p>
            <a:r>
              <a:rPr lang="en-US" dirty="0"/>
              <a:t>Owning a patent or a trade mark can increase your market value and make it easier for your business to find investors or other funding opportunities.</a:t>
            </a:r>
          </a:p>
        </p:txBody>
      </p:sp>
    </p:spTree>
    <p:extLst>
      <p:ext uri="{BB962C8B-B14F-4D97-AF65-F5344CB8AC3E}">
        <p14:creationId xmlns:p14="http://schemas.microsoft.com/office/powerpoint/2010/main" val="4132758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2983" y="1801620"/>
            <a:ext cx="8676533" cy="4829002"/>
          </a:xfrm>
          <a:prstGeom prst="rect">
            <a:avLst/>
          </a:prstGeom>
        </p:spPr>
      </p:pic>
      <p:sp>
        <p:nvSpPr>
          <p:cNvPr id="5" name="Rectangle 4"/>
          <p:cNvSpPr/>
          <p:nvPr/>
        </p:nvSpPr>
        <p:spPr>
          <a:xfrm>
            <a:off x="413023" y="71687"/>
            <a:ext cx="6117720" cy="2308324"/>
          </a:xfrm>
          <a:prstGeom prst="rect">
            <a:avLst/>
          </a:prstGeom>
        </p:spPr>
        <p:txBody>
          <a:bodyPr wrap="square">
            <a:spAutoFit/>
          </a:bodyPr>
          <a:lstStyle/>
          <a:p>
            <a:r>
              <a:rPr lang="en-GB" sz="1600" u="sng" dirty="0"/>
              <a:t>Describe which of the project outcomes:</a:t>
            </a:r>
          </a:p>
          <a:p>
            <a:endParaRPr lang="en-GB" sz="1600" b="1" dirty="0"/>
          </a:p>
          <a:p>
            <a:pPr marL="342900" indent="-342900">
              <a:buFont typeface="Arial" panose="020B0604020202020204" pitchFamily="34" charset="0"/>
              <a:buChar char="•"/>
            </a:pPr>
            <a:r>
              <a:rPr lang="en-GB" sz="1600" b="1" dirty="0">
                <a:effectLst>
                  <a:outerShdw blurRad="38100" dist="38100" dir="2700000" algn="tl">
                    <a:srgbClr val="000000">
                      <a:alpha val="43137"/>
                    </a:srgbClr>
                  </a:outerShdw>
                </a:effectLst>
              </a:rPr>
              <a:t>You plan to patent</a:t>
            </a:r>
            <a:endParaRPr lang="en-GB" sz="1600" b="1" dirty="0"/>
          </a:p>
          <a:p>
            <a:pPr marL="342900" indent="-342900">
              <a:buFont typeface="Arial" panose="020B0604020202020204" pitchFamily="34" charset="0"/>
              <a:buChar char="•"/>
            </a:pPr>
            <a:endParaRPr lang="en-GB" sz="1600" b="1" dirty="0"/>
          </a:p>
          <a:p>
            <a:pPr marL="342900" indent="-342900">
              <a:buFont typeface="Arial" panose="020B0604020202020204" pitchFamily="34" charset="0"/>
              <a:buChar char="•"/>
            </a:pPr>
            <a:r>
              <a:rPr lang="en-GB" sz="1600" b="1" dirty="0">
                <a:effectLst>
                  <a:outerShdw blurRad="38100" dist="38100" dir="2700000" algn="tl">
                    <a:srgbClr val="000000">
                      <a:alpha val="43137"/>
                    </a:srgbClr>
                  </a:outerShdw>
                </a:effectLst>
              </a:rPr>
              <a:t>Or to sell licence</a:t>
            </a:r>
          </a:p>
          <a:p>
            <a:pPr marL="342900" indent="-342900">
              <a:buFont typeface="Arial" panose="020B0604020202020204" pitchFamily="34" charset="0"/>
              <a:buChar char="•"/>
            </a:pPr>
            <a:endParaRPr lang="en-GB" sz="16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1600" b="1" dirty="0">
                <a:effectLst>
                  <a:outerShdw blurRad="38100" dist="38100" dir="2700000" algn="tl">
                    <a:srgbClr val="000000">
                      <a:alpha val="43137"/>
                    </a:srgbClr>
                  </a:outerShdw>
                </a:effectLst>
              </a:rPr>
              <a:t>Or to protect as industrial design</a:t>
            </a:r>
          </a:p>
          <a:p>
            <a:pPr marL="342900" indent="-342900">
              <a:buFont typeface="Arial" panose="020B0604020202020204" pitchFamily="34" charset="0"/>
              <a:buChar char="•"/>
            </a:pPr>
            <a:endParaRPr lang="en-GB" sz="16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1600" b="1" dirty="0">
                <a:effectLst>
                  <a:outerShdw blurRad="38100" dist="38100" dir="2700000" algn="tl">
                    <a:srgbClr val="000000">
                      <a:alpha val="43137"/>
                    </a:srgbClr>
                  </a:outerShdw>
                </a:effectLst>
              </a:rPr>
              <a:t>Or as a standard, etc. etc.</a:t>
            </a:r>
            <a:endParaRPr lang="en-GB" sz="1600" b="1" dirty="0"/>
          </a:p>
        </p:txBody>
      </p:sp>
    </p:spTree>
    <p:extLst>
      <p:ext uri="{BB962C8B-B14F-4D97-AF65-F5344CB8AC3E}">
        <p14:creationId xmlns:p14="http://schemas.microsoft.com/office/powerpoint/2010/main" val="6377038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4510" y="151850"/>
            <a:ext cx="10566374" cy="6263619"/>
          </a:xfrm>
          <a:prstGeom prst="rect">
            <a:avLst/>
          </a:prstGeom>
        </p:spPr>
      </p:pic>
    </p:spTree>
    <p:extLst>
      <p:ext uri="{BB962C8B-B14F-4D97-AF65-F5344CB8AC3E}">
        <p14:creationId xmlns:p14="http://schemas.microsoft.com/office/powerpoint/2010/main" val="7710773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834502" y="2552434"/>
            <a:ext cx="4558592" cy="161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zh-HK" sz="4400" b="1" dirty="0">
                <a:solidFill>
                  <a:schemeClr val="accent5">
                    <a:lumMod val="50000"/>
                  </a:schemeClr>
                </a:solidFill>
                <a:cs typeface="Calibri" panose="020F0502020204030204" pitchFamily="34" charset="0"/>
              </a:rPr>
              <a:t>COMMUNICATION and </a:t>
            </a:r>
            <a:r>
              <a:rPr lang="tr-TR" altLang="zh-HK" sz="4400" b="1" dirty="0" err="1">
                <a:solidFill>
                  <a:schemeClr val="accent5">
                    <a:lumMod val="50000"/>
                  </a:schemeClr>
                </a:solidFill>
                <a:cs typeface="Calibri" panose="020F0502020204030204" pitchFamily="34" charset="0"/>
              </a:rPr>
              <a:t>DISSEMINATION</a:t>
            </a:r>
            <a:endParaRPr lang="en-GB" altLang="zh-HK" sz="4400" b="1" dirty="0">
              <a:solidFill>
                <a:schemeClr val="accent5">
                  <a:lumMod val="50000"/>
                </a:schemeClr>
              </a:solidFill>
              <a:cs typeface="Calibri" panose="020F0502020204030204" pitchFamily="34" charset="0"/>
            </a:endParaRPr>
          </a:p>
        </p:txBody>
      </p:sp>
      <p:pic>
        <p:nvPicPr>
          <p:cNvPr id="8" name="Picture 2" descr="Image result for PROJECT MANAGEMENT">
            <a:extLst>
              <a:ext uri="{FF2B5EF4-FFF2-40B4-BE49-F238E27FC236}">
                <a16:creationId xmlns:a16="http://schemas.microsoft.com/office/drawing/2014/main" id="{F781616C-B51E-4FF1-BE71-9356B85FD2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885" y="5746368"/>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communication">
            <a:extLst>
              <a:ext uri="{FF2B5EF4-FFF2-40B4-BE49-F238E27FC236}">
                <a16:creationId xmlns:a16="http://schemas.microsoft.com/office/drawing/2014/main" id="{A87996ED-8497-474D-8B37-391E3750337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748276" y="2122978"/>
            <a:ext cx="5073603" cy="29594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41998" y="5933960"/>
            <a:ext cx="1959761" cy="646331"/>
          </a:xfrm>
          <a:prstGeom prst="rect">
            <a:avLst/>
          </a:prstGeom>
        </p:spPr>
        <p:txBody>
          <a:bodyPr wrap="square">
            <a:spAutoFit/>
          </a:bodyPr>
          <a:lstStyle/>
          <a:p>
            <a:pPr algn="ctr" fontAlgn="ctr"/>
            <a:r>
              <a:rPr lang="sr-Latn-RS" dirty="0"/>
              <a:t>Goran Stojanović</a:t>
            </a:r>
          </a:p>
          <a:p>
            <a:pPr algn="ctr" fontAlgn="ctr"/>
            <a:r>
              <a:rPr lang="en-US" dirty="0"/>
              <a:t>15:00-15:15</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99399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7" y="304800"/>
            <a:ext cx="11310257" cy="58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261317"/>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56308" y="160482"/>
            <a:ext cx="11935691"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r>
              <a:rPr lang="tr-TR" dirty="0"/>
              <a:t>C</a:t>
            </a:r>
            <a:r>
              <a:rPr lang="en-US" dirty="0" err="1"/>
              <a:t>ommunication</a:t>
            </a:r>
            <a:r>
              <a:rPr lang="en-US" dirty="0"/>
              <a:t> plays an important role in making sure your project has a lasting impact! That's why communicating your project results is a requirement under virtually all EU programmes. </a:t>
            </a:r>
          </a:p>
          <a:p>
            <a:r>
              <a:rPr lang="en-US" dirty="0"/>
              <a:t>With the right strategic communication you will attract the interest of those who could benefit from your work – be it local or regional authorities, national governments, potential business partners or the research community. </a:t>
            </a:r>
          </a:p>
          <a:p>
            <a:r>
              <a:rPr lang="en-US" dirty="0"/>
              <a:t>Main aim  should be forming a strong community of project partners, experts and investors who will exchange experiences, learn from each other and form new partnerships.</a:t>
            </a:r>
          </a:p>
          <a:p>
            <a:r>
              <a:rPr lang="en-US" dirty="0"/>
              <a:t>Communication is a broader concept. It includes information and promotion activities to raise awareness and enhance the visibility of the project’s activities in addition to the dissemination and exploitation of the project results. However, very often it is difficult to make a clear distinction between these areas. For this reason, planning an overall strategy framework covering both fields can be a more efficient way to make the most of the available resources. Dissemination and exploitation of results should form a crucial part of any communication activities taking place during the project’s lifetime.</a:t>
            </a:r>
          </a:p>
          <a:p>
            <a:endParaRPr lang="en-US" dirty="0"/>
          </a:p>
        </p:txBody>
      </p:sp>
    </p:spTree>
    <p:extLst>
      <p:ext uri="{BB962C8B-B14F-4D97-AF65-F5344CB8AC3E}">
        <p14:creationId xmlns:p14="http://schemas.microsoft.com/office/powerpoint/2010/main" val="1935550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621" y="1254274"/>
            <a:ext cx="75692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p:cNvSpPr txBox="1">
            <a:spLocks noChangeArrowheads="1"/>
          </p:cNvSpPr>
          <p:nvPr/>
        </p:nvSpPr>
        <p:spPr bwMode="auto">
          <a:xfrm>
            <a:off x="2752190" y="288848"/>
            <a:ext cx="6530762"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Promotional materials for the project</a:t>
            </a:r>
            <a:endParaRPr lang="en-GB" altLang="en-US" sz="3200" dirty="0">
              <a:latin typeface="Calibri"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229" y="1254274"/>
            <a:ext cx="2625891" cy="515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2150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838200" y="747581"/>
            <a:ext cx="10515600"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algn="just"/>
            <a:r>
              <a:rPr lang="en-US" dirty="0"/>
              <a:t>The beneficiaries must promote</a:t>
            </a:r>
            <a:r>
              <a:rPr lang="tr-TR" dirty="0"/>
              <a:t> </a:t>
            </a:r>
            <a:r>
              <a:rPr lang="en-US" dirty="0"/>
              <a:t>the action and its results,</a:t>
            </a:r>
            <a:r>
              <a:rPr lang="tr-TR" dirty="0"/>
              <a:t> </a:t>
            </a:r>
            <a:r>
              <a:rPr lang="en-US" dirty="0"/>
              <a:t>by</a:t>
            </a:r>
            <a:r>
              <a:rPr lang="tr-TR" dirty="0"/>
              <a:t> </a:t>
            </a:r>
            <a:r>
              <a:rPr lang="en-US" dirty="0"/>
              <a:t>providing targeted information</a:t>
            </a:r>
            <a:r>
              <a:rPr lang="tr-TR" dirty="0"/>
              <a:t> </a:t>
            </a:r>
            <a:r>
              <a:rPr lang="en-US" dirty="0"/>
              <a:t>to multiple audiences (including the media and the</a:t>
            </a:r>
            <a:r>
              <a:rPr lang="tr-TR" dirty="0"/>
              <a:t> </a:t>
            </a:r>
            <a:r>
              <a:rPr lang="en-US" dirty="0"/>
              <a:t>public) </a:t>
            </a:r>
            <a:endParaRPr lang="tr-TR" dirty="0"/>
          </a:p>
          <a:p>
            <a:pPr algn="just"/>
            <a:endParaRPr lang="tr-TR" dirty="0"/>
          </a:p>
          <a:p>
            <a:pPr algn="just"/>
            <a:r>
              <a:rPr lang="en-US" dirty="0"/>
              <a:t>All beneficiaries shall take the necessary steps to ensure that the financial contribution of the EU is given adequate publicity. </a:t>
            </a:r>
          </a:p>
          <a:p>
            <a:pPr algn="just"/>
            <a:endParaRPr lang="tr-TR" dirty="0"/>
          </a:p>
          <a:p>
            <a:pPr algn="just"/>
            <a:r>
              <a:rPr lang="en-US" dirty="0"/>
              <a:t>Before engaging in a communication activity expected to have a major media impact, the beneficiaries must inform the Commission or agency </a:t>
            </a:r>
          </a:p>
        </p:txBody>
      </p:sp>
    </p:spTree>
    <p:extLst>
      <p:ext uri="{BB962C8B-B14F-4D97-AF65-F5344CB8AC3E}">
        <p14:creationId xmlns:p14="http://schemas.microsoft.com/office/powerpoint/2010/main" val="308890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42454" y="193399"/>
            <a:ext cx="11756713" cy="5516563"/>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marL="0" indent="0">
              <a:lnSpc>
                <a:spcPct val="120000"/>
              </a:lnSpc>
              <a:buNone/>
            </a:pPr>
            <a:r>
              <a:rPr lang="tr-TR" sz="2200" dirty="0"/>
              <a:t>As an Example, </a:t>
            </a:r>
            <a:r>
              <a:rPr lang="en-US" sz="2200" dirty="0"/>
              <a:t>with a little creativity, strategic communication</a:t>
            </a:r>
            <a:r>
              <a:rPr lang="tr-TR" sz="2200" dirty="0"/>
              <a:t> in </a:t>
            </a:r>
            <a:r>
              <a:rPr lang="tr-TR" sz="2200" dirty="0" err="1"/>
              <a:t>H2020</a:t>
            </a:r>
            <a:r>
              <a:rPr lang="tr-TR" sz="2200" dirty="0"/>
              <a:t> </a:t>
            </a:r>
            <a:r>
              <a:rPr lang="tr-TR" sz="2200" dirty="0" err="1"/>
              <a:t>projects</a:t>
            </a:r>
            <a:r>
              <a:rPr lang="tr-TR" sz="2200" dirty="0"/>
              <a:t>,</a:t>
            </a:r>
            <a:r>
              <a:rPr lang="en-US" sz="2200" dirty="0"/>
              <a:t> can help </a:t>
            </a:r>
            <a:r>
              <a:rPr lang="en-US" sz="2200" dirty="0" err="1"/>
              <a:t>publicise</a:t>
            </a:r>
            <a:r>
              <a:rPr lang="en-US" sz="2200" dirty="0"/>
              <a:t> your work in such a way that you will profit. Suitably framed messages can help to: </a:t>
            </a:r>
            <a:endParaRPr lang="tr-TR" sz="2200" dirty="0"/>
          </a:p>
          <a:p>
            <a:pPr marL="0" indent="0">
              <a:lnSpc>
                <a:spcPct val="120000"/>
              </a:lnSpc>
              <a:buNone/>
            </a:pPr>
            <a:endParaRPr lang="en-US" sz="1500" dirty="0"/>
          </a:p>
          <a:p>
            <a:pPr>
              <a:lnSpc>
                <a:spcPct val="120000"/>
              </a:lnSpc>
            </a:pPr>
            <a:r>
              <a:rPr lang="en-US" sz="2200" dirty="0"/>
              <a:t>Increase the </a:t>
            </a:r>
            <a:r>
              <a:rPr lang="en-US" sz="2200" b="1" dirty="0"/>
              <a:t>success rate of your proposal </a:t>
            </a:r>
            <a:r>
              <a:rPr lang="en-US" sz="2200" dirty="0"/>
              <a:t>(provided you have a good communication and dissemination plan); </a:t>
            </a:r>
          </a:p>
          <a:p>
            <a:pPr>
              <a:lnSpc>
                <a:spcPct val="120000"/>
              </a:lnSpc>
            </a:pPr>
            <a:r>
              <a:rPr lang="en-US" sz="2200" dirty="0"/>
              <a:t>Draw the attention of national governments, regional authorities and other public and private funding sources to the </a:t>
            </a:r>
            <a:r>
              <a:rPr lang="en-US" sz="2200" b="1" dirty="0"/>
              <a:t>need for and ultimate benefits of (your) research</a:t>
            </a:r>
            <a:r>
              <a:rPr lang="en-US" sz="2200" dirty="0"/>
              <a:t>; </a:t>
            </a:r>
          </a:p>
          <a:p>
            <a:pPr>
              <a:lnSpc>
                <a:spcPct val="120000"/>
              </a:lnSpc>
            </a:pPr>
            <a:r>
              <a:rPr lang="en-US" sz="2200" dirty="0"/>
              <a:t>Attract the interest of potential </a:t>
            </a:r>
            <a:r>
              <a:rPr lang="en-US" sz="2200" b="1" dirty="0"/>
              <a:t>partners</a:t>
            </a:r>
            <a:r>
              <a:rPr lang="en-US" sz="2200" dirty="0"/>
              <a:t>; </a:t>
            </a:r>
          </a:p>
          <a:p>
            <a:pPr>
              <a:lnSpc>
                <a:spcPct val="120000"/>
              </a:lnSpc>
            </a:pPr>
            <a:r>
              <a:rPr lang="en-US" sz="2200" dirty="0"/>
              <a:t>Encourage </a:t>
            </a:r>
            <a:r>
              <a:rPr lang="en-US" sz="2200" b="1" dirty="0"/>
              <a:t>talented students and scientists </a:t>
            </a:r>
            <a:r>
              <a:rPr lang="en-US" sz="2200" dirty="0"/>
              <a:t>to join your partner institutes and enterprises; </a:t>
            </a:r>
          </a:p>
          <a:p>
            <a:pPr>
              <a:lnSpc>
                <a:spcPct val="120000"/>
              </a:lnSpc>
            </a:pPr>
            <a:r>
              <a:rPr lang="en-US" sz="2200" dirty="0"/>
              <a:t>Enhance your </a:t>
            </a:r>
            <a:r>
              <a:rPr lang="en-US" sz="2200" b="1" dirty="0"/>
              <a:t>reputation </a:t>
            </a:r>
            <a:r>
              <a:rPr lang="en-US" sz="2200" dirty="0"/>
              <a:t>and visibility at local, national and international level; </a:t>
            </a:r>
          </a:p>
          <a:p>
            <a:pPr>
              <a:lnSpc>
                <a:spcPct val="120000"/>
              </a:lnSpc>
            </a:pPr>
            <a:r>
              <a:rPr lang="en-US" sz="2200" dirty="0"/>
              <a:t>Help the search for financial backers, licensees or industrial implementers to </a:t>
            </a:r>
            <a:r>
              <a:rPr lang="en-US" sz="2200" b="1" dirty="0"/>
              <a:t>exploit your results</a:t>
            </a:r>
            <a:r>
              <a:rPr lang="en-US" sz="2200" dirty="0"/>
              <a:t>; </a:t>
            </a:r>
          </a:p>
          <a:p>
            <a:pPr>
              <a:lnSpc>
                <a:spcPct val="120000"/>
              </a:lnSpc>
            </a:pPr>
            <a:r>
              <a:rPr lang="en-US" sz="2200" dirty="0"/>
              <a:t>Generate </a:t>
            </a:r>
            <a:r>
              <a:rPr lang="en-US" sz="2200" b="1" dirty="0"/>
              <a:t>market demand </a:t>
            </a:r>
            <a:r>
              <a:rPr lang="en-US" sz="2200" dirty="0"/>
              <a:t>for the products or services developed. </a:t>
            </a:r>
          </a:p>
        </p:txBody>
      </p:sp>
    </p:spTree>
    <p:extLst>
      <p:ext uri="{BB962C8B-B14F-4D97-AF65-F5344CB8AC3E}">
        <p14:creationId xmlns:p14="http://schemas.microsoft.com/office/powerpoint/2010/main" val="380214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380999" y="330620"/>
            <a:ext cx="11229109" cy="6350486"/>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en-GB" sz="3200" b="1" dirty="0"/>
              <a:t>Communication Plan </a:t>
            </a:r>
          </a:p>
          <a:p>
            <a:pPr marL="0" indent="0">
              <a:buNone/>
            </a:pPr>
            <a:r>
              <a:rPr lang="en-GB" sz="2600" dirty="0"/>
              <a:t>(based on EU Communication</a:t>
            </a:r>
            <a:r>
              <a:rPr lang="tr-TR" sz="2600" dirty="0"/>
              <a:t> </a:t>
            </a:r>
            <a:r>
              <a:rPr lang="en-GB" sz="2600" dirty="0"/>
              <a:t>&amp;</a:t>
            </a:r>
            <a:r>
              <a:rPr lang="tr-TR" sz="2600" dirty="0"/>
              <a:t> </a:t>
            </a:r>
            <a:r>
              <a:rPr lang="en-GB" sz="2600" dirty="0"/>
              <a:t>Visibility Manual)</a:t>
            </a:r>
          </a:p>
          <a:p>
            <a:endParaRPr lang="en-GB" sz="2400" dirty="0"/>
          </a:p>
          <a:p>
            <a:pPr marL="514350" indent="-514350">
              <a:buFont typeface="+mj-lt"/>
              <a:buAutoNum type="arabicPeriod"/>
            </a:pPr>
            <a:r>
              <a:rPr lang="en-GB" sz="2400" dirty="0"/>
              <a:t>Main Activities; that will take a place during the period covered by the communication and visibility Plan, includes details of</a:t>
            </a:r>
            <a:r>
              <a:rPr lang="sr-Latn-RS" sz="2400" dirty="0"/>
              <a:t>:</a:t>
            </a:r>
            <a:endParaRPr lang="en-GB" sz="2400" dirty="0"/>
          </a:p>
          <a:p>
            <a:pPr lvl="1">
              <a:buFont typeface="Wingdings" panose="05000000000000000000" pitchFamily="2" charset="2"/>
              <a:buChar char="Ø"/>
            </a:pPr>
            <a:r>
              <a:rPr lang="en-GB" dirty="0"/>
              <a:t>The Nature of Activities</a:t>
            </a:r>
          </a:p>
          <a:p>
            <a:pPr lvl="1">
              <a:buFont typeface="Wingdings" panose="05000000000000000000" pitchFamily="2" charset="2"/>
              <a:buChar char="Ø"/>
            </a:pPr>
            <a:r>
              <a:rPr lang="en-GB" dirty="0"/>
              <a:t>Th</a:t>
            </a:r>
            <a:r>
              <a:rPr lang="tr-TR" dirty="0"/>
              <a:t>e</a:t>
            </a:r>
            <a:r>
              <a:rPr lang="en-GB" dirty="0"/>
              <a:t> responsibilities for delivering the activities</a:t>
            </a:r>
          </a:p>
          <a:p>
            <a:pPr marL="514350" indent="-514350">
              <a:buFont typeface="+mj-lt"/>
              <a:buAutoNum type="arabicPeriod"/>
            </a:pPr>
            <a:r>
              <a:rPr lang="en-GB" sz="2400" dirty="0"/>
              <a:t>Target Group/Audience</a:t>
            </a:r>
          </a:p>
          <a:p>
            <a:pPr marL="514350" indent="-514350">
              <a:buFont typeface="+mj-lt"/>
              <a:buAutoNum type="arabicPeriod"/>
            </a:pPr>
            <a:r>
              <a:rPr lang="en-GB" sz="2400" dirty="0"/>
              <a:t>Communication Tools chosen</a:t>
            </a:r>
            <a:r>
              <a:rPr lang="tr-TR" sz="2400" dirty="0"/>
              <a:t> (Online, Offline, Media, </a:t>
            </a:r>
            <a:r>
              <a:rPr lang="tr-TR" sz="2400" dirty="0" err="1"/>
              <a:t>Events</a:t>
            </a:r>
            <a:r>
              <a:rPr lang="tr-TR" sz="2400" dirty="0"/>
              <a:t>, </a:t>
            </a:r>
            <a:r>
              <a:rPr lang="tr-TR" sz="2400" dirty="0" err="1"/>
              <a:t>Promotional</a:t>
            </a:r>
            <a:r>
              <a:rPr lang="tr-TR" sz="2400" dirty="0"/>
              <a:t> </a:t>
            </a:r>
            <a:r>
              <a:rPr lang="tr-TR" sz="2400" dirty="0" err="1"/>
              <a:t>Materials</a:t>
            </a:r>
            <a:r>
              <a:rPr lang="tr-TR" sz="2400" dirty="0"/>
              <a:t>)</a:t>
            </a:r>
            <a:endParaRPr lang="en-GB" sz="2400" dirty="0"/>
          </a:p>
          <a:p>
            <a:pPr marL="514350" indent="-514350">
              <a:buFont typeface="+mj-lt"/>
              <a:buAutoNum type="arabicPeriod"/>
            </a:pPr>
            <a:r>
              <a:rPr lang="en-GB" sz="2400" dirty="0"/>
              <a:t>Key messages</a:t>
            </a:r>
          </a:p>
          <a:p>
            <a:pPr marL="514350" indent="-514350">
              <a:buFont typeface="+mj-lt"/>
              <a:buAutoNum type="arabicPeriod"/>
            </a:pPr>
            <a:r>
              <a:rPr lang="en-GB" sz="2400" dirty="0"/>
              <a:t>Completion of Communication Objectives</a:t>
            </a:r>
          </a:p>
          <a:p>
            <a:pPr marL="514350" indent="-514350">
              <a:buFont typeface="+mj-lt"/>
              <a:buAutoNum type="arabicPeriod"/>
            </a:pPr>
            <a:r>
              <a:rPr lang="en-GB" sz="2400" dirty="0"/>
              <a:t>Provisions for Feedback</a:t>
            </a:r>
          </a:p>
          <a:p>
            <a:pPr marL="514350" indent="-514350">
              <a:buFont typeface="+mj-lt"/>
              <a:buAutoNum type="arabicPeriod"/>
            </a:pPr>
            <a:r>
              <a:rPr lang="en-GB" sz="2400" dirty="0"/>
              <a:t>Human Resources: </a:t>
            </a:r>
          </a:p>
          <a:p>
            <a:pPr lvl="1">
              <a:buFont typeface="Wingdings" panose="05000000000000000000" pitchFamily="2" charset="2"/>
              <a:buChar char="Ø"/>
            </a:pPr>
            <a:r>
              <a:rPr lang="en-GB" dirty="0"/>
              <a:t>Person/days required to implement the activities; </a:t>
            </a:r>
          </a:p>
          <a:p>
            <a:pPr lvl="1">
              <a:buFont typeface="Wingdings" panose="05000000000000000000" pitchFamily="2" charset="2"/>
              <a:buChar char="Ø"/>
            </a:pPr>
            <a:r>
              <a:rPr lang="en-GB" dirty="0"/>
              <a:t>Members of Management team responsible for activities</a:t>
            </a:r>
          </a:p>
          <a:p>
            <a:pPr marL="514350" indent="-514350">
              <a:buFont typeface="+mj-lt"/>
              <a:buAutoNum type="arabicPeriod"/>
            </a:pPr>
            <a:r>
              <a:rPr lang="en-GB" sz="2400" dirty="0"/>
              <a:t>Financial Resources</a:t>
            </a:r>
            <a:r>
              <a:rPr lang="sr-Latn-RS" sz="2400" dirty="0"/>
              <a:t>:</a:t>
            </a:r>
            <a:r>
              <a:rPr lang="en-GB" sz="2400" dirty="0"/>
              <a:t> Budget required to implement the </a:t>
            </a:r>
            <a:r>
              <a:rPr lang="en-GB" sz="2400" dirty="0" err="1"/>
              <a:t>cımmunication</a:t>
            </a:r>
            <a:r>
              <a:rPr lang="en-GB" sz="2400" dirty="0"/>
              <a:t> activities</a:t>
            </a:r>
          </a:p>
          <a:p>
            <a:pPr marL="971550" lvl="1" indent="-514350">
              <a:buFont typeface="+mj-lt"/>
              <a:buAutoNum type="arabicPeriod"/>
            </a:pPr>
            <a:endParaRPr lang="tr-TR" dirty="0"/>
          </a:p>
          <a:p>
            <a:pPr marL="971550" lvl="1" indent="-514350">
              <a:buFont typeface="+mj-lt"/>
              <a:buAutoNum type="arabicPeriod"/>
            </a:pPr>
            <a:endParaRPr lang="en-US" dirty="0"/>
          </a:p>
        </p:txBody>
      </p:sp>
    </p:spTree>
    <p:extLst>
      <p:ext uri="{BB962C8B-B14F-4D97-AF65-F5344CB8AC3E}">
        <p14:creationId xmlns:p14="http://schemas.microsoft.com/office/powerpoint/2010/main" val="26088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337458" y="86476"/>
            <a:ext cx="8686800" cy="703262"/>
          </a:xfrm>
        </p:spPr>
        <p:txBody>
          <a:bodyPr/>
          <a:lstStyle/>
          <a:p>
            <a:r>
              <a:rPr lang="en-GB" sz="3400" b="1" dirty="0"/>
              <a:t>Dissemination, communication, exploitation</a:t>
            </a:r>
            <a:endParaRPr lang="sr-Latn-CS" sz="3400" dirty="0"/>
          </a:p>
        </p:txBody>
      </p:sp>
      <p:pic>
        <p:nvPicPr>
          <p:cNvPr id="2" name="Picture 1"/>
          <p:cNvPicPr>
            <a:picLocks noChangeAspect="1"/>
          </p:cNvPicPr>
          <p:nvPr/>
        </p:nvPicPr>
        <p:blipFill>
          <a:blip r:embed="rId3"/>
          <a:stretch>
            <a:fillRect/>
          </a:stretch>
        </p:blipFill>
        <p:spPr>
          <a:xfrm>
            <a:off x="740228" y="867680"/>
            <a:ext cx="9851572" cy="5711741"/>
          </a:xfrm>
          <a:prstGeom prst="rect">
            <a:avLst/>
          </a:prstGeom>
        </p:spPr>
      </p:pic>
    </p:spTree>
    <p:extLst>
      <p:ext uri="{BB962C8B-B14F-4D97-AF65-F5344CB8AC3E}">
        <p14:creationId xmlns:p14="http://schemas.microsoft.com/office/powerpoint/2010/main" val="22516260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07817" y="332510"/>
            <a:ext cx="11791349" cy="5704754"/>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0" indent="0" algn="just">
              <a:buNone/>
            </a:pPr>
            <a:r>
              <a:rPr lang="en-US" dirty="0"/>
              <a:t>Recommendations for good communication</a:t>
            </a:r>
            <a:endParaRPr lang="tr-TR" dirty="0"/>
          </a:p>
          <a:p>
            <a:pPr marL="0" indent="0" algn="just">
              <a:buNone/>
            </a:pPr>
            <a:endParaRPr lang="tr-TR" dirty="0"/>
          </a:p>
          <a:p>
            <a:pPr algn="just">
              <a:buFont typeface="Wingdings" panose="05000000000000000000" pitchFamily="2" charset="2"/>
              <a:buChar char="§"/>
            </a:pPr>
            <a:r>
              <a:rPr lang="en-US" dirty="0"/>
              <a:t>Start at the beginning of the project, continue through the entire project's lifetime </a:t>
            </a:r>
            <a:endParaRPr lang="tr-TR" dirty="0"/>
          </a:p>
          <a:p>
            <a:pPr algn="just">
              <a:buFont typeface="Wingdings" panose="05000000000000000000" pitchFamily="2" charset="2"/>
              <a:buChar char="§"/>
            </a:pPr>
            <a:r>
              <a:rPr lang="en-US" dirty="0"/>
              <a:t>Plan strategically </a:t>
            </a:r>
            <a:endParaRPr lang="tr-TR" dirty="0"/>
          </a:p>
          <a:p>
            <a:pPr algn="just">
              <a:buFont typeface="Wingdings" panose="05000000000000000000" pitchFamily="2" charset="2"/>
              <a:buChar char="§"/>
            </a:pPr>
            <a:r>
              <a:rPr lang="en-US" dirty="0"/>
              <a:t>Identify/Set clear communication objectives </a:t>
            </a:r>
            <a:endParaRPr lang="tr-TR" dirty="0"/>
          </a:p>
          <a:p>
            <a:pPr algn="just">
              <a:buFont typeface="Wingdings" panose="05000000000000000000" pitchFamily="2" charset="2"/>
              <a:buChar char="§"/>
            </a:pPr>
            <a:r>
              <a:rPr lang="en-US" dirty="0"/>
              <a:t>Target audiences beyond own community </a:t>
            </a:r>
            <a:endParaRPr lang="tr-TR" dirty="0"/>
          </a:p>
          <a:p>
            <a:pPr algn="just">
              <a:buFont typeface="Wingdings" panose="05000000000000000000" pitchFamily="2" charset="2"/>
              <a:buChar char="§"/>
            </a:pPr>
            <a:r>
              <a:rPr lang="en-US" dirty="0"/>
              <a:t>Choose pertinent messages, according to the audience </a:t>
            </a:r>
            <a:endParaRPr lang="tr-TR" dirty="0"/>
          </a:p>
          <a:p>
            <a:pPr algn="just">
              <a:buFont typeface="Wingdings" panose="05000000000000000000" pitchFamily="2" charset="2"/>
              <a:buChar char="§"/>
            </a:pPr>
            <a:r>
              <a:rPr lang="en-US" dirty="0"/>
              <a:t>Use the right medium and means</a:t>
            </a:r>
            <a:endParaRPr lang="tr-TR" dirty="0"/>
          </a:p>
          <a:p>
            <a:pPr algn="just">
              <a:buFont typeface="Wingdings" panose="05000000000000000000" pitchFamily="2" charset="2"/>
              <a:buChar char="§"/>
            </a:pPr>
            <a:r>
              <a:rPr lang="en-US" dirty="0"/>
              <a:t>Communicate research in a way that is understood by non-specialist, e.g. the media and the public. </a:t>
            </a:r>
            <a:endParaRPr lang="tr-TR" dirty="0"/>
          </a:p>
          <a:p>
            <a:pPr algn="just">
              <a:buFont typeface="Wingdings" panose="05000000000000000000" pitchFamily="2" charset="2"/>
              <a:buChar char="§"/>
            </a:pPr>
            <a:r>
              <a:rPr lang="en-US" dirty="0"/>
              <a:t>All beneficiaries should be involved in the outreach activities. </a:t>
            </a:r>
            <a:endParaRPr lang="tr-TR" dirty="0"/>
          </a:p>
          <a:p>
            <a:pPr algn="just">
              <a:buFont typeface="Wingdings" panose="05000000000000000000" pitchFamily="2" charset="2"/>
              <a:buChar char="§"/>
            </a:pPr>
            <a:r>
              <a:rPr lang="en-US" dirty="0"/>
              <a:t>Document the outreach activities (with short articles, blogs, photos, tweets, etc.). </a:t>
            </a:r>
            <a:endParaRPr lang="tr-TR" dirty="0"/>
          </a:p>
          <a:p>
            <a:pPr algn="just">
              <a:buFont typeface="Wingdings" panose="05000000000000000000" pitchFamily="2" charset="2"/>
              <a:buChar char="§"/>
            </a:pPr>
            <a:r>
              <a:rPr lang="en-US" dirty="0"/>
              <a:t>Be innovative and think out of the box. </a:t>
            </a:r>
          </a:p>
        </p:txBody>
      </p:sp>
    </p:spTree>
    <p:extLst>
      <p:ext uri="{BB962C8B-B14F-4D97-AF65-F5344CB8AC3E}">
        <p14:creationId xmlns:p14="http://schemas.microsoft.com/office/powerpoint/2010/main" val="387006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42454" y="330620"/>
            <a:ext cx="11160967"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0" indent="0" algn="just">
              <a:buNone/>
            </a:pPr>
            <a:r>
              <a:rPr lang="en-US" sz="3500" dirty="0"/>
              <a:t>Some examples of communication activities:</a:t>
            </a:r>
          </a:p>
          <a:p>
            <a:pPr marL="0" indent="0" algn="just">
              <a:buNone/>
            </a:pPr>
            <a:endParaRPr lang="en-US" dirty="0"/>
          </a:p>
          <a:p>
            <a:pPr algn="just">
              <a:buFont typeface="Wingdings" panose="05000000000000000000" pitchFamily="2" charset="2"/>
              <a:buChar char="§"/>
            </a:pPr>
            <a:r>
              <a:rPr lang="en-US" dirty="0"/>
              <a:t>Interact/Follow EU social media channels </a:t>
            </a:r>
          </a:p>
          <a:p>
            <a:pPr algn="just">
              <a:buFont typeface="Wingdings" panose="05000000000000000000" pitchFamily="2" charset="2"/>
              <a:buChar char="§"/>
            </a:pPr>
            <a:r>
              <a:rPr lang="en-US" dirty="0"/>
              <a:t>Public talks, TV-talks, podcasts and articles</a:t>
            </a:r>
          </a:p>
          <a:p>
            <a:pPr algn="just">
              <a:buFont typeface="Wingdings" panose="05000000000000000000" pitchFamily="2" charset="2"/>
              <a:buChar char="§"/>
            </a:pPr>
            <a:r>
              <a:rPr lang="en-US" dirty="0"/>
              <a:t>Leaflet, brochures, newsletters and E-Newsletters</a:t>
            </a:r>
          </a:p>
          <a:p>
            <a:pPr algn="just">
              <a:buFont typeface="Wingdings" panose="05000000000000000000" pitchFamily="2" charset="2"/>
              <a:buChar char="§"/>
            </a:pPr>
            <a:r>
              <a:rPr lang="en-US" dirty="0"/>
              <a:t>Promotional items</a:t>
            </a:r>
          </a:p>
          <a:p>
            <a:pPr algn="just">
              <a:buFont typeface="Wingdings" panose="05000000000000000000" pitchFamily="2" charset="2"/>
              <a:buChar char="§"/>
            </a:pPr>
            <a:r>
              <a:rPr lang="en-US" dirty="0"/>
              <a:t>Events and visits</a:t>
            </a:r>
          </a:p>
          <a:p>
            <a:pPr algn="just">
              <a:buFont typeface="Wingdings" panose="05000000000000000000" pitchFamily="2" charset="2"/>
              <a:buChar char="§"/>
            </a:pPr>
            <a:r>
              <a:rPr lang="en-US" dirty="0"/>
              <a:t>Press releases</a:t>
            </a:r>
          </a:p>
          <a:p>
            <a:pPr algn="just">
              <a:buFont typeface="Wingdings" panose="05000000000000000000" pitchFamily="2" charset="2"/>
              <a:buChar char="§"/>
            </a:pPr>
            <a:r>
              <a:rPr lang="en-US" dirty="0"/>
              <a:t>Participate to related fairs, workshops, seminars and Info Days</a:t>
            </a:r>
          </a:p>
          <a:p>
            <a:pPr algn="just">
              <a:buFont typeface="Wingdings" panose="05000000000000000000" pitchFamily="2" charset="2"/>
              <a:buChar char="§"/>
            </a:pPr>
            <a:r>
              <a:rPr lang="en-US" dirty="0"/>
              <a:t>Multimedia releases, photographs, Project videos and/or animations</a:t>
            </a:r>
          </a:p>
          <a:p>
            <a:pPr algn="just">
              <a:buFont typeface="Wingdings" panose="05000000000000000000" pitchFamily="2" charset="2"/>
              <a:buChar char="§"/>
            </a:pPr>
            <a:r>
              <a:rPr lang="en-US" dirty="0"/>
              <a:t>Active </a:t>
            </a:r>
            <a:r>
              <a:rPr lang="en-US" dirty="0" err="1"/>
              <a:t>WebSites</a:t>
            </a:r>
            <a:r>
              <a:rPr lang="en-US" dirty="0"/>
              <a:t> and blogging, </a:t>
            </a:r>
          </a:p>
          <a:p>
            <a:pPr algn="just">
              <a:buFont typeface="Wingdings" panose="05000000000000000000" pitchFamily="2" charset="2"/>
              <a:buChar char="§"/>
            </a:pPr>
            <a:r>
              <a:rPr lang="en-US" dirty="0"/>
              <a:t>Participate to the campaigns promoted by the EU </a:t>
            </a:r>
          </a:p>
        </p:txBody>
      </p:sp>
    </p:spTree>
    <p:extLst>
      <p:ext uri="{BB962C8B-B14F-4D97-AF65-F5344CB8AC3E}">
        <p14:creationId xmlns:p14="http://schemas.microsoft.com/office/powerpoint/2010/main" val="239211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5"/>
          <p:cNvSpPr txBox="1"/>
          <p:nvPr/>
        </p:nvSpPr>
        <p:spPr>
          <a:xfrm>
            <a:off x="4825099" y="6307033"/>
            <a:ext cx="3668551" cy="414400"/>
          </a:xfrm>
          <a:prstGeom prst="rect">
            <a:avLst/>
          </a:prstGeom>
          <a:noFill/>
          <a:ln>
            <a:noFill/>
          </a:ln>
        </p:spPr>
        <p:txBody>
          <a:bodyPr spcFirstLastPara="1" wrap="square" lIns="121900" tIns="121900" rIns="121900" bIns="121900" anchor="t" anchorCtr="0">
            <a:noAutofit/>
          </a:bodyPr>
          <a:lstStyle/>
          <a:p>
            <a:r>
              <a:rPr lang="en" sz="2400" dirty="0">
                <a:solidFill>
                  <a:srgbClr val="FFFFFF"/>
                </a:solidFill>
                <a:latin typeface="Raleway"/>
                <a:ea typeface="Raleway"/>
                <a:cs typeface="Raleway"/>
                <a:sym typeface="Raleway"/>
              </a:rPr>
              <a:t>www.salsethproject.com</a:t>
            </a:r>
            <a:endParaRPr sz="2400" dirty="0">
              <a:solidFill>
                <a:srgbClr val="FFFFFF"/>
              </a:solidFill>
              <a:latin typeface="Raleway"/>
              <a:ea typeface="Raleway"/>
              <a:cs typeface="Raleway"/>
              <a:sym typeface="Raleway"/>
            </a:endParaRPr>
          </a:p>
        </p:txBody>
      </p:sp>
      <p:sp>
        <p:nvSpPr>
          <p:cNvPr id="7" name="Google Shape;86;p15"/>
          <p:cNvSpPr txBox="1"/>
          <p:nvPr/>
        </p:nvSpPr>
        <p:spPr>
          <a:xfrm>
            <a:off x="3982288" y="101888"/>
            <a:ext cx="5069600" cy="960000"/>
          </a:xfrm>
          <a:prstGeom prst="rect">
            <a:avLst/>
          </a:prstGeom>
          <a:noFill/>
          <a:ln>
            <a:noFill/>
          </a:ln>
        </p:spPr>
        <p:txBody>
          <a:bodyPr spcFirstLastPara="1" wrap="square" lIns="121900" tIns="121900" rIns="121900" bIns="121900" anchor="t" anchorCtr="0">
            <a:noAutofit/>
          </a:bodyPr>
          <a:lstStyle/>
          <a:p>
            <a:pPr algn="ctr"/>
            <a:r>
              <a:rPr lang="en" sz="4000" dirty="0">
                <a:solidFill>
                  <a:srgbClr val="0B5394"/>
                </a:solidFill>
                <a:latin typeface="Raleway SemiBold"/>
                <a:ea typeface="Raleway SemiBold"/>
                <a:cs typeface="Raleway SemiBold"/>
                <a:sym typeface="Raleway SemiBold"/>
              </a:rPr>
              <a:t>Facebook</a:t>
            </a:r>
            <a:endParaRPr sz="4000" dirty="0">
              <a:solidFill>
                <a:srgbClr val="0B5394"/>
              </a:solidFill>
              <a:latin typeface="Raleway SemiBold"/>
              <a:ea typeface="Raleway SemiBold"/>
              <a:cs typeface="Raleway SemiBold"/>
              <a:sym typeface="Raleway SemiBold"/>
            </a:endParaRPr>
          </a:p>
        </p:txBody>
      </p:sp>
      <p:pic>
        <p:nvPicPr>
          <p:cNvPr id="3" name="Picture 2"/>
          <p:cNvPicPr>
            <a:picLocks noChangeAspect="1"/>
          </p:cNvPicPr>
          <p:nvPr/>
        </p:nvPicPr>
        <p:blipFill>
          <a:blip r:embed="rId3"/>
          <a:stretch>
            <a:fillRect/>
          </a:stretch>
        </p:blipFill>
        <p:spPr>
          <a:xfrm>
            <a:off x="931060" y="1061888"/>
            <a:ext cx="10223121" cy="5433912"/>
          </a:xfrm>
          <a:prstGeom prst="rect">
            <a:avLst/>
          </a:prstGeom>
        </p:spPr>
      </p:pic>
    </p:spTree>
    <p:extLst>
      <p:ext uri="{BB962C8B-B14F-4D97-AF65-F5344CB8AC3E}">
        <p14:creationId xmlns:p14="http://schemas.microsoft.com/office/powerpoint/2010/main" val="36152073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 name="Google Shape;86;p15"/>
          <p:cNvSpPr txBox="1"/>
          <p:nvPr/>
        </p:nvSpPr>
        <p:spPr>
          <a:xfrm>
            <a:off x="3982288" y="101888"/>
            <a:ext cx="5069600" cy="960000"/>
          </a:xfrm>
          <a:prstGeom prst="rect">
            <a:avLst/>
          </a:prstGeom>
          <a:noFill/>
          <a:ln>
            <a:noFill/>
          </a:ln>
        </p:spPr>
        <p:txBody>
          <a:bodyPr spcFirstLastPara="1" wrap="square" lIns="121900" tIns="121900" rIns="121900" bIns="121900" anchor="t" anchorCtr="0">
            <a:noAutofit/>
          </a:bodyPr>
          <a:lstStyle/>
          <a:p>
            <a:pPr algn="ctr"/>
            <a:r>
              <a:rPr lang="en" sz="4000" dirty="0">
                <a:solidFill>
                  <a:srgbClr val="0B5394"/>
                </a:solidFill>
                <a:latin typeface="Raleway SemiBold"/>
                <a:ea typeface="Raleway SemiBold"/>
                <a:cs typeface="Raleway SemiBold"/>
                <a:sym typeface="Raleway SemiBold"/>
              </a:rPr>
              <a:t>Twitter</a:t>
            </a:r>
            <a:endParaRPr sz="4000" dirty="0">
              <a:solidFill>
                <a:srgbClr val="0B5394"/>
              </a:solidFill>
              <a:latin typeface="Raleway SemiBold"/>
              <a:ea typeface="Raleway SemiBold"/>
              <a:cs typeface="Raleway SemiBold"/>
              <a:sym typeface="Raleway SemiBold"/>
            </a:endParaRPr>
          </a:p>
        </p:txBody>
      </p:sp>
      <p:pic>
        <p:nvPicPr>
          <p:cNvPr id="2" name="Picture 1"/>
          <p:cNvPicPr>
            <a:picLocks noChangeAspect="1"/>
          </p:cNvPicPr>
          <p:nvPr/>
        </p:nvPicPr>
        <p:blipFill>
          <a:blip r:embed="rId3"/>
          <a:stretch>
            <a:fillRect/>
          </a:stretch>
        </p:blipFill>
        <p:spPr>
          <a:xfrm>
            <a:off x="2761563" y="845005"/>
            <a:ext cx="7829320" cy="5389424"/>
          </a:xfrm>
          <a:prstGeom prst="rect">
            <a:avLst/>
          </a:prstGeom>
        </p:spPr>
      </p:pic>
    </p:spTree>
    <p:extLst>
      <p:ext uri="{BB962C8B-B14F-4D97-AF65-F5344CB8AC3E}">
        <p14:creationId xmlns:p14="http://schemas.microsoft.com/office/powerpoint/2010/main" val="212233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908051"/>
            <a:ext cx="889317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22356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3" name="Google Shape;83;p15"/>
          <p:cNvPicPr preferRelativeResize="0"/>
          <p:nvPr/>
        </p:nvPicPr>
        <p:blipFill>
          <a:blip r:embed="rId3">
            <a:alphaModFix/>
          </a:blip>
          <a:stretch>
            <a:fillRect/>
          </a:stretch>
        </p:blipFill>
        <p:spPr>
          <a:xfrm>
            <a:off x="177068" y="150000"/>
            <a:ext cx="2299865" cy="622400"/>
          </a:xfrm>
          <a:prstGeom prst="rect">
            <a:avLst/>
          </a:prstGeom>
          <a:noFill/>
          <a:ln>
            <a:noFill/>
          </a:ln>
        </p:spPr>
      </p:pic>
      <p:sp>
        <p:nvSpPr>
          <p:cNvPr id="7" name="Google Shape;86;p15"/>
          <p:cNvSpPr txBox="1"/>
          <p:nvPr/>
        </p:nvSpPr>
        <p:spPr>
          <a:xfrm>
            <a:off x="3982288" y="101888"/>
            <a:ext cx="5069600" cy="960000"/>
          </a:xfrm>
          <a:prstGeom prst="rect">
            <a:avLst/>
          </a:prstGeom>
          <a:noFill/>
          <a:ln>
            <a:noFill/>
          </a:ln>
        </p:spPr>
        <p:txBody>
          <a:bodyPr spcFirstLastPara="1" wrap="square" lIns="121900" tIns="121900" rIns="121900" bIns="121900" anchor="t" anchorCtr="0">
            <a:noAutofit/>
          </a:bodyPr>
          <a:lstStyle/>
          <a:p>
            <a:pPr algn="ctr"/>
            <a:r>
              <a:rPr lang="en" sz="4000" dirty="0">
                <a:solidFill>
                  <a:srgbClr val="0B5394"/>
                </a:solidFill>
                <a:latin typeface="Raleway SemiBold"/>
                <a:ea typeface="Raleway SemiBold"/>
                <a:cs typeface="Raleway SemiBold"/>
                <a:sym typeface="Raleway SemiBold"/>
              </a:rPr>
              <a:t>Instagram</a:t>
            </a:r>
            <a:endParaRPr sz="4000" dirty="0">
              <a:solidFill>
                <a:srgbClr val="0B5394"/>
              </a:solidFill>
              <a:latin typeface="Raleway SemiBold"/>
              <a:ea typeface="Raleway SemiBold"/>
              <a:cs typeface="Raleway SemiBold"/>
              <a:sym typeface="Raleway SemiBold"/>
            </a:endParaRPr>
          </a:p>
        </p:txBody>
      </p:sp>
      <p:pic>
        <p:nvPicPr>
          <p:cNvPr id="3" name="Picture 2"/>
          <p:cNvPicPr>
            <a:picLocks noChangeAspect="1"/>
          </p:cNvPicPr>
          <p:nvPr/>
        </p:nvPicPr>
        <p:blipFill>
          <a:blip r:embed="rId4"/>
          <a:stretch>
            <a:fillRect/>
          </a:stretch>
        </p:blipFill>
        <p:spPr>
          <a:xfrm>
            <a:off x="2570601" y="871061"/>
            <a:ext cx="7638508" cy="5337313"/>
          </a:xfrm>
          <a:prstGeom prst="rect">
            <a:avLst/>
          </a:prstGeom>
        </p:spPr>
      </p:pic>
    </p:spTree>
    <p:extLst>
      <p:ext uri="{BB962C8B-B14F-4D97-AF65-F5344CB8AC3E}">
        <p14:creationId xmlns:p14="http://schemas.microsoft.com/office/powerpoint/2010/main" val="22942530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3" name="Google Shape;83;p15"/>
          <p:cNvPicPr preferRelativeResize="0"/>
          <p:nvPr/>
        </p:nvPicPr>
        <p:blipFill>
          <a:blip r:embed="rId3">
            <a:alphaModFix/>
          </a:blip>
          <a:stretch>
            <a:fillRect/>
          </a:stretch>
        </p:blipFill>
        <p:spPr>
          <a:xfrm>
            <a:off x="177068" y="150000"/>
            <a:ext cx="2299865" cy="622400"/>
          </a:xfrm>
          <a:prstGeom prst="rect">
            <a:avLst/>
          </a:prstGeom>
          <a:noFill/>
          <a:ln>
            <a:noFill/>
          </a:ln>
        </p:spPr>
      </p:pic>
      <p:sp>
        <p:nvSpPr>
          <p:cNvPr id="7" name="Google Shape;86;p15"/>
          <p:cNvSpPr txBox="1"/>
          <p:nvPr/>
        </p:nvSpPr>
        <p:spPr>
          <a:xfrm>
            <a:off x="3982288" y="101888"/>
            <a:ext cx="5069600" cy="960000"/>
          </a:xfrm>
          <a:prstGeom prst="rect">
            <a:avLst/>
          </a:prstGeom>
          <a:noFill/>
          <a:ln>
            <a:noFill/>
          </a:ln>
        </p:spPr>
        <p:txBody>
          <a:bodyPr spcFirstLastPara="1" wrap="square" lIns="121900" tIns="121900" rIns="121900" bIns="121900" anchor="t" anchorCtr="0">
            <a:noAutofit/>
          </a:bodyPr>
          <a:lstStyle/>
          <a:p>
            <a:pPr algn="ctr"/>
            <a:r>
              <a:rPr lang="en" sz="4000" dirty="0">
                <a:solidFill>
                  <a:srgbClr val="0B5394"/>
                </a:solidFill>
                <a:latin typeface="Raleway SemiBold"/>
                <a:ea typeface="Raleway SemiBold"/>
                <a:cs typeface="Raleway SemiBold"/>
                <a:sym typeface="Raleway SemiBold"/>
              </a:rPr>
              <a:t>Linkedin</a:t>
            </a:r>
            <a:endParaRPr sz="4000" dirty="0">
              <a:solidFill>
                <a:srgbClr val="0B5394"/>
              </a:solidFill>
              <a:latin typeface="Raleway SemiBold"/>
              <a:ea typeface="Raleway SemiBold"/>
              <a:cs typeface="Raleway SemiBold"/>
              <a:sym typeface="Raleway SemiBold"/>
            </a:endParaRPr>
          </a:p>
        </p:txBody>
      </p:sp>
      <p:pic>
        <p:nvPicPr>
          <p:cNvPr id="2" name="Picture 1"/>
          <p:cNvPicPr>
            <a:picLocks noChangeAspect="1"/>
          </p:cNvPicPr>
          <p:nvPr/>
        </p:nvPicPr>
        <p:blipFill>
          <a:blip r:embed="rId4"/>
          <a:stretch>
            <a:fillRect/>
          </a:stretch>
        </p:blipFill>
        <p:spPr>
          <a:xfrm>
            <a:off x="2178967" y="855247"/>
            <a:ext cx="8319867" cy="5368939"/>
          </a:xfrm>
          <a:prstGeom prst="rect">
            <a:avLst/>
          </a:prstGeom>
        </p:spPr>
      </p:pic>
    </p:spTree>
    <p:extLst>
      <p:ext uri="{BB962C8B-B14F-4D97-AF65-F5344CB8AC3E}">
        <p14:creationId xmlns:p14="http://schemas.microsoft.com/office/powerpoint/2010/main" val="20823599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0443" y="6234545"/>
            <a:ext cx="1246910" cy="6234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A749BFDD-2AF4-499C-811E-FC7B39D8B70B}"/>
              </a:ext>
            </a:extLst>
          </p:cNvPr>
          <p:cNvGraphicFramePr>
            <a:graphicFrameLocks noGrp="1"/>
          </p:cNvGraphicFramePr>
          <p:nvPr>
            <p:extLst>
              <p:ext uri="{D42A27DB-BD31-4B8C-83A1-F6EECF244321}">
                <p14:modId xmlns:p14="http://schemas.microsoft.com/office/powerpoint/2010/main" val="1471624839"/>
              </p:ext>
            </p:extLst>
          </p:nvPr>
        </p:nvGraphicFramePr>
        <p:xfrm>
          <a:off x="220151" y="92539"/>
          <a:ext cx="10640292" cy="6453733"/>
        </p:xfrm>
        <a:graphic>
          <a:graphicData uri="http://schemas.openxmlformats.org/drawingml/2006/table">
            <a:tbl>
              <a:tblPr>
                <a:tableStyleId>{5DA37D80-6434-44D0-A028-1B22A696006F}</a:tableStyleId>
              </a:tblPr>
              <a:tblGrid>
                <a:gridCol w="4544293">
                  <a:extLst>
                    <a:ext uri="{9D8B030D-6E8A-4147-A177-3AD203B41FA5}">
                      <a16:colId xmlns:a16="http://schemas.microsoft.com/office/drawing/2014/main" val="1475817549"/>
                    </a:ext>
                  </a:extLst>
                </a:gridCol>
                <a:gridCol w="6095999">
                  <a:extLst>
                    <a:ext uri="{9D8B030D-6E8A-4147-A177-3AD203B41FA5}">
                      <a16:colId xmlns:a16="http://schemas.microsoft.com/office/drawing/2014/main" val="710537388"/>
                    </a:ext>
                  </a:extLst>
                </a:gridCol>
              </a:tblGrid>
              <a:tr h="522971">
                <a:tc gridSpan="2">
                  <a:txBody>
                    <a:bodyPr/>
                    <a:lstStyle/>
                    <a:p>
                      <a:pPr algn="ctr" fontAlgn="b"/>
                      <a:r>
                        <a:rPr lang="en-US" sz="2400" b="1" u="none" strike="noStrike" dirty="0">
                          <a:effectLst/>
                        </a:rPr>
                        <a:t>Communication Strategy – A Checklist</a:t>
                      </a:r>
                      <a:endParaRPr lang="en-US" sz="2400" b="1" i="0" u="none" strike="noStrike" dirty="0">
                        <a:solidFill>
                          <a:srgbClr val="000000"/>
                        </a:solidFill>
                        <a:effectLst/>
                        <a:latin typeface="Calibri" panose="020F0502020204030204" pitchFamily="34" charset="0"/>
                      </a:endParaRPr>
                    </a:p>
                  </a:txBody>
                  <a:tcPr marL="7581" marR="7581" marT="7581" marB="0" anchor="b">
                    <a:solidFill>
                      <a:schemeClr val="bg1">
                        <a:lumMod val="85000"/>
                      </a:schemeClr>
                    </a:solidFill>
                  </a:tcPr>
                </a:tc>
                <a:tc hMerge="1">
                  <a:txBody>
                    <a:bodyPr/>
                    <a:lstStyle/>
                    <a:p>
                      <a:endParaRPr lang="en-US"/>
                    </a:p>
                  </a:txBody>
                  <a:tcPr/>
                </a:tc>
                <a:extLst>
                  <a:ext uri="{0D108BD9-81ED-4DB2-BD59-A6C34878D82A}">
                    <a16:rowId xmlns:a16="http://schemas.microsoft.com/office/drawing/2014/main" val="2586176643"/>
                  </a:ext>
                </a:extLst>
              </a:tr>
              <a:tr h="236817">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581" marR="7581" marT="7581" marB="0" anchor="b">
                    <a:solidFill>
                      <a:schemeClr val="bg1">
                        <a:lumMod val="8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581" marR="7581" marT="7581" marB="0" anchor="b">
                    <a:solidFill>
                      <a:schemeClr val="bg1">
                        <a:lumMod val="85000"/>
                      </a:schemeClr>
                    </a:solidFill>
                  </a:tcPr>
                </a:tc>
                <a:extLst>
                  <a:ext uri="{0D108BD9-81ED-4DB2-BD59-A6C34878D82A}">
                    <a16:rowId xmlns:a16="http://schemas.microsoft.com/office/drawing/2014/main" val="1672696428"/>
                  </a:ext>
                </a:extLst>
              </a:tr>
              <a:tr h="506844">
                <a:tc rowSpan="3">
                  <a:txBody>
                    <a:bodyPr/>
                    <a:lstStyle/>
                    <a:p>
                      <a:pPr algn="ctr" fontAlgn="ctr"/>
                      <a:r>
                        <a:rPr lang="en-US" sz="2000" u="none" strike="noStrike" dirty="0">
                          <a:effectLst/>
                        </a:rPr>
                        <a:t>Ensure good management</a:t>
                      </a:r>
                      <a:endParaRPr lang="en-US" sz="2000" b="0" i="0" u="none" strike="noStrike" dirty="0">
                        <a:solidFill>
                          <a:srgbClr val="000000"/>
                        </a:solidFill>
                        <a:effectLst/>
                        <a:latin typeface="Calibri" panose="020F0502020204030204" pitchFamily="34" charset="0"/>
                      </a:endParaRPr>
                    </a:p>
                  </a:txBody>
                  <a:tcPr marL="7581" marR="7581" marT="7581" marB="0" anchor="ctr"/>
                </a:tc>
                <a:tc>
                  <a:txBody>
                    <a:bodyPr/>
                    <a:lstStyle/>
                    <a:p>
                      <a:pPr algn="ctr" fontAlgn="ctr"/>
                      <a:r>
                        <a:rPr lang="en-US" sz="1800" u="none" strike="noStrike" dirty="0">
                          <a:effectLst/>
                        </a:rPr>
                        <a:t>Have resources been allocated (time and money)?</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4065582697"/>
                  </a:ext>
                </a:extLst>
              </a:tr>
              <a:tr h="257301">
                <a:tc vMerge="1">
                  <a:txBody>
                    <a:bodyPr/>
                    <a:lstStyle/>
                    <a:p>
                      <a:endParaRPr lang="en-US"/>
                    </a:p>
                  </a:txBody>
                  <a:tcPr/>
                </a:tc>
                <a:tc>
                  <a:txBody>
                    <a:bodyPr/>
                    <a:lstStyle/>
                    <a:p>
                      <a:pPr algn="ctr" fontAlgn="ctr"/>
                      <a:r>
                        <a:rPr lang="en-US" sz="1800" u="none" strike="noStrike" dirty="0">
                          <a:effectLst/>
                        </a:rPr>
                        <a:t>Are professional communicators involved?</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718623401"/>
                  </a:ext>
                </a:extLst>
              </a:tr>
              <a:tr h="257301">
                <a:tc vMerge="1">
                  <a:txBody>
                    <a:bodyPr/>
                    <a:lstStyle/>
                    <a:p>
                      <a:endParaRPr lang="en-US"/>
                    </a:p>
                  </a:txBody>
                  <a:tcPr/>
                </a:tc>
                <a:tc>
                  <a:txBody>
                    <a:bodyPr/>
                    <a:lstStyle/>
                    <a:p>
                      <a:pPr algn="ctr" fontAlgn="ctr"/>
                      <a:r>
                        <a:rPr lang="en-US" sz="1800" u="none" strike="noStrike" dirty="0">
                          <a:effectLst/>
                        </a:rPr>
                        <a:t>Is continuity ensured?</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285170413"/>
                  </a:ext>
                </a:extLst>
              </a:tr>
              <a:tr h="257301">
                <a:tc rowSpan="2">
                  <a:txBody>
                    <a:bodyPr/>
                    <a:lstStyle/>
                    <a:p>
                      <a:pPr algn="ctr" fontAlgn="ctr"/>
                      <a:r>
                        <a:rPr lang="en-US" sz="2000" u="none" strike="noStrike">
                          <a:effectLst/>
                        </a:rPr>
                        <a:t>Define your goals and objectives</a:t>
                      </a:r>
                      <a:endParaRPr lang="en-US" sz="2000" b="0" i="0" u="none" strike="noStrike">
                        <a:solidFill>
                          <a:srgbClr val="000000"/>
                        </a:solidFill>
                        <a:effectLst/>
                        <a:latin typeface="Calibri" panose="020F0502020204030204" pitchFamily="34" charset="0"/>
                      </a:endParaRPr>
                    </a:p>
                  </a:txBody>
                  <a:tcPr marL="7581" marR="7581" marT="7581" marB="0" anchor="ctr"/>
                </a:tc>
                <a:tc>
                  <a:txBody>
                    <a:bodyPr/>
                    <a:lstStyle/>
                    <a:p>
                      <a:pPr algn="ctr" fontAlgn="ctr"/>
                      <a:r>
                        <a:rPr lang="en-US" sz="1800" u="none" strike="noStrike" dirty="0">
                          <a:effectLst/>
                        </a:rPr>
                        <a:t>Are there any goals and objectives</a:t>
                      </a:r>
                      <a:r>
                        <a:rPr lang="tr-TR" sz="1800" u="none" strike="noStrike" dirty="0">
                          <a:effectLst/>
                        </a:rPr>
                        <a:t> set?</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2220292276"/>
                  </a:ext>
                </a:extLst>
              </a:tr>
              <a:tr h="506844">
                <a:tc vMerge="1">
                  <a:txBody>
                    <a:bodyPr/>
                    <a:lstStyle/>
                    <a:p>
                      <a:endParaRPr lang="en-US"/>
                    </a:p>
                  </a:txBody>
                  <a:tcPr/>
                </a:tc>
                <a:tc>
                  <a:txBody>
                    <a:bodyPr/>
                    <a:lstStyle/>
                    <a:p>
                      <a:pPr algn="ctr" fontAlgn="ctr"/>
                      <a:r>
                        <a:rPr lang="en-US" sz="1800" u="none" strike="noStrike" dirty="0">
                          <a:effectLst/>
                        </a:rPr>
                        <a:t>Are your goals and objectives neither too ambitious nor too weak?</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4053343046"/>
                  </a:ext>
                </a:extLst>
              </a:tr>
              <a:tr h="257301">
                <a:tc rowSpan="2">
                  <a:txBody>
                    <a:bodyPr/>
                    <a:lstStyle/>
                    <a:p>
                      <a:pPr algn="ctr" fontAlgn="ctr"/>
                      <a:r>
                        <a:rPr lang="en-US" sz="2000" u="none" strike="noStrike" dirty="0">
                          <a:effectLst/>
                        </a:rPr>
                        <a:t>Pick your audience</a:t>
                      </a:r>
                      <a:endParaRPr lang="en-US" sz="2000" b="0" i="0" u="none" strike="noStrike" dirty="0">
                        <a:solidFill>
                          <a:srgbClr val="000000"/>
                        </a:solidFill>
                        <a:effectLst/>
                        <a:latin typeface="Calibri" panose="020F0502020204030204" pitchFamily="34" charset="0"/>
                      </a:endParaRPr>
                    </a:p>
                  </a:txBody>
                  <a:tcPr marL="7581" marR="7581" marT="7581" marB="0" anchor="ctr"/>
                </a:tc>
                <a:tc>
                  <a:txBody>
                    <a:bodyPr/>
                    <a:lstStyle/>
                    <a:p>
                      <a:pPr algn="ctr" fontAlgn="ctr"/>
                      <a:r>
                        <a:rPr lang="en-US" sz="1800" u="none" strike="noStrike">
                          <a:effectLst/>
                        </a:rPr>
                        <a:t>Is your audience well defined?</a:t>
                      </a:r>
                      <a:endParaRPr lang="en-US" sz="1800" b="0" i="0" u="none" strike="noStrike">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584140153"/>
                  </a:ext>
                </a:extLst>
              </a:tr>
              <a:tr h="257301">
                <a:tc vMerge="1">
                  <a:txBody>
                    <a:bodyPr/>
                    <a:lstStyle/>
                    <a:p>
                      <a:endParaRPr lang="en-US"/>
                    </a:p>
                  </a:txBody>
                  <a:tcPr/>
                </a:tc>
                <a:tc>
                  <a:txBody>
                    <a:bodyPr/>
                    <a:lstStyle/>
                    <a:p>
                      <a:pPr algn="ctr" fontAlgn="ctr"/>
                      <a:r>
                        <a:rPr lang="en-US" sz="1800" u="none" strike="noStrike" dirty="0">
                          <a:effectLst/>
                        </a:rPr>
                        <a:t>Does it include all relevant target groups</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875498671"/>
                  </a:ext>
                </a:extLst>
              </a:tr>
              <a:tr h="756386">
                <a:tc rowSpan="3">
                  <a:txBody>
                    <a:bodyPr/>
                    <a:lstStyle/>
                    <a:p>
                      <a:pPr algn="ctr" fontAlgn="ctr"/>
                      <a:r>
                        <a:rPr lang="en-US" sz="2000" u="none" strike="noStrike">
                          <a:effectLst/>
                        </a:rPr>
                        <a:t>Choose your message</a:t>
                      </a:r>
                      <a:endParaRPr lang="en-US" sz="2000" b="0" i="0" u="none" strike="noStrike">
                        <a:solidFill>
                          <a:srgbClr val="000000"/>
                        </a:solidFill>
                        <a:effectLst/>
                        <a:latin typeface="Calibri" panose="020F0502020204030204" pitchFamily="34" charset="0"/>
                      </a:endParaRPr>
                    </a:p>
                  </a:txBody>
                  <a:tcPr marL="7581" marR="7581" marT="7581" marB="0" anchor="ctr"/>
                </a:tc>
                <a:tc>
                  <a:txBody>
                    <a:bodyPr/>
                    <a:lstStyle/>
                    <a:p>
                      <a:pPr algn="ctr" fontAlgn="ctr"/>
                      <a:r>
                        <a:rPr lang="en-US" sz="1800" u="none" strike="noStrike" dirty="0">
                          <a:effectLst/>
                        </a:rPr>
                        <a:t>Why do we need to know?</a:t>
                      </a:r>
                      <a:br>
                        <a:rPr lang="en-US" sz="1800" u="none" strike="noStrike" dirty="0">
                          <a:effectLst/>
                        </a:rPr>
                      </a:br>
                      <a:r>
                        <a:rPr lang="en-US" sz="1800" u="none" strike="noStrike" dirty="0">
                          <a:effectLst/>
                        </a:rPr>
                        <a:t>What will change?                                                            </a:t>
                      </a:r>
                      <a:r>
                        <a:rPr lang="tr-TR" sz="1800" u="none" strike="noStrike" dirty="0">
                          <a:effectLst/>
                        </a:rPr>
                        <a:t>                   </a:t>
                      </a:r>
                      <a:r>
                        <a:rPr lang="en-US" sz="1800" u="none" strike="noStrike" dirty="0">
                          <a:effectLst/>
                        </a:rPr>
                        <a:t>What solutions are you offering? </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3262521894"/>
                  </a:ext>
                </a:extLst>
              </a:tr>
              <a:tr h="756386">
                <a:tc vMerge="1">
                  <a:txBody>
                    <a:bodyPr/>
                    <a:lstStyle/>
                    <a:p>
                      <a:endParaRPr lang="en-US"/>
                    </a:p>
                  </a:txBody>
                  <a:tcPr/>
                </a:tc>
                <a:tc>
                  <a:txBody>
                    <a:bodyPr/>
                    <a:lstStyle/>
                    <a:p>
                      <a:pPr algn="ctr" fontAlgn="ctr"/>
                      <a:r>
                        <a:rPr lang="en-US" sz="1800" u="none" strike="noStrike" dirty="0">
                          <a:effectLst/>
                        </a:rPr>
                        <a:t>Are you connecting to what your audience wants to know? See through your audience's eyes</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789291099"/>
                  </a:ext>
                </a:extLst>
              </a:tr>
              <a:tr h="506844">
                <a:tc vMerge="1">
                  <a:txBody>
                    <a:bodyPr/>
                    <a:lstStyle/>
                    <a:p>
                      <a:endParaRPr lang="en-US"/>
                    </a:p>
                  </a:txBody>
                  <a:tcPr/>
                </a:tc>
                <a:tc>
                  <a:txBody>
                    <a:bodyPr/>
                    <a:lstStyle/>
                    <a:p>
                      <a:pPr algn="ctr" fontAlgn="ctr"/>
                      <a:r>
                        <a:rPr lang="en-US" sz="1800" u="none" strike="noStrike" dirty="0">
                          <a:effectLst/>
                        </a:rPr>
                        <a:t>Are you connecting to your own communication objectives?</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1878502377"/>
                  </a:ext>
                </a:extLst>
              </a:tr>
              <a:tr h="257301">
                <a:tc rowSpan="2">
                  <a:txBody>
                    <a:bodyPr/>
                    <a:lstStyle/>
                    <a:p>
                      <a:pPr algn="ctr" fontAlgn="ctr"/>
                      <a:r>
                        <a:rPr lang="en-US" sz="2000" u="none" strike="noStrike">
                          <a:effectLst/>
                        </a:rPr>
                        <a:t>Use the right medium and means</a:t>
                      </a:r>
                      <a:endParaRPr lang="en-US" sz="2000" b="0" i="0" u="none" strike="noStrike">
                        <a:solidFill>
                          <a:srgbClr val="000000"/>
                        </a:solidFill>
                        <a:effectLst/>
                        <a:latin typeface="Calibri" panose="020F0502020204030204" pitchFamily="34" charset="0"/>
                      </a:endParaRPr>
                    </a:p>
                  </a:txBody>
                  <a:tcPr marL="7581" marR="7581" marT="7581" marB="0" anchor="ctr"/>
                </a:tc>
                <a:tc>
                  <a:txBody>
                    <a:bodyPr/>
                    <a:lstStyle/>
                    <a:p>
                      <a:pPr algn="ctr" fontAlgn="ctr"/>
                      <a:r>
                        <a:rPr lang="en-US" sz="1800" u="none" strike="noStrike" dirty="0">
                          <a:effectLst/>
                        </a:rPr>
                        <a:t>Do they reach the audience?</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3520919297"/>
                  </a:ext>
                </a:extLst>
              </a:tr>
              <a:tr h="257301">
                <a:tc vMerge="1">
                  <a:txBody>
                    <a:bodyPr/>
                    <a:lstStyle/>
                    <a:p>
                      <a:endParaRPr lang="en-US"/>
                    </a:p>
                  </a:txBody>
                  <a:tcPr/>
                </a:tc>
                <a:tc>
                  <a:txBody>
                    <a:bodyPr/>
                    <a:lstStyle/>
                    <a:p>
                      <a:pPr algn="ctr" fontAlgn="ctr"/>
                      <a:r>
                        <a:rPr lang="en-US" sz="1800" u="none" strike="noStrike" dirty="0">
                          <a:effectLst/>
                        </a:rPr>
                        <a:t>Do they go beyond the obvious?</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3777598872"/>
                  </a:ext>
                </a:extLst>
              </a:tr>
              <a:tr h="257301">
                <a:tc rowSpan="2">
                  <a:txBody>
                    <a:bodyPr/>
                    <a:lstStyle/>
                    <a:p>
                      <a:pPr algn="ctr" fontAlgn="ctr"/>
                      <a:r>
                        <a:rPr lang="en-US" sz="2000" u="none" strike="noStrike" dirty="0">
                          <a:effectLst/>
                        </a:rPr>
                        <a:t>Evaluate your efforts</a:t>
                      </a:r>
                      <a:endParaRPr lang="en-US" sz="2000" b="0" i="0" u="none" strike="noStrike" dirty="0">
                        <a:solidFill>
                          <a:srgbClr val="000000"/>
                        </a:solidFill>
                        <a:effectLst/>
                        <a:latin typeface="Calibri" panose="020F0502020204030204" pitchFamily="34" charset="0"/>
                      </a:endParaRPr>
                    </a:p>
                  </a:txBody>
                  <a:tcPr marL="7581" marR="7581" marT="7581" marB="0" anchor="ctr"/>
                </a:tc>
                <a:tc>
                  <a:txBody>
                    <a:bodyPr/>
                    <a:lstStyle/>
                    <a:p>
                      <a:pPr algn="ctr" fontAlgn="ctr"/>
                      <a:r>
                        <a:rPr lang="en-US" sz="1800" u="none" strike="noStrike" dirty="0">
                          <a:effectLst/>
                        </a:rPr>
                        <a:t>Have they been reached? </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1662678484"/>
                  </a:ext>
                </a:extLst>
              </a:tr>
              <a:tr h="257301">
                <a:tc vMerge="1">
                  <a:txBody>
                    <a:bodyPr/>
                    <a:lstStyle/>
                    <a:p>
                      <a:endParaRPr lang="en-US"/>
                    </a:p>
                  </a:txBody>
                  <a:tcPr/>
                </a:tc>
                <a:tc>
                  <a:txBody>
                    <a:bodyPr/>
                    <a:lstStyle/>
                    <a:p>
                      <a:pPr algn="ctr" fontAlgn="ctr"/>
                      <a:r>
                        <a:rPr lang="en-US" sz="1800" u="none" strike="noStrike" dirty="0">
                          <a:effectLst/>
                        </a:rPr>
                        <a:t>What lessons have you learned?</a:t>
                      </a:r>
                      <a:endParaRPr lang="en-US" sz="1800" b="0" i="0" u="none" strike="noStrike" dirty="0">
                        <a:solidFill>
                          <a:srgbClr val="000000"/>
                        </a:solidFill>
                        <a:effectLst/>
                        <a:latin typeface="Calibri" panose="020F0502020204030204" pitchFamily="34" charset="0"/>
                      </a:endParaRPr>
                    </a:p>
                  </a:txBody>
                  <a:tcPr marL="7581" marR="7581" marT="7581" marB="0" anchor="ctr"/>
                </a:tc>
                <a:extLst>
                  <a:ext uri="{0D108BD9-81ED-4DB2-BD59-A6C34878D82A}">
                    <a16:rowId xmlns:a16="http://schemas.microsoft.com/office/drawing/2014/main" val="1382995398"/>
                  </a:ext>
                </a:extLst>
              </a:tr>
            </a:tbl>
          </a:graphicData>
        </a:graphic>
      </p:graphicFrame>
    </p:spTree>
    <p:extLst>
      <p:ext uri="{BB962C8B-B14F-4D97-AF65-F5344CB8AC3E}">
        <p14:creationId xmlns:p14="http://schemas.microsoft.com/office/powerpoint/2010/main" val="11683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8835" y="6011547"/>
            <a:ext cx="1220331" cy="833923"/>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6F22F301-62CA-40F2-9FB7-8FAAB158400D}"/>
              </a:ext>
            </a:extLst>
          </p:cNvPr>
          <p:cNvPicPr>
            <a:picLocks noChangeAspect="1"/>
          </p:cNvPicPr>
          <p:nvPr/>
        </p:nvPicPr>
        <p:blipFill rotWithShape="1">
          <a:blip r:embed="rId3"/>
          <a:srcRect l="12816" t="32071" r="63738" b="16149"/>
          <a:stretch/>
        </p:blipFill>
        <p:spPr>
          <a:xfrm>
            <a:off x="429491" y="259655"/>
            <a:ext cx="9931849" cy="61688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2861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6739" y="6024077"/>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İçerik Yer Tutucusu 2">
            <a:extLst>
              <a:ext uri="{FF2B5EF4-FFF2-40B4-BE49-F238E27FC236}">
                <a16:creationId xmlns:a16="http://schemas.microsoft.com/office/drawing/2014/main" id="{7E77203D-1016-4E10-960D-013D23E4F93C}"/>
              </a:ext>
            </a:extLst>
          </p:cNvPr>
          <p:cNvGraphicFramePr>
            <a:graphicFrameLocks noGrp="1"/>
          </p:cNvGraphicFramePr>
          <p:nvPr>
            <p:ph idx="1"/>
            <p:extLst>
              <p:ext uri="{D42A27DB-BD31-4B8C-83A1-F6EECF244321}">
                <p14:modId xmlns:p14="http://schemas.microsoft.com/office/powerpoint/2010/main" val="3576271701"/>
              </p:ext>
            </p:extLst>
          </p:nvPr>
        </p:nvGraphicFramePr>
        <p:xfrm>
          <a:off x="207818" y="374074"/>
          <a:ext cx="11651673" cy="5250871"/>
        </p:xfrm>
        <a:graphic>
          <a:graphicData uri="http://schemas.openxmlformats.org/drawingml/2006/table">
            <a:tbl>
              <a:tblPr>
                <a:tableStyleId>{5DA37D80-6434-44D0-A028-1B22A696006F}</a:tableStyleId>
              </a:tblPr>
              <a:tblGrid>
                <a:gridCol w="5552140">
                  <a:extLst>
                    <a:ext uri="{9D8B030D-6E8A-4147-A177-3AD203B41FA5}">
                      <a16:colId xmlns:a16="http://schemas.microsoft.com/office/drawing/2014/main" val="2395914616"/>
                    </a:ext>
                  </a:extLst>
                </a:gridCol>
                <a:gridCol w="6099533">
                  <a:extLst>
                    <a:ext uri="{9D8B030D-6E8A-4147-A177-3AD203B41FA5}">
                      <a16:colId xmlns:a16="http://schemas.microsoft.com/office/drawing/2014/main" val="301329687"/>
                    </a:ext>
                  </a:extLst>
                </a:gridCol>
              </a:tblGrid>
              <a:tr h="800719">
                <a:tc>
                  <a:txBody>
                    <a:bodyPr/>
                    <a:lstStyle/>
                    <a:p>
                      <a:pPr algn="ctr" fontAlgn="ctr"/>
                      <a:r>
                        <a:rPr lang="en-US" sz="2400" b="1" u="none" strike="noStrike" dirty="0">
                          <a:effectLst/>
                        </a:rPr>
                        <a:t>Communication</a:t>
                      </a:r>
                      <a:endParaRPr lang="en-US" sz="2400" b="1" i="0" u="none" strike="noStrike" dirty="0">
                        <a:solidFill>
                          <a:srgbClr val="000000"/>
                        </a:solidFill>
                        <a:effectLst/>
                        <a:latin typeface="Calibri" panose="020F0502020204030204" pitchFamily="34" charset="0"/>
                      </a:endParaRPr>
                    </a:p>
                  </a:txBody>
                  <a:tcPr marL="7620" marR="7620" marT="7620" marB="0" anchor="ctr">
                    <a:solidFill>
                      <a:schemeClr val="bg1">
                        <a:lumMod val="85000"/>
                      </a:schemeClr>
                    </a:solidFill>
                  </a:tcPr>
                </a:tc>
                <a:tc>
                  <a:txBody>
                    <a:bodyPr/>
                    <a:lstStyle/>
                    <a:p>
                      <a:pPr algn="ctr" fontAlgn="ctr"/>
                      <a:r>
                        <a:rPr lang="en-US" sz="2400" b="1" u="none" strike="noStrike" dirty="0">
                          <a:effectLst/>
                        </a:rPr>
                        <a:t>Dissemination</a:t>
                      </a:r>
                      <a:endParaRPr lang="en-US" sz="2400" b="1" i="0" u="none" strike="noStrike" dirty="0">
                        <a:solidFill>
                          <a:srgbClr val="000000"/>
                        </a:solidFill>
                        <a:effectLst/>
                        <a:latin typeface="Calibri" panose="020F0502020204030204" pitchFamily="34" charset="0"/>
                      </a:endParaRPr>
                    </a:p>
                  </a:txBody>
                  <a:tcPr marL="7620" marR="7620" marT="7620" marB="0" anchor="ctr">
                    <a:solidFill>
                      <a:schemeClr val="bg1">
                        <a:lumMod val="85000"/>
                      </a:schemeClr>
                    </a:solidFill>
                  </a:tcPr>
                </a:tc>
                <a:extLst>
                  <a:ext uri="{0D108BD9-81ED-4DB2-BD59-A6C34878D82A}">
                    <a16:rowId xmlns:a16="http://schemas.microsoft.com/office/drawing/2014/main" val="1330342979"/>
                  </a:ext>
                </a:extLst>
              </a:tr>
              <a:tr h="369563">
                <a:tc gridSpan="2">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237196144"/>
                  </a:ext>
                </a:extLst>
              </a:tr>
              <a:tr h="369563">
                <a:tc>
                  <a:txBody>
                    <a:bodyPr/>
                    <a:lstStyle/>
                    <a:p>
                      <a:pPr algn="ctr" fontAlgn="ctr"/>
                      <a:r>
                        <a:rPr lang="en-US" sz="2200" u="none" strike="noStrike" dirty="0">
                          <a:effectLst/>
                        </a:rPr>
                        <a:t>About the project and results</a:t>
                      </a:r>
                      <a:endParaRPr lang="en-US" sz="2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200" u="none" strike="noStrike" dirty="0">
                          <a:effectLst/>
                        </a:rPr>
                        <a:t>About results only</a:t>
                      </a:r>
                      <a:endParaRPr lang="en-US" sz="2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86014827"/>
                  </a:ext>
                </a:extLst>
              </a:tr>
              <a:tr h="2217376">
                <a:tc>
                  <a:txBody>
                    <a:bodyPr/>
                    <a:lstStyle/>
                    <a:p>
                      <a:pPr algn="ctr" fontAlgn="ctr"/>
                      <a:r>
                        <a:rPr lang="en-US" sz="2200" u="none" strike="noStrike" dirty="0">
                          <a:effectLst/>
                        </a:rPr>
                        <a:t>Multiple audiences Beyond the project's own community (include the media and the public)</a:t>
                      </a:r>
                      <a:endParaRPr lang="en-US" sz="2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200" u="none" strike="noStrike" dirty="0">
                          <a:effectLst/>
                        </a:rPr>
                        <a:t>Audiences that may use the</a:t>
                      </a:r>
                      <a:br>
                        <a:rPr lang="en-US" sz="2200" u="none" strike="noStrike" dirty="0">
                          <a:effectLst/>
                        </a:rPr>
                      </a:br>
                      <a:r>
                        <a:rPr lang="en-US" sz="2200" u="none" strike="noStrike" dirty="0">
                          <a:effectLst/>
                        </a:rPr>
                        <a:t>results in their own work</a:t>
                      </a:r>
                      <a:br>
                        <a:rPr lang="en-US" sz="2200" u="none" strike="noStrike" dirty="0">
                          <a:effectLst/>
                        </a:rPr>
                      </a:br>
                      <a:r>
                        <a:rPr lang="en-US" sz="2200" u="none" strike="noStrike" dirty="0">
                          <a:effectLst/>
                        </a:rPr>
                        <a:t>e.g. peers (scientific or the project's own</a:t>
                      </a:r>
                      <a:br>
                        <a:rPr lang="en-US" sz="2200" u="none" strike="noStrike" dirty="0">
                          <a:effectLst/>
                        </a:rPr>
                      </a:br>
                      <a:r>
                        <a:rPr lang="en-US" sz="2200" u="none" strike="noStrike" dirty="0">
                          <a:effectLst/>
                        </a:rPr>
                        <a:t>community), industry and other</a:t>
                      </a:r>
                      <a:br>
                        <a:rPr lang="en-US" sz="2200" u="none" strike="noStrike" dirty="0">
                          <a:effectLst/>
                        </a:rPr>
                      </a:br>
                      <a:r>
                        <a:rPr lang="en-US" sz="2200" u="none" strike="noStrike" dirty="0">
                          <a:effectLst/>
                        </a:rPr>
                        <a:t>commercial actors, professional</a:t>
                      </a:r>
                      <a:br>
                        <a:rPr lang="en-US" sz="2200" u="none" strike="noStrike" dirty="0">
                          <a:effectLst/>
                        </a:rPr>
                      </a:br>
                      <a:r>
                        <a:rPr lang="en-US" sz="2200" u="none" strike="noStrike" dirty="0" err="1">
                          <a:effectLst/>
                        </a:rPr>
                        <a:t>organisations</a:t>
                      </a:r>
                      <a:r>
                        <a:rPr lang="en-US" sz="2200" u="none" strike="noStrike" dirty="0">
                          <a:effectLst/>
                        </a:rPr>
                        <a:t>, policymakers</a:t>
                      </a:r>
                      <a:endParaRPr lang="en-US" sz="2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755834"/>
                  </a:ext>
                </a:extLst>
              </a:tr>
              <a:tr h="739125">
                <a:tc>
                  <a:txBody>
                    <a:bodyPr/>
                    <a:lstStyle/>
                    <a:p>
                      <a:pPr algn="ctr" fontAlgn="ctr"/>
                      <a:r>
                        <a:rPr lang="en-US" sz="2200" u="none" strike="noStrike">
                          <a:effectLst/>
                        </a:rPr>
                        <a:t>Inform and reach out to</a:t>
                      </a:r>
                      <a:br>
                        <a:rPr lang="en-US" sz="2200" u="none" strike="noStrike">
                          <a:effectLst/>
                        </a:rPr>
                      </a:br>
                      <a:r>
                        <a:rPr lang="en-US" sz="2200" u="none" strike="noStrike">
                          <a:effectLst/>
                        </a:rPr>
                        <a:t>society, show the benefits of the project</a:t>
                      </a:r>
                      <a:endParaRPr lang="en-US" sz="2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200" u="none" strike="noStrike" dirty="0">
                          <a:effectLst/>
                        </a:rPr>
                        <a:t>Enable use and uptake of</a:t>
                      </a:r>
                      <a:br>
                        <a:rPr lang="en-US" sz="2200" u="none" strike="noStrike" dirty="0">
                          <a:effectLst/>
                        </a:rPr>
                      </a:br>
                      <a:r>
                        <a:rPr lang="en-US" sz="2200" u="none" strike="noStrike" dirty="0">
                          <a:effectLst/>
                        </a:rPr>
                        <a:t>results</a:t>
                      </a:r>
                      <a:endParaRPr lang="en-US" sz="2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88767572"/>
                  </a:ext>
                </a:extLst>
              </a:tr>
              <a:tr h="754525">
                <a:tc>
                  <a:txBody>
                    <a:bodyPr/>
                    <a:lstStyle/>
                    <a:p>
                      <a:pPr algn="ctr" fontAlgn="ctr"/>
                      <a:r>
                        <a:rPr lang="en-US" sz="2200" u="none" strike="noStrike">
                          <a:effectLst/>
                        </a:rPr>
                        <a:t>Starts at the beginning of the project</a:t>
                      </a:r>
                      <a:endParaRPr lang="en-US" sz="2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200" u="none" strike="noStrike" dirty="0">
                          <a:effectLst/>
                        </a:rPr>
                        <a:t>When results are available and even</a:t>
                      </a:r>
                      <a:br>
                        <a:rPr lang="en-US" sz="2200" u="none" strike="noStrike" dirty="0">
                          <a:effectLst/>
                        </a:rPr>
                      </a:br>
                      <a:r>
                        <a:rPr lang="en-US" sz="2200" u="none" strike="noStrike" dirty="0">
                          <a:effectLst/>
                        </a:rPr>
                        <a:t>after the end of the project</a:t>
                      </a:r>
                      <a:endParaRPr lang="en-US" sz="2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27115783"/>
                  </a:ext>
                </a:extLst>
              </a:tr>
            </a:tbl>
          </a:graphicData>
        </a:graphic>
      </p:graphicFrame>
      <p:pic>
        <p:nvPicPr>
          <p:cNvPr id="4" name="Resim 3">
            <a:extLst>
              <a:ext uri="{FF2B5EF4-FFF2-40B4-BE49-F238E27FC236}">
                <a16:creationId xmlns:a16="http://schemas.microsoft.com/office/drawing/2014/main" id="{816C78AA-2213-4115-87D9-DFF6267F10E8}"/>
              </a:ext>
            </a:extLst>
          </p:cNvPr>
          <p:cNvPicPr>
            <a:picLocks noChangeAspect="1"/>
          </p:cNvPicPr>
          <p:nvPr/>
        </p:nvPicPr>
        <p:blipFill rotWithShape="1">
          <a:blip r:embed="rId3"/>
          <a:srcRect t="14208" b="25487"/>
          <a:stretch/>
        </p:blipFill>
        <p:spPr>
          <a:xfrm>
            <a:off x="5135658" y="484910"/>
            <a:ext cx="1224692" cy="79764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156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838200" y="520700"/>
            <a:ext cx="10515600"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algn="just">
              <a:lnSpc>
                <a:spcPct val="120000"/>
              </a:lnSpc>
            </a:pPr>
            <a:r>
              <a:rPr lang="en-US" b="1" dirty="0"/>
              <a:t>Dissemination</a:t>
            </a:r>
            <a:r>
              <a:rPr lang="en-US" dirty="0"/>
              <a:t> is a planned process of providing information on the results of programmes and initiatives to key actors. It occurs as and when the result of programmes and initiatives become available</a:t>
            </a:r>
            <a:r>
              <a:rPr lang="tr-TR" dirty="0"/>
              <a:t>. </a:t>
            </a:r>
            <a:r>
              <a:rPr lang="en-US" dirty="0"/>
              <a:t>Making others aware of the project will impact on other organisations in the future and will contribute to raising the profile of the </a:t>
            </a:r>
            <a:r>
              <a:rPr lang="en-US" dirty="0" err="1"/>
              <a:t>organisation</a:t>
            </a:r>
            <a:r>
              <a:rPr lang="en-US" dirty="0"/>
              <a:t> carrying out the project. To effectively disseminate results, an appropriate process at the beginning of the project needs to be designed. This should cover why, what, how, when, to whom and where disseminating results will take place, both during and after the funding period. </a:t>
            </a:r>
            <a:endParaRPr lang="tr-TR" dirty="0"/>
          </a:p>
          <a:p>
            <a:pPr algn="just">
              <a:lnSpc>
                <a:spcPct val="120000"/>
              </a:lnSpc>
            </a:pPr>
            <a:r>
              <a:rPr lang="en-US" b="1" dirty="0"/>
              <a:t>Exploitation</a:t>
            </a:r>
            <a:r>
              <a:rPr lang="en-US" dirty="0"/>
              <a:t> is (a) a planned process of transferring the successful results of the programmes and initiatives to appropriate decision-makers in regulated local, regional, national or European systems, on the one hand, and (b) a planned process of convincing individual end-users to adopt and/or apply the results of programmes and initiatives, on the other hand. Results should be developed in such a way that they can be tailored to the needs of others; transferred to new areas; sustained after the funding period has finished; or used to influence future policy and practice.</a:t>
            </a:r>
          </a:p>
          <a:p>
            <a:pPr algn="just"/>
            <a:endParaRPr lang="en-US" dirty="0"/>
          </a:p>
        </p:txBody>
      </p:sp>
    </p:spTree>
    <p:extLst>
      <p:ext uri="{BB962C8B-B14F-4D97-AF65-F5344CB8AC3E}">
        <p14:creationId xmlns:p14="http://schemas.microsoft.com/office/powerpoint/2010/main" val="148492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351830" y="234395"/>
            <a:ext cx="7675485" cy="3536395"/>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2500"/>
          </a:bodyPr>
          <a:lstStyle/>
          <a:p>
            <a:pPr marL="0" indent="0">
              <a:buNone/>
            </a:pPr>
            <a:r>
              <a:rPr lang="en-US" sz="3200" dirty="0"/>
              <a:t>Dissemination and exploitation goals may be to:</a:t>
            </a:r>
            <a:endParaRPr lang="tr-TR" sz="3200" dirty="0"/>
          </a:p>
          <a:p>
            <a:pPr lvl="1"/>
            <a:r>
              <a:rPr lang="en-US" sz="3200" dirty="0"/>
              <a:t>raise awareness;</a:t>
            </a:r>
          </a:p>
          <a:p>
            <a:pPr lvl="1"/>
            <a:r>
              <a:rPr lang="en-US" sz="3200" dirty="0"/>
              <a:t>extend the impact;</a:t>
            </a:r>
          </a:p>
          <a:p>
            <a:pPr lvl="1"/>
            <a:r>
              <a:rPr lang="en-US" sz="3200" dirty="0"/>
              <a:t>engage stakeholders and target groups;</a:t>
            </a:r>
          </a:p>
          <a:p>
            <a:pPr lvl="1"/>
            <a:r>
              <a:rPr lang="en-US" sz="3200" dirty="0"/>
              <a:t>share  solutions and know how;</a:t>
            </a:r>
          </a:p>
          <a:p>
            <a:pPr lvl="1"/>
            <a:r>
              <a:rPr lang="en-US" sz="3200" dirty="0"/>
              <a:t>influence policy and practice;</a:t>
            </a:r>
          </a:p>
          <a:p>
            <a:pPr lvl="1"/>
            <a:r>
              <a:rPr lang="en-US" sz="3200" dirty="0"/>
              <a:t>develop new partnerships.</a:t>
            </a:r>
          </a:p>
          <a:p>
            <a:pPr algn="just"/>
            <a:endParaRPr lang="en-US" dirty="0"/>
          </a:p>
        </p:txBody>
      </p:sp>
    </p:spTree>
    <p:extLst>
      <p:ext uri="{BB962C8B-B14F-4D97-AF65-F5344CB8AC3E}">
        <p14:creationId xmlns:p14="http://schemas.microsoft.com/office/powerpoint/2010/main" val="99240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838200" y="520701"/>
            <a:ext cx="10515600" cy="4345214"/>
          </a:xfrm>
          <a:prstGeom prst="rect">
            <a:avLst/>
          </a:prstGeo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0" indent="0" algn="just">
              <a:lnSpc>
                <a:spcPct val="100000"/>
              </a:lnSpc>
              <a:buNone/>
            </a:pPr>
            <a:r>
              <a:rPr lang="en-US" dirty="0"/>
              <a:t>Dissemination and exploitation are distinct but closely related to one another.</a:t>
            </a:r>
            <a:r>
              <a:rPr lang="tr-TR" dirty="0"/>
              <a:t> </a:t>
            </a:r>
            <a:r>
              <a:rPr lang="en-US" dirty="0"/>
              <a:t>The first goal of dissemination and exploitation is to spread projects' results. The second goal is to contribute to the implementation and shaping of national and European policies and systems. Beneficiaries should develop their own way of achieving this goal. Developing ideas for dissemination and exploitation is important for every project funded </a:t>
            </a:r>
            <a:r>
              <a:rPr lang="tr-TR" dirty="0" err="1"/>
              <a:t>by</a:t>
            </a:r>
            <a:r>
              <a:rPr lang="tr-TR" dirty="0"/>
              <a:t> EU. </a:t>
            </a:r>
            <a:r>
              <a:rPr lang="en-US" dirty="0"/>
              <a:t>Participating organisations should discuss the aims and objectives of the activities/plan and decide on the best activities and approaches as well as share the tasks among partners taking into account the particular specifics of the project.</a:t>
            </a:r>
          </a:p>
        </p:txBody>
      </p:sp>
    </p:spTree>
    <p:extLst>
      <p:ext uri="{BB962C8B-B14F-4D97-AF65-F5344CB8AC3E}">
        <p14:creationId xmlns:p14="http://schemas.microsoft.com/office/powerpoint/2010/main" val="1538016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73182" y="330620"/>
            <a:ext cx="11603182" cy="5516563"/>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r>
              <a:rPr lang="en-US" sz="2200" dirty="0"/>
              <a:t>The next step is to identify </a:t>
            </a:r>
            <a:r>
              <a:rPr lang="en-US" sz="2200" b="1" dirty="0"/>
              <a:t>what </a:t>
            </a:r>
            <a:r>
              <a:rPr lang="en-US" sz="2200" dirty="0"/>
              <a:t>to disseminate and exploit. The results of the project may be of diverse nature and consist of both concrete (tangible) results as well as of skills and personal experiences that both project </a:t>
            </a:r>
            <a:r>
              <a:rPr lang="en-US" sz="2200" dirty="0" err="1"/>
              <a:t>organisers</a:t>
            </a:r>
            <a:r>
              <a:rPr lang="en-US" sz="2200" dirty="0"/>
              <a:t> and participants to the activities have acquired (intangible results).</a:t>
            </a:r>
            <a:endParaRPr lang="tr-TR" sz="2200" dirty="0"/>
          </a:p>
          <a:p>
            <a:endParaRPr lang="en-US" sz="2200" dirty="0"/>
          </a:p>
          <a:p>
            <a:pPr marL="0" indent="0">
              <a:buNone/>
            </a:pPr>
            <a:r>
              <a:rPr lang="en-US" sz="2200" b="1" dirty="0"/>
              <a:t>Tangible</a:t>
            </a:r>
            <a:r>
              <a:rPr lang="en-US" sz="2200" dirty="0"/>
              <a:t> results may include for example:</a:t>
            </a:r>
          </a:p>
          <a:p>
            <a:pPr lvl="1"/>
            <a:r>
              <a:rPr lang="en-US" sz="2200" dirty="0"/>
              <a:t>an approach or a model to solve a problem;</a:t>
            </a:r>
          </a:p>
          <a:p>
            <a:pPr lvl="1"/>
            <a:r>
              <a:rPr lang="en-US" sz="2200" dirty="0"/>
              <a:t>a practical tool or product, such as handbooks, curricula, e-learning tools;</a:t>
            </a:r>
          </a:p>
          <a:p>
            <a:pPr lvl="1"/>
            <a:r>
              <a:rPr lang="en-US" sz="2200" dirty="0"/>
              <a:t>research reports or studies;</a:t>
            </a:r>
          </a:p>
          <a:p>
            <a:pPr lvl="1"/>
            <a:r>
              <a:rPr lang="en-US" sz="2200" dirty="0"/>
              <a:t>good practice guides or case studies;</a:t>
            </a:r>
          </a:p>
          <a:p>
            <a:pPr lvl="1"/>
            <a:r>
              <a:rPr lang="en-US" sz="2200" dirty="0"/>
              <a:t>evaluation reports;</a:t>
            </a:r>
          </a:p>
          <a:p>
            <a:pPr lvl="1"/>
            <a:r>
              <a:rPr lang="en-US" sz="2200" dirty="0"/>
              <a:t>recognition certificates;</a:t>
            </a:r>
          </a:p>
          <a:p>
            <a:pPr lvl="1"/>
            <a:r>
              <a:rPr lang="en-US" sz="2200" dirty="0"/>
              <a:t>newsletters or information leaflets.</a:t>
            </a:r>
            <a:endParaRPr lang="tr-TR" sz="2200" dirty="0"/>
          </a:p>
          <a:p>
            <a:endParaRPr lang="tr-TR" sz="2200" dirty="0"/>
          </a:p>
          <a:p>
            <a:r>
              <a:rPr lang="en-US" sz="2200" dirty="0"/>
              <a:t>Intangible results are often more difficult to measure. The use of interviews, questionnaires, tests, observations or self-assessment mechanisms may help to record this type of result.</a:t>
            </a:r>
          </a:p>
          <a:p>
            <a:pPr algn="just"/>
            <a:endParaRPr lang="en-US" sz="2200" dirty="0"/>
          </a:p>
        </p:txBody>
      </p:sp>
    </p:spTree>
    <p:extLst>
      <p:ext uri="{BB962C8B-B14F-4D97-AF65-F5344CB8AC3E}">
        <p14:creationId xmlns:p14="http://schemas.microsoft.com/office/powerpoint/2010/main" val="294665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93963" y="180110"/>
            <a:ext cx="11805203" cy="5857154"/>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indent="0">
              <a:buNone/>
            </a:pPr>
            <a:r>
              <a:rPr lang="en-US" dirty="0"/>
              <a:t>Identifying target groups, both at different geographical levels (local, regional, national, European) and in the own field of the beneficiary (colleagues, peers, local authorities, other organisations leading the same type of activity, networks, etc.) is essential. Activities and messages have to be tailored appropriately taking into account audiences and target groups, for example:</a:t>
            </a:r>
          </a:p>
          <a:p>
            <a:r>
              <a:rPr lang="en-US" dirty="0"/>
              <a:t>end-users of the project activities and deliverables;</a:t>
            </a:r>
          </a:p>
          <a:p>
            <a:r>
              <a:rPr lang="en-US" dirty="0"/>
              <a:t>stakeholders, experts or practitioners in the field and other interested parties;</a:t>
            </a:r>
          </a:p>
          <a:p>
            <a:r>
              <a:rPr lang="en-US" dirty="0"/>
              <a:t>decision-makers at local, regional, national and European level;</a:t>
            </a:r>
          </a:p>
          <a:p>
            <a:r>
              <a:rPr lang="en-US" dirty="0"/>
              <a:t>press and media;</a:t>
            </a:r>
          </a:p>
          <a:p>
            <a:r>
              <a:rPr lang="en-US" dirty="0"/>
              <a:t>general public.</a:t>
            </a:r>
          </a:p>
          <a:p>
            <a:pPr algn="just"/>
            <a:endParaRPr lang="en-US" dirty="0"/>
          </a:p>
        </p:txBody>
      </p:sp>
    </p:spTree>
    <p:extLst>
      <p:ext uri="{BB962C8B-B14F-4D97-AF65-F5344CB8AC3E}">
        <p14:creationId xmlns:p14="http://schemas.microsoft.com/office/powerpoint/2010/main" val="129290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ZaRatkaZasubo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1" y="216127"/>
            <a:ext cx="11679942" cy="54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182566"/>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93963" y="207818"/>
            <a:ext cx="11805203" cy="6323611"/>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indent="0">
              <a:buNone/>
            </a:pPr>
            <a:r>
              <a:rPr lang="en-US" dirty="0"/>
              <a:t>In order to reach as many people as possible, it is advisable to translate as many communication materials and project outputs in as many languages as possible. It is recommended to cover all languages of the partnership and English; the cost of these translations could be included in the grant request if necessary. There are many different ways to disseminate and exploit results. Beneficiaries  could use:</a:t>
            </a:r>
          </a:p>
          <a:p>
            <a:r>
              <a:rPr lang="en-US" dirty="0" err="1"/>
              <a:t>programme</a:t>
            </a:r>
            <a:r>
              <a:rPr lang="en-US" dirty="0"/>
              <a:t> Website or platforms</a:t>
            </a:r>
            <a:r>
              <a:rPr lang="sr-Latn-RS" dirty="0"/>
              <a:t>;</a:t>
            </a:r>
            <a:endParaRPr lang="en-US" dirty="0"/>
          </a:p>
          <a:p>
            <a:r>
              <a:rPr lang="en-US" dirty="0"/>
              <a:t>project or organizational websites;</a:t>
            </a:r>
          </a:p>
          <a:p>
            <a:r>
              <a:rPr lang="en-US" dirty="0"/>
              <a:t>meetings and visits to key stakeholders;</a:t>
            </a:r>
          </a:p>
          <a:p>
            <a:r>
              <a:rPr lang="en-US" dirty="0"/>
              <a:t>dedicated discussion opportunities such as information sessions, workshops, (online) seminars, training courses, exhibitions, demonstrations, or peer reviews;</a:t>
            </a:r>
          </a:p>
          <a:p>
            <a:r>
              <a:rPr lang="en-US" dirty="0"/>
              <a:t>targeted written material such as reports, articles in </a:t>
            </a:r>
            <a:r>
              <a:rPr lang="en-US" dirty="0" err="1"/>
              <a:t>specialised</a:t>
            </a:r>
            <a:r>
              <a:rPr lang="en-US" dirty="0"/>
              <a:t> press, newsletters, press releases, leaflets or brochures;</a:t>
            </a:r>
          </a:p>
          <a:p>
            <a:r>
              <a:rPr lang="en-US" dirty="0"/>
              <a:t>audiovisual media and products such as radio, TV, YouTube, Flickr, video clips, podcasts or apps;</a:t>
            </a:r>
          </a:p>
          <a:p>
            <a:r>
              <a:rPr lang="en-US" dirty="0"/>
              <a:t>social media;</a:t>
            </a:r>
          </a:p>
          <a:p>
            <a:r>
              <a:rPr lang="en-US" dirty="0"/>
              <a:t>public events;</a:t>
            </a:r>
          </a:p>
          <a:p>
            <a:r>
              <a:rPr lang="en-US" dirty="0"/>
              <a:t>project branding and logos;</a:t>
            </a:r>
          </a:p>
          <a:p>
            <a:r>
              <a:rPr lang="en-US" dirty="0"/>
              <a:t>existing contacts and networks.</a:t>
            </a:r>
          </a:p>
          <a:p>
            <a:pPr algn="just"/>
            <a:endParaRPr lang="en-US" dirty="0"/>
          </a:p>
        </p:txBody>
      </p:sp>
    </p:spTree>
    <p:extLst>
      <p:ext uri="{BB962C8B-B14F-4D97-AF65-F5344CB8AC3E}">
        <p14:creationId xmlns:p14="http://schemas.microsoft.com/office/powerpoint/2010/main" val="410958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39676" y="152400"/>
            <a:ext cx="11859491" cy="6528706"/>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indent="0" algn="just">
              <a:lnSpc>
                <a:spcPct val="120000"/>
              </a:lnSpc>
              <a:buNone/>
            </a:pPr>
            <a:r>
              <a:rPr lang="en-US" dirty="0"/>
              <a:t>Dissemination and exploitation of results are an integral part of the </a:t>
            </a:r>
            <a:r>
              <a:rPr lang="tr-TR" dirty="0" err="1"/>
              <a:t>projects</a:t>
            </a:r>
            <a:r>
              <a:rPr lang="tr-TR" dirty="0"/>
              <a:t> </a:t>
            </a:r>
            <a:r>
              <a:rPr lang="en-US" dirty="0"/>
              <a:t>throughout its lifetime: from the beneficiary's initial idea, during the project and even after European funding has ended.</a:t>
            </a:r>
            <a:r>
              <a:rPr lang="tr-TR" dirty="0"/>
              <a:t> </a:t>
            </a:r>
            <a:r>
              <a:rPr lang="en-US" dirty="0"/>
              <a:t>Setting up a timetable of activities together with the partners involved and allocating appropriate budget and resources is necessary. The plan shall:</a:t>
            </a:r>
          </a:p>
          <a:p>
            <a:pPr>
              <a:lnSpc>
                <a:spcPct val="120000"/>
              </a:lnSpc>
            </a:pPr>
            <a:r>
              <a:rPr lang="en-US" dirty="0"/>
              <a:t>agree realistic targets and deadlines with partners to monitor progress; </a:t>
            </a:r>
          </a:p>
          <a:p>
            <a:pPr>
              <a:lnSpc>
                <a:spcPct val="120000"/>
              </a:lnSpc>
            </a:pPr>
            <a:r>
              <a:rPr lang="en-US" dirty="0"/>
              <a:t>align dissemination and exploitation activities with key stages of the project;</a:t>
            </a:r>
          </a:p>
          <a:p>
            <a:pPr>
              <a:lnSpc>
                <a:spcPct val="120000"/>
              </a:lnSpc>
            </a:pPr>
            <a:r>
              <a:rPr lang="en-US" dirty="0"/>
              <a:t>offer sufficient flexibility to respond to the needs of the target group as well as wider developments in policy and practice.</a:t>
            </a:r>
          </a:p>
          <a:p>
            <a:pPr>
              <a:lnSpc>
                <a:spcPct val="120000"/>
              </a:lnSpc>
            </a:pPr>
            <a:r>
              <a:rPr lang="en-US" dirty="0"/>
              <a:t>Examples of activities at different stages of the project cycle are:</a:t>
            </a:r>
          </a:p>
          <a:p>
            <a:pPr marL="0" indent="0">
              <a:lnSpc>
                <a:spcPct val="120000"/>
              </a:lnSpc>
              <a:buNone/>
            </a:pPr>
            <a:r>
              <a:rPr lang="en-US" b="1" u="sng" dirty="0"/>
              <a:t>Before the project starts</a:t>
            </a:r>
          </a:p>
          <a:p>
            <a:pPr>
              <a:lnSpc>
                <a:spcPct val="120000"/>
              </a:lnSpc>
              <a:buFont typeface="Wingdings" panose="05000000000000000000" pitchFamily="2" charset="2"/>
              <a:buChar char="§"/>
            </a:pPr>
            <a:r>
              <a:rPr lang="en-US" dirty="0"/>
              <a:t>drafting the dissemination and exploitation plan;</a:t>
            </a:r>
          </a:p>
          <a:p>
            <a:pPr>
              <a:lnSpc>
                <a:spcPct val="120000"/>
              </a:lnSpc>
              <a:buFont typeface="Wingdings" panose="05000000000000000000" pitchFamily="2" charset="2"/>
              <a:buChar char="§"/>
            </a:pPr>
            <a:r>
              <a:rPr lang="en-US" dirty="0"/>
              <a:t>definition of the expected impact and deliverables;</a:t>
            </a:r>
          </a:p>
          <a:p>
            <a:pPr>
              <a:lnSpc>
                <a:spcPct val="120000"/>
              </a:lnSpc>
              <a:buFont typeface="Wingdings" panose="05000000000000000000" pitchFamily="2" charset="2"/>
              <a:buChar char="§"/>
            </a:pPr>
            <a:r>
              <a:rPr lang="en-US" dirty="0"/>
              <a:t>consideration of how and to whom dissemination and exploitation outcomes will be disseminated.</a:t>
            </a:r>
          </a:p>
        </p:txBody>
      </p:sp>
    </p:spTree>
    <p:extLst>
      <p:ext uri="{BB962C8B-B14F-4D97-AF65-F5344CB8AC3E}">
        <p14:creationId xmlns:p14="http://schemas.microsoft.com/office/powerpoint/2010/main" val="305044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612" y="2083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42454" y="208383"/>
            <a:ext cx="11729003" cy="6474904"/>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marL="0" indent="0">
              <a:lnSpc>
                <a:spcPct val="120000"/>
              </a:lnSpc>
              <a:buNone/>
            </a:pPr>
            <a:r>
              <a:rPr lang="en-US" sz="3800" b="1" dirty="0"/>
              <a:t>During the Project </a:t>
            </a:r>
          </a:p>
          <a:p>
            <a:pPr>
              <a:lnSpc>
                <a:spcPct val="120000"/>
              </a:lnSpc>
              <a:buFont typeface="Wingdings" panose="05000000000000000000" pitchFamily="2" charset="2"/>
              <a:buChar char="§"/>
            </a:pPr>
            <a:r>
              <a:rPr lang="en-US" dirty="0"/>
              <a:t>contacting relevant media e.g. at local or regional level;</a:t>
            </a:r>
          </a:p>
          <a:p>
            <a:pPr>
              <a:lnSpc>
                <a:spcPct val="120000"/>
              </a:lnSpc>
              <a:buFont typeface="Wingdings" panose="05000000000000000000" pitchFamily="2" charset="2"/>
              <a:buChar char="§"/>
            </a:pPr>
            <a:r>
              <a:rPr lang="en-US" dirty="0"/>
              <a:t>conducting regular activities such as information sessions, training, demonstrations, peer reviews;</a:t>
            </a:r>
          </a:p>
          <a:p>
            <a:pPr>
              <a:lnSpc>
                <a:spcPct val="120000"/>
              </a:lnSpc>
              <a:buFont typeface="Wingdings" panose="05000000000000000000" pitchFamily="2" charset="2"/>
              <a:buChar char="§"/>
            </a:pPr>
            <a:r>
              <a:rPr lang="en-US" dirty="0"/>
              <a:t>assessing the impact on target groups;</a:t>
            </a:r>
          </a:p>
          <a:p>
            <a:pPr>
              <a:lnSpc>
                <a:spcPct val="120000"/>
              </a:lnSpc>
              <a:buFont typeface="Wingdings" panose="05000000000000000000" pitchFamily="2" charset="2"/>
              <a:buChar char="§"/>
            </a:pPr>
            <a:r>
              <a:rPr lang="en-US" dirty="0"/>
              <a:t>involving other stakeholders in view of transferring results to end users/ new areas/policies.</a:t>
            </a:r>
          </a:p>
          <a:p>
            <a:pPr>
              <a:lnSpc>
                <a:spcPct val="120000"/>
              </a:lnSpc>
              <a:buFont typeface="Wingdings" panose="05000000000000000000" pitchFamily="2" charset="2"/>
              <a:buChar char="§"/>
            </a:pPr>
            <a:r>
              <a:rPr lang="en-US" dirty="0"/>
              <a:t>adding a banner with a link to project card within the Erasmus+ Project Platform on the project website</a:t>
            </a:r>
          </a:p>
          <a:p>
            <a:pPr marL="0" indent="0">
              <a:lnSpc>
                <a:spcPct val="120000"/>
              </a:lnSpc>
              <a:buNone/>
            </a:pPr>
            <a:r>
              <a:rPr lang="en-US" sz="3800" b="1" dirty="0"/>
              <a:t>At Final Report Stage</a:t>
            </a:r>
            <a:endParaRPr lang="en-US" dirty="0"/>
          </a:p>
          <a:p>
            <a:pPr marL="0" indent="0">
              <a:lnSpc>
                <a:spcPct val="120000"/>
              </a:lnSpc>
              <a:buNone/>
            </a:pPr>
            <a:r>
              <a:rPr lang="en-US" dirty="0"/>
              <a:t>uploading the final project results and an update of the project description on the Erasmus+ Project Results Platform.</a:t>
            </a:r>
            <a:endParaRPr lang="tr-TR" dirty="0"/>
          </a:p>
          <a:p>
            <a:pPr marL="0" indent="0">
              <a:lnSpc>
                <a:spcPct val="120000"/>
              </a:lnSpc>
              <a:buNone/>
            </a:pPr>
            <a:r>
              <a:rPr lang="en-US" sz="3800" b="1" dirty="0"/>
              <a:t>After the Project</a:t>
            </a:r>
          </a:p>
          <a:p>
            <a:pPr>
              <a:lnSpc>
                <a:spcPct val="120000"/>
              </a:lnSpc>
            </a:pPr>
            <a:r>
              <a:rPr lang="en-US" dirty="0"/>
              <a:t>continuing further dissemination (as described above);</a:t>
            </a:r>
          </a:p>
          <a:p>
            <a:pPr>
              <a:lnSpc>
                <a:spcPct val="120000"/>
              </a:lnSpc>
            </a:pPr>
            <a:r>
              <a:rPr lang="en-US" dirty="0"/>
              <a:t>developing ideas for future cooperation;</a:t>
            </a:r>
          </a:p>
          <a:p>
            <a:pPr>
              <a:lnSpc>
                <a:spcPct val="120000"/>
              </a:lnSpc>
            </a:pPr>
            <a:r>
              <a:rPr lang="en-US" dirty="0"/>
              <a:t>evaluating achievements and impact;</a:t>
            </a:r>
          </a:p>
          <a:p>
            <a:pPr>
              <a:lnSpc>
                <a:spcPct val="120000"/>
              </a:lnSpc>
            </a:pPr>
            <a:r>
              <a:rPr lang="en-US" dirty="0"/>
              <a:t>contacting relevant media;</a:t>
            </a:r>
          </a:p>
          <a:p>
            <a:pPr>
              <a:lnSpc>
                <a:spcPct val="120000"/>
              </a:lnSpc>
            </a:pPr>
            <a:r>
              <a:rPr lang="en-US" dirty="0"/>
              <a:t>contacting policy-makers if relevant</a:t>
            </a:r>
          </a:p>
          <a:p>
            <a:pPr>
              <a:lnSpc>
                <a:spcPct val="120000"/>
              </a:lnSpc>
            </a:pPr>
            <a:r>
              <a:rPr lang="en-US" dirty="0"/>
              <a:t>cooperate with the European Commission by providing useful inputs to its dissemination and exploitation efforts.</a:t>
            </a:r>
          </a:p>
          <a:p>
            <a:pPr marL="0" indent="0">
              <a:buNone/>
            </a:pPr>
            <a:endParaRPr lang="en-US" dirty="0"/>
          </a:p>
        </p:txBody>
      </p:sp>
    </p:spTree>
    <p:extLst>
      <p:ext uri="{BB962C8B-B14F-4D97-AF65-F5344CB8AC3E}">
        <p14:creationId xmlns:p14="http://schemas.microsoft.com/office/powerpoint/2010/main" val="45360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0"/>
            <a:ext cx="5245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7811" name="Rectangle 3"/>
          <p:cNvSpPr>
            <a:spLocks noChangeArrowheads="1"/>
          </p:cNvSpPr>
          <p:nvPr/>
        </p:nvSpPr>
        <p:spPr bwMode="auto">
          <a:xfrm>
            <a:off x="1524001" y="2363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47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5278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18081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524001" y="2363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67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3376"/>
            <a:ext cx="9144000" cy="605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46984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1524001" y="2363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69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0"/>
            <a:ext cx="7945437"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54418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oranS\MEDLEMRealizacija\NocIstrazivaca2016\WP_20160930_17_35_48_P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2" y="620689"/>
            <a:ext cx="9108503" cy="511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678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79576" y="0"/>
            <a:ext cx="7113626" cy="6813376"/>
          </a:xfrm>
          <a:prstGeom prst="rect">
            <a:avLst/>
          </a:prstGeom>
        </p:spPr>
      </p:pic>
    </p:spTree>
    <p:extLst>
      <p:ext uri="{BB962C8B-B14F-4D97-AF65-F5344CB8AC3E}">
        <p14:creationId xmlns:p14="http://schemas.microsoft.com/office/powerpoint/2010/main" val="417410397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87688" y="-1"/>
            <a:ext cx="5544616" cy="6828323"/>
          </a:xfrm>
          <a:prstGeom prst="rect">
            <a:avLst/>
          </a:prstGeom>
        </p:spPr>
      </p:pic>
    </p:spTree>
    <p:extLst>
      <p:ext uri="{BB962C8B-B14F-4D97-AF65-F5344CB8AC3E}">
        <p14:creationId xmlns:p14="http://schemas.microsoft.com/office/powerpoint/2010/main" val="5312922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47851" y="188913"/>
            <a:ext cx="8785225" cy="558800"/>
          </a:xfrm>
          <a:prstGeom prst="rect">
            <a:avLst/>
          </a:prstGeom>
        </p:spPr>
        <p:txBody>
          <a:bodyPr>
            <a:normAutofit fontScale="90000"/>
          </a:bodyPr>
          <a:lstStyle/>
          <a:p>
            <a:pPr algn="ctr" eaLnBrk="1" hangingPunct="1"/>
            <a:r>
              <a:rPr lang="en-GB" sz="3600" b="1" dirty="0"/>
              <a:t>After the project reporting</a:t>
            </a:r>
            <a:endParaRPr lang="sr-Latn-CS" sz="3600" b="1" dirty="0"/>
          </a:p>
        </p:txBody>
      </p:sp>
      <p:pic>
        <p:nvPicPr>
          <p:cNvPr id="2" name="Picture 1"/>
          <p:cNvPicPr>
            <a:picLocks noChangeAspect="1"/>
          </p:cNvPicPr>
          <p:nvPr/>
        </p:nvPicPr>
        <p:blipFill>
          <a:blip r:embed="rId3"/>
          <a:stretch>
            <a:fillRect/>
          </a:stretch>
        </p:blipFill>
        <p:spPr>
          <a:xfrm>
            <a:off x="700752" y="964115"/>
            <a:ext cx="11079421" cy="4982664"/>
          </a:xfrm>
          <a:prstGeom prst="rect">
            <a:avLst/>
          </a:prstGeom>
        </p:spPr>
      </p:pic>
    </p:spTree>
    <p:extLst>
      <p:ext uri="{BB962C8B-B14F-4D97-AF65-F5344CB8AC3E}">
        <p14:creationId xmlns:p14="http://schemas.microsoft.com/office/powerpoint/2010/main" val="403145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D9B9BEA9-EA85-4378-AEFA-2C4F00ADF588}"/>
              </a:ext>
            </a:extLst>
          </p:cNvPr>
          <p:cNvSpPr/>
          <p:nvPr/>
        </p:nvSpPr>
        <p:spPr>
          <a:xfrm>
            <a:off x="1404151" y="818823"/>
            <a:ext cx="9383697" cy="3785652"/>
          </a:xfrm>
          <a:prstGeom prst="rect">
            <a:avLst/>
          </a:prstGeom>
        </p:spPr>
        <p:txBody>
          <a:bodyPr wrap="square">
            <a:spAutoFit/>
          </a:bodyPr>
          <a:lstStyle/>
          <a:p>
            <a:pPr algn="just"/>
            <a:r>
              <a:rPr lang="en-US" sz="2400" dirty="0"/>
              <a:t>The project management phase includes several key activities to be undertaken by</a:t>
            </a:r>
            <a:r>
              <a:rPr lang="tr-TR" sz="2400" dirty="0"/>
              <a:t> </a:t>
            </a:r>
            <a:r>
              <a:rPr lang="en-US" sz="2400" dirty="0"/>
              <a:t>the project coordinator. The project coordinator monitors the progress and achievement</a:t>
            </a:r>
            <a:r>
              <a:rPr lang="tr-TR" sz="2400" dirty="0"/>
              <a:t> </a:t>
            </a:r>
            <a:r>
              <a:rPr lang="en-US" sz="2400" dirty="0"/>
              <a:t>of objectives in relation to work accomplished and the costs of the project.</a:t>
            </a:r>
            <a:r>
              <a:rPr lang="tr-TR" sz="2400" dirty="0"/>
              <a:t> </a:t>
            </a:r>
            <a:r>
              <a:rPr lang="en-US" sz="2400" dirty="0"/>
              <a:t>Moreover, </a:t>
            </a:r>
            <a:r>
              <a:rPr lang="en-US" sz="2400" b="1" dirty="0"/>
              <a:t>the payments are made for the coordinating </a:t>
            </a:r>
            <a:r>
              <a:rPr lang="en-US" sz="2400" b="1" dirty="0" err="1"/>
              <a:t>organisation</a:t>
            </a:r>
            <a:r>
              <a:rPr lang="en-US" sz="2400" dirty="0"/>
              <a:t>, which is in</a:t>
            </a:r>
            <a:r>
              <a:rPr lang="tr-TR" sz="2400" dirty="0"/>
              <a:t> </a:t>
            </a:r>
            <a:r>
              <a:rPr lang="en-US" sz="2400" dirty="0"/>
              <a:t>charge of distributing the payments between the beneficiaries/partners. </a:t>
            </a:r>
            <a:r>
              <a:rPr lang="en-US" sz="2400" dirty="0">
                <a:effectLst>
                  <a:outerShdw blurRad="38100" dist="38100" dir="2700000" algn="tl">
                    <a:srgbClr val="000000">
                      <a:alpha val="43137"/>
                    </a:srgbClr>
                  </a:outerShdw>
                </a:effectLst>
              </a:rPr>
              <a:t>The coordinator</a:t>
            </a:r>
            <a:r>
              <a:rPr lang="tr-TR" sz="24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is also responsible for submitting the technical and financial reports to the</a:t>
            </a:r>
            <a:r>
              <a:rPr lang="tr-TR" sz="24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funder using the templates provided</a:t>
            </a:r>
            <a:r>
              <a:rPr lang="en-US" sz="2400" dirty="0"/>
              <a:t>. Normally the reports need to be submitted</a:t>
            </a:r>
            <a:r>
              <a:rPr lang="tr-TR" sz="2400" dirty="0"/>
              <a:t> </a:t>
            </a:r>
            <a:r>
              <a:rPr lang="en-US" sz="2400" dirty="0"/>
              <a:t>in the language of the agreement. </a:t>
            </a:r>
            <a:endParaRPr lang="tr-TR" sz="2400" dirty="0"/>
          </a:p>
          <a:p>
            <a:pPr algn="just"/>
            <a:endParaRPr lang="en-US" sz="2400" dirty="0"/>
          </a:p>
        </p:txBody>
      </p:sp>
    </p:spTree>
    <p:extLst>
      <p:ext uri="{BB962C8B-B14F-4D97-AF65-F5344CB8AC3E}">
        <p14:creationId xmlns:p14="http://schemas.microsoft.com/office/powerpoint/2010/main" val="2544115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78589" y="127798"/>
            <a:ext cx="11639338" cy="7022896"/>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indent="0" algn="just">
              <a:lnSpc>
                <a:spcPct val="120000"/>
              </a:lnSpc>
              <a:buNone/>
            </a:pPr>
            <a:r>
              <a:rPr lang="en-US" sz="3400" b="1" dirty="0"/>
              <a:t>How to assess success?</a:t>
            </a:r>
          </a:p>
          <a:p>
            <a:pPr marL="0" indent="0" algn="just">
              <a:lnSpc>
                <a:spcPct val="120000"/>
              </a:lnSpc>
              <a:buNone/>
            </a:pPr>
            <a:r>
              <a:rPr lang="en-US" sz="2400" dirty="0"/>
              <a:t>The impact assessment is an essential part of the process. It evaluates achievements and generates recommendations for future improvements. Indicators could be used to measure progress towards goals. These are signs that help to measure performance. Indicators can be both quantitative relating to numbers and percentages as well as qualitative relating to the quality of the participation and experience. Questionnaires, interviews, observations and assessments could also be used to measure the impact. Defining indicators relating to the different project activities should be foreseen at the start of the project and part of the overall dissemination plan.</a:t>
            </a:r>
          </a:p>
        </p:txBody>
      </p:sp>
    </p:spTree>
    <p:extLst>
      <p:ext uri="{BB962C8B-B14F-4D97-AF65-F5344CB8AC3E}">
        <p14:creationId xmlns:p14="http://schemas.microsoft.com/office/powerpoint/2010/main" val="1975652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0767" y="348343"/>
            <a:ext cx="11251291" cy="5715000"/>
          </a:xfrm>
          <a:prstGeom prst="rect">
            <a:avLst/>
          </a:prstGeom>
        </p:spPr>
      </p:pic>
    </p:spTree>
    <p:extLst>
      <p:ext uri="{BB962C8B-B14F-4D97-AF65-F5344CB8AC3E}">
        <p14:creationId xmlns:p14="http://schemas.microsoft.com/office/powerpoint/2010/main" val="4283080137"/>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52400" y="138545"/>
            <a:ext cx="12039600" cy="5708638"/>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47500" lnSpcReduction="20000"/>
          </a:bodyPr>
          <a:lstStyle/>
          <a:p>
            <a:pPr marL="0" indent="0" algn="just">
              <a:lnSpc>
                <a:spcPct val="120000"/>
              </a:lnSpc>
              <a:buNone/>
            </a:pPr>
            <a:r>
              <a:rPr lang="en-US" sz="6600" b="1" dirty="0"/>
              <a:t>Some examples:</a:t>
            </a:r>
          </a:p>
          <a:p>
            <a:pPr algn="just">
              <a:lnSpc>
                <a:spcPct val="120000"/>
              </a:lnSpc>
            </a:pPr>
            <a:r>
              <a:rPr lang="en-US" sz="4200" dirty="0"/>
              <a:t>Facts and figures related to the website of project </a:t>
            </a:r>
            <a:r>
              <a:rPr lang="en-US" sz="4200" dirty="0" err="1"/>
              <a:t>organisers</a:t>
            </a:r>
            <a:r>
              <a:rPr lang="en-US" sz="4200" dirty="0"/>
              <a:t> (updates, visits, consultation, cross referencing);</a:t>
            </a:r>
          </a:p>
          <a:p>
            <a:pPr algn="just">
              <a:lnSpc>
                <a:spcPct val="120000"/>
              </a:lnSpc>
            </a:pPr>
            <a:r>
              <a:rPr lang="en-US" sz="4200" dirty="0"/>
              <a:t>Numbers of meetings with key stakeholders;</a:t>
            </a:r>
          </a:p>
          <a:p>
            <a:pPr algn="just">
              <a:lnSpc>
                <a:spcPct val="120000"/>
              </a:lnSpc>
            </a:pPr>
            <a:r>
              <a:rPr lang="en-US" sz="4200" dirty="0"/>
              <a:t>Numbers of participants involved in discussions and information sessions (workshops, seminars, peer reviews); follow-up measures;</a:t>
            </a:r>
          </a:p>
          <a:p>
            <a:pPr algn="just">
              <a:lnSpc>
                <a:spcPct val="120000"/>
              </a:lnSpc>
            </a:pPr>
            <a:r>
              <a:rPr lang="en-US" sz="4200" dirty="0"/>
              <a:t>Production and circulation of products;</a:t>
            </a:r>
          </a:p>
          <a:p>
            <a:pPr algn="just">
              <a:lnSpc>
                <a:spcPct val="120000"/>
              </a:lnSpc>
            </a:pPr>
            <a:r>
              <a:rPr lang="en-US" sz="4200" dirty="0"/>
              <a:t>Media coverage (articles in </a:t>
            </a:r>
            <a:r>
              <a:rPr lang="en-US" sz="4200" dirty="0" err="1"/>
              <a:t>specialised</a:t>
            </a:r>
            <a:r>
              <a:rPr lang="en-US" sz="4200" dirty="0"/>
              <a:t> press newsletters, press releases, interviews, etc.);</a:t>
            </a:r>
          </a:p>
          <a:p>
            <a:pPr algn="just">
              <a:lnSpc>
                <a:spcPct val="120000"/>
              </a:lnSpc>
            </a:pPr>
            <a:r>
              <a:rPr lang="en-US" sz="4200" dirty="0"/>
              <a:t>Visibility in the social media and attractiveness of website;</a:t>
            </a:r>
          </a:p>
          <a:p>
            <a:pPr algn="just">
              <a:lnSpc>
                <a:spcPct val="120000"/>
              </a:lnSpc>
            </a:pPr>
            <a:r>
              <a:rPr lang="en-US" sz="4200" dirty="0"/>
              <a:t>Participation in public events;</a:t>
            </a:r>
          </a:p>
          <a:p>
            <a:pPr algn="just">
              <a:lnSpc>
                <a:spcPct val="120000"/>
              </a:lnSpc>
            </a:pPr>
            <a:r>
              <a:rPr lang="en-US" sz="4200" dirty="0"/>
              <a:t>Links with existing networks and transnational partners; transfer of information and know-how;</a:t>
            </a:r>
          </a:p>
          <a:p>
            <a:pPr algn="just">
              <a:lnSpc>
                <a:spcPct val="120000"/>
              </a:lnSpc>
            </a:pPr>
            <a:r>
              <a:rPr lang="en-US" sz="4200" dirty="0"/>
              <a:t>Impact on regional, national, EU policy measures;</a:t>
            </a:r>
          </a:p>
          <a:p>
            <a:pPr algn="just">
              <a:lnSpc>
                <a:spcPct val="120000"/>
              </a:lnSpc>
            </a:pPr>
            <a:r>
              <a:rPr lang="en-US" sz="4200" dirty="0"/>
              <a:t>Feedback from end-users, other stakeholders, peers, policy-makers</a:t>
            </a:r>
          </a:p>
        </p:txBody>
      </p:sp>
    </p:spTree>
    <p:extLst>
      <p:ext uri="{BB962C8B-B14F-4D97-AF65-F5344CB8AC3E}">
        <p14:creationId xmlns:p14="http://schemas.microsoft.com/office/powerpoint/2010/main" val="1538189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35058" y="2070668"/>
            <a:ext cx="12039600" cy="1654092"/>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0" indent="0" algn="just">
              <a:lnSpc>
                <a:spcPct val="120000"/>
              </a:lnSpc>
              <a:buNone/>
            </a:pPr>
            <a:r>
              <a:rPr lang="en-US" sz="6600" b="1" dirty="0"/>
              <a:t>Promotional video from one of our projects</a:t>
            </a:r>
          </a:p>
        </p:txBody>
      </p:sp>
      <p:sp>
        <p:nvSpPr>
          <p:cNvPr id="3" name="Rectangle 2"/>
          <p:cNvSpPr/>
          <p:nvPr/>
        </p:nvSpPr>
        <p:spPr>
          <a:xfrm>
            <a:off x="4149500" y="4262057"/>
            <a:ext cx="4803354" cy="369332"/>
          </a:xfrm>
          <a:prstGeom prst="rect">
            <a:avLst/>
          </a:prstGeom>
        </p:spPr>
        <p:txBody>
          <a:bodyPr wrap="square">
            <a:spAutoFit/>
          </a:bodyPr>
          <a:lstStyle/>
          <a:p>
            <a:r>
              <a:rPr lang="en-US" dirty="0"/>
              <a:t>7 minutes for watching a promotional video</a:t>
            </a:r>
            <a:endParaRPr lang="en-GB" dirty="0"/>
          </a:p>
        </p:txBody>
      </p:sp>
    </p:spTree>
    <p:extLst>
      <p:ext uri="{BB962C8B-B14F-4D97-AF65-F5344CB8AC3E}">
        <p14:creationId xmlns:p14="http://schemas.microsoft.com/office/powerpoint/2010/main" val="426416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838200" y="1665919"/>
            <a:ext cx="11160967"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hlinkClick r:id="rId3"/>
              </a:rPr>
              <a:t>https://</a:t>
            </a:r>
            <a:r>
              <a:rPr lang="en-US" dirty="0" err="1">
                <a:hlinkClick r:id="rId3"/>
              </a:rPr>
              <a:t>ec.europa.eu</a:t>
            </a:r>
            <a:r>
              <a:rPr lang="en-US" dirty="0">
                <a:hlinkClick r:id="rId3"/>
              </a:rPr>
              <a:t>/</a:t>
            </a:r>
            <a:r>
              <a:rPr lang="en-US" dirty="0" err="1">
                <a:hlinkClick r:id="rId3"/>
              </a:rPr>
              <a:t>europeaid</a:t>
            </a:r>
            <a:r>
              <a:rPr lang="en-US" dirty="0">
                <a:hlinkClick r:id="rId3"/>
              </a:rPr>
              <a:t>/node/17974</a:t>
            </a:r>
            <a:r>
              <a:rPr lang="tr-TR" dirty="0"/>
              <a:t> </a:t>
            </a:r>
            <a:r>
              <a:rPr lang="tr-TR" dirty="0" err="1"/>
              <a:t>Communication</a:t>
            </a:r>
            <a:r>
              <a:rPr lang="tr-TR" dirty="0"/>
              <a:t> and </a:t>
            </a:r>
            <a:r>
              <a:rPr lang="tr-TR" dirty="0" err="1"/>
              <a:t>Visibility</a:t>
            </a:r>
            <a:r>
              <a:rPr lang="tr-TR" dirty="0"/>
              <a:t> </a:t>
            </a:r>
            <a:r>
              <a:rPr lang="tr-TR" dirty="0" err="1"/>
              <a:t>Requirements</a:t>
            </a:r>
            <a:r>
              <a:rPr lang="tr-TR" dirty="0"/>
              <a:t> </a:t>
            </a:r>
            <a:r>
              <a:rPr lang="tr-TR" dirty="0" err="1"/>
              <a:t>for</a:t>
            </a:r>
            <a:r>
              <a:rPr lang="tr-TR" dirty="0"/>
              <a:t> EU </a:t>
            </a:r>
            <a:r>
              <a:rPr lang="tr-TR" dirty="0" err="1"/>
              <a:t>External</a:t>
            </a:r>
            <a:r>
              <a:rPr lang="tr-TR" dirty="0"/>
              <a:t> Action</a:t>
            </a:r>
          </a:p>
          <a:p>
            <a:endParaRPr lang="tr-TR" dirty="0"/>
          </a:p>
          <a:p>
            <a:r>
              <a:rPr lang="en-US" dirty="0">
                <a:hlinkClick r:id="rId4"/>
              </a:rPr>
              <a:t>http://</a:t>
            </a:r>
            <a:r>
              <a:rPr lang="en-US" dirty="0" err="1">
                <a:hlinkClick r:id="rId4"/>
              </a:rPr>
              <a:t>ec.europa.eu</a:t>
            </a:r>
            <a:r>
              <a:rPr lang="en-US" dirty="0">
                <a:hlinkClick r:id="rId4"/>
              </a:rPr>
              <a:t>/</a:t>
            </a:r>
            <a:r>
              <a:rPr lang="en-US" dirty="0" err="1">
                <a:hlinkClick r:id="rId4"/>
              </a:rPr>
              <a:t>europeaid</a:t>
            </a:r>
            <a:r>
              <a:rPr lang="en-US" dirty="0">
                <a:hlinkClick r:id="rId4"/>
              </a:rPr>
              <a:t>/</a:t>
            </a:r>
            <a:r>
              <a:rPr lang="en-US" dirty="0" err="1">
                <a:hlinkClick r:id="rId4"/>
              </a:rPr>
              <a:t>prag</a:t>
            </a:r>
            <a:r>
              <a:rPr lang="en-US" dirty="0">
                <a:hlinkClick r:id="rId4"/>
              </a:rPr>
              <a:t>/</a:t>
            </a:r>
            <a:r>
              <a:rPr lang="en-US" dirty="0" err="1">
                <a:hlinkClick r:id="rId4"/>
              </a:rPr>
              <a:t>document.do?nodeNumber</a:t>
            </a:r>
            <a:r>
              <a:rPr lang="en-US" dirty="0">
                <a:hlinkClick r:id="rId4"/>
              </a:rPr>
              <a:t>=1.1</a:t>
            </a:r>
            <a:r>
              <a:rPr lang="tr-TR" dirty="0"/>
              <a:t>  </a:t>
            </a:r>
            <a:r>
              <a:rPr lang="en-US" dirty="0"/>
              <a:t>contract procedures for European Union external action (</a:t>
            </a:r>
            <a:r>
              <a:rPr lang="en-US" dirty="0" err="1"/>
              <a:t>PRAG</a:t>
            </a:r>
            <a:r>
              <a:rPr lang="en-US" dirty="0"/>
              <a:t>) </a:t>
            </a:r>
            <a:r>
              <a:rPr lang="tr-TR" dirty="0"/>
              <a:t> </a:t>
            </a:r>
            <a:endParaRPr lang="en-US" dirty="0"/>
          </a:p>
        </p:txBody>
      </p:sp>
    </p:spTree>
    <p:extLst>
      <p:ext uri="{BB962C8B-B14F-4D97-AF65-F5344CB8AC3E}">
        <p14:creationId xmlns:p14="http://schemas.microsoft.com/office/powerpoint/2010/main" val="135337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14745" y="330620"/>
            <a:ext cx="11784421" cy="5516563"/>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lgn="ctr">
              <a:spcBef>
                <a:spcPts val="600"/>
              </a:spcBef>
              <a:buNone/>
              <a:defRPr/>
            </a:pPr>
            <a:r>
              <a:rPr lang="en-US" sz="3400" b="1" dirty="0"/>
              <a:t>Publicity responsibilities</a:t>
            </a:r>
          </a:p>
          <a:p>
            <a:pPr marL="0" lvl="0" indent="0" algn="ctr">
              <a:spcBef>
                <a:spcPts val="600"/>
              </a:spcBef>
              <a:buNone/>
              <a:defRPr/>
            </a:pPr>
            <a:r>
              <a:rPr lang="en-US" sz="2200" dirty="0"/>
              <a:t>All publications, any other dissemination activity and all promotion materials produced within the</a:t>
            </a:r>
            <a:r>
              <a:rPr lang="tr-TR" sz="2200" dirty="0"/>
              <a:t> </a:t>
            </a:r>
            <a:r>
              <a:rPr lang="en-US" sz="2200" dirty="0"/>
              <a:t>framework of the project (e.g. articles, reports, seminars and workshop programmes, PowerPoint</a:t>
            </a:r>
            <a:r>
              <a:rPr lang="tr-TR" sz="2200" dirty="0"/>
              <a:t> </a:t>
            </a:r>
            <a:r>
              <a:rPr lang="en-US" sz="2200" dirty="0"/>
              <a:t>presentation, attendance lists, promotional items, websites, etc.) must always make clear reference</a:t>
            </a:r>
            <a:r>
              <a:rPr lang="tr-TR" sz="2200" dirty="0"/>
              <a:t> </a:t>
            </a:r>
            <a:r>
              <a:rPr lang="en-US" sz="2200" dirty="0"/>
              <a:t>to the funder (i.e. the EU, the fund and/or the programme co-funding the project).</a:t>
            </a:r>
            <a:endParaRPr lang="tr-TR" sz="2200" dirty="0"/>
          </a:p>
          <a:p>
            <a:pPr marL="571500" lvl="0" indent="-571500" algn="just">
              <a:spcBef>
                <a:spcPts val="600"/>
              </a:spcBef>
              <a:defRPr/>
            </a:pPr>
            <a:endParaRPr kumimoji="0" lang="tr-TR" sz="2200" b="1" i="0" u="none" strike="noStrike" kern="1200" cap="none" spc="0" normalizeH="0" baseline="0" noProof="0" dirty="0">
              <a:ln>
                <a:noFill/>
              </a:ln>
              <a:solidFill>
                <a:schemeClr val="accent6">
                  <a:lumMod val="10000"/>
                </a:schemeClr>
              </a:solidFill>
              <a:effectLst/>
              <a:uLnTx/>
              <a:uFillTx/>
              <a:latin typeface="Calibri" panose="020F0502020204030204" pitchFamily="34" charset="0"/>
              <a:ea typeface="+mj-ea"/>
              <a:cs typeface="+mj-cs"/>
            </a:endParaRPr>
          </a:p>
          <a:p>
            <a:pPr marL="1028700" lvl="1" indent="-571500" algn="just">
              <a:spcBef>
                <a:spcPts val="600"/>
              </a:spcBef>
              <a:defRPr/>
            </a:pPr>
            <a:r>
              <a:rPr lang="en-US" sz="2200" b="1" dirty="0">
                <a:solidFill>
                  <a:schemeClr val="accent6">
                    <a:lumMod val="10000"/>
                  </a:schemeClr>
                </a:solidFill>
                <a:latin typeface="Calibri" panose="020F0502020204030204" pitchFamily="34" charset="0"/>
                <a:ea typeface="+mj-ea"/>
                <a:cs typeface="+mj-cs"/>
              </a:rPr>
              <a:t>The European flag</a:t>
            </a:r>
            <a:r>
              <a:rPr lang="tr-TR" sz="2200" b="1" dirty="0">
                <a:solidFill>
                  <a:schemeClr val="accent6">
                    <a:lumMod val="10000"/>
                  </a:schemeClr>
                </a:solidFill>
                <a:latin typeface="Calibri" panose="020F0502020204030204" pitchFamily="34" charset="0"/>
                <a:ea typeface="+mj-ea"/>
                <a:cs typeface="+mj-cs"/>
              </a:rPr>
              <a:t>; </a:t>
            </a:r>
            <a:r>
              <a:rPr lang="en-US" sz="2200" b="1" dirty="0">
                <a:solidFill>
                  <a:schemeClr val="accent6">
                    <a:lumMod val="10000"/>
                  </a:schemeClr>
                </a:solidFill>
                <a:latin typeface="Calibri" panose="020F0502020204030204" pitchFamily="34" charset="0"/>
                <a:ea typeface="+mj-ea"/>
                <a:cs typeface="+mj-cs"/>
              </a:rPr>
              <a:t>You have to use the European flag every time, whatever the European programme is.</a:t>
            </a:r>
          </a:p>
          <a:p>
            <a:pPr marL="1028700" lvl="1" indent="-571500" algn="just">
              <a:spcBef>
                <a:spcPts val="600"/>
              </a:spcBef>
              <a:defRPr/>
            </a:pPr>
            <a:r>
              <a:rPr lang="en-US" sz="2200" b="1" dirty="0">
                <a:solidFill>
                  <a:schemeClr val="accent6">
                    <a:lumMod val="10000"/>
                  </a:schemeClr>
                </a:solidFill>
                <a:latin typeface="Calibri" panose="020F0502020204030204" pitchFamily="34" charset="0"/>
                <a:ea typeface="+mj-ea"/>
                <a:cs typeface="+mj-cs"/>
              </a:rPr>
              <a:t>The programme logo</a:t>
            </a:r>
            <a:r>
              <a:rPr lang="tr-TR" sz="2200" b="1" dirty="0">
                <a:solidFill>
                  <a:schemeClr val="accent6">
                    <a:lumMod val="10000"/>
                  </a:schemeClr>
                </a:solidFill>
                <a:latin typeface="Calibri" panose="020F0502020204030204" pitchFamily="34" charset="0"/>
                <a:ea typeface="+mj-ea"/>
                <a:cs typeface="+mj-cs"/>
              </a:rPr>
              <a:t>; </a:t>
            </a:r>
            <a:r>
              <a:rPr lang="en-US" sz="2200" b="1" dirty="0">
                <a:solidFill>
                  <a:schemeClr val="accent6">
                    <a:lumMod val="10000"/>
                  </a:schemeClr>
                </a:solidFill>
                <a:latin typeface="Calibri" panose="020F0502020204030204" pitchFamily="34" charset="0"/>
                <a:ea typeface="+mj-ea"/>
                <a:cs typeface="+mj-cs"/>
              </a:rPr>
              <a:t>You have to use the logo of the European programme which co-finances your project. Each logo is</a:t>
            </a:r>
            <a:r>
              <a:rPr lang="tr-TR" sz="2200" b="1" dirty="0">
                <a:solidFill>
                  <a:schemeClr val="accent6">
                    <a:lumMod val="10000"/>
                  </a:schemeClr>
                </a:solidFill>
                <a:latin typeface="Calibri" panose="020F0502020204030204" pitchFamily="34" charset="0"/>
                <a:ea typeface="+mj-ea"/>
                <a:cs typeface="+mj-cs"/>
              </a:rPr>
              <a:t> </a:t>
            </a:r>
            <a:r>
              <a:rPr lang="en-US" sz="2200" b="1" dirty="0">
                <a:solidFill>
                  <a:schemeClr val="accent6">
                    <a:lumMod val="10000"/>
                  </a:schemeClr>
                </a:solidFill>
                <a:latin typeface="Calibri" panose="020F0502020204030204" pitchFamily="34" charset="0"/>
                <a:ea typeface="+mj-ea"/>
                <a:cs typeface="+mj-cs"/>
              </a:rPr>
              <a:t>available on the </a:t>
            </a:r>
            <a:r>
              <a:rPr lang="en-US" sz="2200" b="1" dirty="0" err="1">
                <a:solidFill>
                  <a:schemeClr val="accent6">
                    <a:lumMod val="10000"/>
                  </a:schemeClr>
                </a:solidFill>
                <a:latin typeface="Calibri" panose="020F0502020204030204" pitchFamily="34" charset="0"/>
                <a:ea typeface="+mj-ea"/>
                <a:cs typeface="+mj-cs"/>
              </a:rPr>
              <a:t>programme’s</a:t>
            </a:r>
            <a:r>
              <a:rPr lang="en-US" sz="2200" b="1" dirty="0">
                <a:solidFill>
                  <a:schemeClr val="accent6">
                    <a:lumMod val="10000"/>
                  </a:schemeClr>
                </a:solidFill>
                <a:latin typeface="Calibri" panose="020F0502020204030204" pitchFamily="34" charset="0"/>
                <a:ea typeface="+mj-ea"/>
                <a:cs typeface="+mj-cs"/>
              </a:rPr>
              <a:t> website.</a:t>
            </a:r>
          </a:p>
          <a:p>
            <a:pPr marL="1028700" lvl="1" indent="-571500" algn="just">
              <a:spcBef>
                <a:spcPts val="600"/>
              </a:spcBef>
              <a:defRPr/>
            </a:pPr>
            <a:r>
              <a:rPr lang="en-US" sz="2200" b="1" dirty="0">
                <a:solidFill>
                  <a:schemeClr val="accent6">
                    <a:lumMod val="10000"/>
                  </a:schemeClr>
                </a:solidFill>
                <a:latin typeface="Calibri" panose="020F0502020204030204" pitchFamily="34" charset="0"/>
                <a:ea typeface="+mj-ea"/>
                <a:cs typeface="+mj-cs"/>
              </a:rPr>
              <a:t>The reference to the fund (if necessary)</a:t>
            </a:r>
            <a:endParaRPr kumimoji="0" lang="en-IE" sz="2200" b="1" i="0" u="none" strike="noStrike" kern="1200" cap="none" spc="0" normalizeH="0" baseline="0" noProof="0" dirty="0">
              <a:ln>
                <a:noFill/>
              </a:ln>
              <a:solidFill>
                <a:schemeClr val="accent6">
                  <a:lumMod val="10000"/>
                </a:schemeClr>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8770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35527" y="277092"/>
            <a:ext cx="11763640" cy="5760172"/>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lgn="just">
              <a:spcBef>
                <a:spcPts val="600"/>
              </a:spcBef>
              <a:buNone/>
              <a:defRPr/>
            </a:pPr>
            <a:r>
              <a:rPr lang="en-US" sz="2200" dirty="0"/>
              <a:t>All European projects shall use the European emblem (flag) to acknowledge the support received under EU programmes.</a:t>
            </a:r>
          </a:p>
          <a:p>
            <a:pPr marL="571500" lvl="0" indent="-571500" algn="just">
              <a:spcBef>
                <a:spcPts val="600"/>
              </a:spcBef>
              <a:defRPr/>
            </a:pPr>
            <a:endParaRPr lang="en-US" sz="2200" dirty="0"/>
          </a:p>
          <a:p>
            <a:pPr marL="0" lvl="0" indent="0" algn="just">
              <a:spcBef>
                <a:spcPts val="600"/>
              </a:spcBef>
              <a:buNone/>
              <a:defRPr/>
            </a:pPr>
            <a:r>
              <a:rPr lang="en-US" sz="2200" dirty="0"/>
              <a:t>The emblem shall be associated to a sentence. The most standard one is 'Co-funded by the European Union'. You can also be more specific and indicate the name of the programme your project has received funding from: Horizon 2020, LIFE, </a:t>
            </a:r>
            <a:r>
              <a:rPr lang="en-US" sz="2200" dirty="0" err="1"/>
              <a:t>COSME</a:t>
            </a:r>
            <a:r>
              <a:rPr lang="en-US" sz="2200" dirty="0"/>
              <a:t> or </a:t>
            </a:r>
            <a:r>
              <a:rPr lang="en-US" sz="2200" dirty="0" err="1"/>
              <a:t>EMFF</a:t>
            </a:r>
            <a:r>
              <a:rPr lang="en-US" sz="2200" dirty="0"/>
              <a:t>. You will find some guidelines in your grant agreement.</a:t>
            </a:r>
            <a:endParaRPr kumimoji="0" lang="en-IE" sz="2000" b="1" i="0" u="none" strike="noStrike" kern="1200" cap="none" spc="0" normalizeH="0" baseline="0" noProof="0" dirty="0">
              <a:ln>
                <a:noFill/>
              </a:ln>
              <a:solidFill>
                <a:schemeClr val="accent6">
                  <a:lumMod val="10000"/>
                </a:schemeClr>
              </a:solidFill>
              <a:effectLst/>
              <a:uLnTx/>
              <a:uFillTx/>
              <a:latin typeface="Calibri" panose="020F0502020204030204" pitchFamily="34" charset="0"/>
              <a:ea typeface="+mj-ea"/>
              <a:cs typeface="+mj-cs"/>
            </a:endParaRPr>
          </a:p>
        </p:txBody>
      </p:sp>
      <p:pic>
        <p:nvPicPr>
          <p:cNvPr id="3" name="Resim 2">
            <a:extLst>
              <a:ext uri="{FF2B5EF4-FFF2-40B4-BE49-F238E27FC236}">
                <a16:creationId xmlns:a16="http://schemas.microsoft.com/office/drawing/2014/main" id="{23044231-549D-445A-B985-9A4D131DA9FB}"/>
              </a:ext>
            </a:extLst>
          </p:cNvPr>
          <p:cNvPicPr>
            <a:picLocks noChangeAspect="1"/>
          </p:cNvPicPr>
          <p:nvPr/>
        </p:nvPicPr>
        <p:blipFill rotWithShape="1">
          <a:blip r:embed="rId3"/>
          <a:srcRect l="31990" t="46939" r="13750" b="23130"/>
          <a:stretch/>
        </p:blipFill>
        <p:spPr>
          <a:xfrm>
            <a:off x="235526" y="3169393"/>
            <a:ext cx="7667849" cy="2379306"/>
          </a:xfrm>
          <a:prstGeom prst="rect">
            <a:avLst/>
          </a:prstGeom>
          <a:ln>
            <a:noFill/>
          </a:ln>
          <a:effectLst>
            <a:outerShdw blurRad="190500" algn="tl" rotWithShape="0">
              <a:srgbClr val="000000">
                <a:alpha val="70000"/>
              </a:srgbClr>
            </a:outerShdw>
          </a:effectLst>
        </p:spPr>
      </p:pic>
      <p:sp>
        <p:nvSpPr>
          <p:cNvPr id="4" name="Dikdörtgen 3">
            <a:extLst>
              <a:ext uri="{FF2B5EF4-FFF2-40B4-BE49-F238E27FC236}">
                <a16:creationId xmlns:a16="http://schemas.microsoft.com/office/drawing/2014/main" id="{9D0CA497-A3FD-475B-9F84-ACF8396AB593}"/>
              </a:ext>
            </a:extLst>
          </p:cNvPr>
          <p:cNvSpPr/>
          <p:nvPr/>
        </p:nvSpPr>
        <p:spPr>
          <a:xfrm>
            <a:off x="2943868" y="5869780"/>
            <a:ext cx="5374356" cy="584775"/>
          </a:xfrm>
          <a:prstGeom prst="rect">
            <a:avLst/>
          </a:prstGeom>
        </p:spPr>
        <p:txBody>
          <a:bodyPr wrap="none">
            <a:spAutoFit/>
          </a:bodyPr>
          <a:lstStyle/>
          <a:p>
            <a:pPr algn="ctr"/>
            <a:r>
              <a:rPr lang="en-US" sz="1600" dirty="0"/>
              <a:t>The European emblem can be downloaded from</a:t>
            </a:r>
            <a:endParaRPr lang="tr-TR" sz="1600" dirty="0"/>
          </a:p>
          <a:p>
            <a:pPr algn="ctr"/>
            <a:r>
              <a:rPr lang="en-US" sz="1600" dirty="0">
                <a:hlinkClick r:id="rId4"/>
              </a:rPr>
              <a:t>https://</a:t>
            </a:r>
            <a:r>
              <a:rPr lang="en-US" sz="1600" dirty="0" err="1">
                <a:hlinkClick r:id="rId4"/>
              </a:rPr>
              <a:t>europa.eu</a:t>
            </a:r>
            <a:r>
              <a:rPr lang="en-US" sz="1600" dirty="0">
                <a:hlinkClick r:id="rId4"/>
              </a:rPr>
              <a:t>/</a:t>
            </a:r>
            <a:r>
              <a:rPr lang="en-US" sz="1600" dirty="0" err="1">
                <a:hlinkClick r:id="rId4"/>
              </a:rPr>
              <a:t>european</a:t>
            </a:r>
            <a:r>
              <a:rPr lang="en-US" sz="1600" dirty="0">
                <a:hlinkClick r:id="rId4"/>
              </a:rPr>
              <a:t>-union/about-</a:t>
            </a:r>
            <a:r>
              <a:rPr lang="en-US" sz="1600" dirty="0" err="1">
                <a:hlinkClick r:id="rId4"/>
              </a:rPr>
              <a:t>eu</a:t>
            </a:r>
            <a:r>
              <a:rPr lang="en-US" sz="1600" dirty="0">
                <a:hlinkClick r:id="rId4"/>
              </a:rPr>
              <a:t>/symbols/</a:t>
            </a:r>
            <a:r>
              <a:rPr lang="en-US" sz="1600" dirty="0" err="1">
                <a:hlinkClick r:id="rId4"/>
              </a:rPr>
              <a:t>flag_en</a:t>
            </a:r>
            <a:endParaRPr lang="en-US" sz="1600" dirty="0"/>
          </a:p>
        </p:txBody>
      </p:sp>
      <p:sp>
        <p:nvSpPr>
          <p:cNvPr id="5" name="Dikdörtgen 4">
            <a:extLst>
              <a:ext uri="{FF2B5EF4-FFF2-40B4-BE49-F238E27FC236}">
                <a16:creationId xmlns:a16="http://schemas.microsoft.com/office/drawing/2014/main" id="{5C8F75DE-7738-4E96-902A-68A20A43B708}"/>
              </a:ext>
            </a:extLst>
          </p:cNvPr>
          <p:cNvSpPr/>
          <p:nvPr/>
        </p:nvSpPr>
        <p:spPr>
          <a:xfrm>
            <a:off x="8314353" y="3196292"/>
            <a:ext cx="3684813" cy="2031325"/>
          </a:xfrm>
          <a:prstGeom prst="rect">
            <a:avLst/>
          </a:prstGeom>
        </p:spPr>
        <p:txBody>
          <a:bodyPr wrap="square">
            <a:spAutoFit/>
          </a:bodyPr>
          <a:lstStyle/>
          <a:p>
            <a:pPr algn="just"/>
            <a:r>
              <a:rPr lang="en-US" dirty="0">
                <a:solidFill>
                  <a:srgbClr val="000000"/>
                </a:solidFill>
                <a:latin typeface="Arial" panose="020B0604020202020204" pitchFamily="34" charset="0"/>
              </a:rPr>
              <a:t>The typeface to be used in conjunction with the EU emblem can be any of the following: Arial, Calibri, Garamond, Trebuchet, Tahoma, Verdana.</a:t>
            </a:r>
          </a:p>
          <a:p>
            <a:pPr algn="just"/>
            <a:r>
              <a:rPr lang="en-US" dirty="0">
                <a:solidFill>
                  <a:srgbClr val="000000"/>
                </a:solidFill>
                <a:latin typeface="Arial" panose="020B0604020202020204" pitchFamily="34" charset="0"/>
              </a:rPr>
              <a:t>Please do not use the European Commission's logo!</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9953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926978" y="1164833"/>
            <a:ext cx="10515600" cy="3637988"/>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lvl="0" indent="0" algn="just">
              <a:spcBef>
                <a:spcPts val="600"/>
              </a:spcBef>
              <a:buNone/>
              <a:defRPr/>
            </a:pPr>
            <a:r>
              <a:rPr lang="en-US" sz="2400" dirty="0"/>
              <a:t>On publications, communication means, websites, products and</a:t>
            </a:r>
            <a:r>
              <a:rPr lang="tr-TR" sz="2400" dirty="0"/>
              <a:t> </a:t>
            </a:r>
            <a:r>
              <a:rPr lang="en-US" sz="2400" dirty="0"/>
              <a:t>deliverables add also the following “Disclaimer”:</a:t>
            </a:r>
            <a:endParaRPr lang="tr-TR" sz="2400" dirty="0"/>
          </a:p>
          <a:p>
            <a:pPr marL="0" lvl="0" indent="0" algn="just">
              <a:spcBef>
                <a:spcPts val="600"/>
              </a:spcBef>
              <a:buNone/>
              <a:defRPr/>
            </a:pPr>
            <a:endParaRPr lang="en-US" sz="2400" dirty="0"/>
          </a:p>
          <a:p>
            <a:pPr marL="571500" lvl="0" indent="-571500" algn="just">
              <a:spcBef>
                <a:spcPts val="600"/>
              </a:spcBef>
              <a:defRPr/>
            </a:pPr>
            <a:r>
              <a:rPr lang="en-US" sz="2400" dirty="0"/>
              <a:t>" This publication has been produced with the financial support of the &lt;name of the</a:t>
            </a:r>
            <a:r>
              <a:rPr lang="tr-TR" sz="2400" dirty="0"/>
              <a:t> programme</a:t>
            </a:r>
            <a:r>
              <a:rPr lang="en-US" sz="2400" dirty="0"/>
              <a:t>&gt; Programme of the European Union.</a:t>
            </a:r>
            <a:endParaRPr lang="tr-TR" sz="2400" dirty="0"/>
          </a:p>
          <a:p>
            <a:pPr marL="571500" lvl="0" indent="-571500" algn="just">
              <a:spcBef>
                <a:spcPts val="600"/>
              </a:spcBef>
              <a:defRPr/>
            </a:pPr>
            <a:endParaRPr lang="en-US" sz="2400" dirty="0"/>
          </a:p>
          <a:p>
            <a:pPr marL="571500" lvl="0" indent="-571500" algn="just">
              <a:spcBef>
                <a:spcPts val="600"/>
              </a:spcBef>
              <a:defRPr/>
            </a:pPr>
            <a:r>
              <a:rPr lang="en-US" sz="2400" dirty="0"/>
              <a:t>The contents of this publication are the sole responsibility of &lt;name of the</a:t>
            </a:r>
            <a:r>
              <a:rPr lang="tr-TR" sz="2400" dirty="0"/>
              <a:t> </a:t>
            </a:r>
            <a:r>
              <a:rPr lang="en-US" sz="2400" dirty="0"/>
              <a:t>author/contractor/implementing beneficiary&gt; and can in no way be taken to</a:t>
            </a:r>
            <a:r>
              <a:rPr lang="tr-TR" sz="2400" dirty="0"/>
              <a:t> </a:t>
            </a:r>
            <a:r>
              <a:rPr lang="en-US" sz="2400" dirty="0"/>
              <a:t>reflect the views of the European Commission."</a:t>
            </a:r>
          </a:p>
        </p:txBody>
      </p:sp>
    </p:spTree>
    <p:extLst>
      <p:ext uri="{BB962C8B-B14F-4D97-AF65-F5344CB8AC3E}">
        <p14:creationId xmlns:p14="http://schemas.microsoft.com/office/powerpoint/2010/main" val="182024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834502" y="2552434"/>
            <a:ext cx="4057095" cy="161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tr-TR" altLang="zh-HK" sz="4400" b="1" dirty="0">
                <a:solidFill>
                  <a:schemeClr val="accent5">
                    <a:lumMod val="50000"/>
                  </a:schemeClr>
                </a:solidFill>
                <a:cs typeface="Calibri" panose="020F0502020204030204" pitchFamily="34" charset="0"/>
              </a:rPr>
              <a:t>PRAG RULES</a:t>
            </a:r>
            <a:endParaRPr lang="en-US" altLang="zh-HK" sz="4400" b="1" dirty="0">
              <a:solidFill>
                <a:schemeClr val="accent5">
                  <a:lumMod val="50000"/>
                </a:schemeClr>
              </a:solidFill>
              <a:cs typeface="Calibri" panose="020F0502020204030204" pitchFamily="34" charset="0"/>
            </a:endParaRPr>
          </a:p>
        </p:txBody>
      </p:sp>
      <p:pic>
        <p:nvPicPr>
          <p:cNvPr id="2" name="Resim 1">
            <a:extLst>
              <a:ext uri="{FF2B5EF4-FFF2-40B4-BE49-F238E27FC236}">
                <a16:creationId xmlns:a16="http://schemas.microsoft.com/office/drawing/2014/main" id="{A84F04F8-A40C-456E-9E03-9EF90EC2EC16}"/>
              </a:ext>
            </a:extLst>
          </p:cNvPr>
          <p:cNvPicPr>
            <a:picLocks noChangeAspect="1"/>
          </p:cNvPicPr>
          <p:nvPr/>
        </p:nvPicPr>
        <p:blipFill>
          <a:blip r:embed="rId4"/>
          <a:stretch>
            <a:fillRect/>
          </a:stretch>
        </p:blipFill>
        <p:spPr>
          <a:xfrm>
            <a:off x="5505839" y="2465096"/>
            <a:ext cx="3712806" cy="24752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2" descr="Image result for PROJECT MANAGEMENT">
            <a:extLst>
              <a:ext uri="{FF2B5EF4-FFF2-40B4-BE49-F238E27FC236}">
                <a16:creationId xmlns:a16="http://schemas.microsoft.com/office/drawing/2014/main" id="{F781616C-B51E-4FF1-BE71-9356B85FD2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339" y="5885888"/>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335003" y="6052428"/>
            <a:ext cx="1497269" cy="646331"/>
          </a:xfrm>
          <a:prstGeom prst="rect">
            <a:avLst/>
          </a:prstGeom>
        </p:spPr>
        <p:txBody>
          <a:bodyPr wrap="none">
            <a:spAutoFit/>
          </a:bodyPr>
          <a:lstStyle/>
          <a:p>
            <a:pPr algn="ctr" fontAlgn="ctr"/>
            <a:r>
              <a:rPr lang="sr-Latn-RS" dirty="0"/>
              <a:t>Vesna Mandić</a:t>
            </a:r>
          </a:p>
          <a:p>
            <a:pPr algn="ctr" fontAlgn="ctr"/>
            <a:r>
              <a:rPr lang="en-US" dirty="0"/>
              <a:t>15:15-15:30</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25446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649644" y="719091"/>
            <a:ext cx="10515600" cy="5282213"/>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algn="just">
              <a:lnSpc>
                <a:spcPct val="100000"/>
              </a:lnSpc>
              <a:spcBef>
                <a:spcPts val="600"/>
              </a:spcBef>
              <a:buFont typeface="Wingdings" panose="05000000000000000000" pitchFamily="2" charset="2"/>
              <a:buChar char="§"/>
            </a:pPr>
            <a:r>
              <a:rPr lang="en-US" sz="2400" b="1" dirty="0"/>
              <a:t>Practical Guide (</a:t>
            </a:r>
            <a:r>
              <a:rPr lang="en-US" sz="2400" b="1" dirty="0" err="1"/>
              <a:t>PRAG</a:t>
            </a:r>
            <a:r>
              <a:rPr lang="en-US" sz="2400" b="1" dirty="0"/>
              <a:t>) </a:t>
            </a:r>
            <a:r>
              <a:rPr lang="en-US" sz="2400" dirty="0"/>
              <a:t>for </a:t>
            </a:r>
            <a:r>
              <a:rPr lang="en-US" sz="2400" u="sng" dirty="0"/>
              <a:t>procurement procedures </a:t>
            </a:r>
            <a:r>
              <a:rPr lang="en-US" sz="2400" dirty="0"/>
              <a:t>applying to all EU external actions financed from the EU general budget (the EU budget) and the European Development Fund (</a:t>
            </a:r>
            <a:r>
              <a:rPr lang="en-US" sz="2400" dirty="0" err="1"/>
              <a:t>EDF</a:t>
            </a:r>
            <a:r>
              <a:rPr lang="en-US" sz="2400" dirty="0"/>
              <a:t>)</a:t>
            </a:r>
          </a:p>
          <a:p>
            <a:pPr algn="just">
              <a:lnSpc>
                <a:spcPct val="100000"/>
              </a:lnSpc>
              <a:spcBef>
                <a:spcPts val="600"/>
              </a:spcBef>
              <a:buFont typeface="Wingdings" panose="05000000000000000000" pitchFamily="2" charset="2"/>
              <a:buChar char="§"/>
            </a:pPr>
            <a:endParaRPr lang="en-US" sz="2400" dirty="0"/>
          </a:p>
          <a:p>
            <a:pPr algn="just">
              <a:lnSpc>
                <a:spcPct val="100000"/>
              </a:lnSpc>
              <a:spcBef>
                <a:spcPts val="600"/>
              </a:spcBef>
              <a:buFont typeface="Wingdings" panose="05000000000000000000" pitchFamily="2" charset="2"/>
              <a:buChar char="§"/>
            </a:pPr>
            <a:r>
              <a:rPr lang="en-US" sz="2400" dirty="0"/>
              <a:t>The </a:t>
            </a:r>
            <a:r>
              <a:rPr lang="en-US" sz="2400" dirty="0" err="1"/>
              <a:t>PRAG</a:t>
            </a:r>
            <a:r>
              <a:rPr lang="en-US" sz="2400" dirty="0"/>
              <a:t> provides users with the comprehensive information on procurement or grant procedures, including:</a:t>
            </a:r>
          </a:p>
          <a:p>
            <a:pPr lvl="1" algn="just">
              <a:lnSpc>
                <a:spcPct val="100000"/>
              </a:lnSpc>
              <a:spcBef>
                <a:spcPts val="600"/>
              </a:spcBef>
              <a:buFont typeface="Courier New" panose="02070309020205020404" pitchFamily="49" charset="0"/>
              <a:buChar char="o"/>
            </a:pPr>
            <a:r>
              <a:rPr lang="en-US" b="1" dirty="0"/>
              <a:t>Guidelines for award procedures </a:t>
            </a:r>
            <a:r>
              <a:rPr lang="en-US" dirty="0"/>
              <a:t>(from tender announcement to signature) and for contract execution (implementation phase)</a:t>
            </a:r>
          </a:p>
          <a:p>
            <a:pPr lvl="1" algn="just">
              <a:lnSpc>
                <a:spcPct val="100000"/>
              </a:lnSpc>
              <a:spcBef>
                <a:spcPts val="600"/>
              </a:spcBef>
              <a:buFont typeface="Courier New" panose="02070309020205020404" pitchFamily="49" charset="0"/>
              <a:buChar char="o"/>
            </a:pPr>
            <a:r>
              <a:rPr lang="en-US" b="1" dirty="0"/>
              <a:t>Templates/ formats for use</a:t>
            </a:r>
            <a:r>
              <a:rPr lang="en-US" dirty="0"/>
              <a:t>: </a:t>
            </a:r>
          </a:p>
          <a:p>
            <a:pPr lvl="2" algn="just">
              <a:lnSpc>
                <a:spcPct val="100000"/>
              </a:lnSpc>
              <a:spcBef>
                <a:spcPts val="600"/>
              </a:spcBef>
              <a:buFont typeface="Wingdings" panose="05000000000000000000" pitchFamily="2" charset="2"/>
              <a:buChar char="ü"/>
            </a:pPr>
            <a:r>
              <a:rPr lang="en-US" dirty="0"/>
              <a:t>PRAG Annexes: (cover both the award phase and the execution phase).</a:t>
            </a:r>
          </a:p>
        </p:txBody>
      </p:sp>
    </p:spTree>
    <p:extLst>
      <p:ext uri="{BB962C8B-B14F-4D97-AF65-F5344CB8AC3E}">
        <p14:creationId xmlns:p14="http://schemas.microsoft.com/office/powerpoint/2010/main" val="662121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 y="0"/>
            <a:ext cx="2715491" cy="966039"/>
          </a:xfrm>
        </p:spPr>
        <p:txBody>
          <a:bodyPr/>
          <a:lstStyle/>
          <a:p>
            <a:r>
              <a:rPr lang="en-GB" b="1" dirty="0"/>
              <a:t>Work plan</a:t>
            </a:r>
          </a:p>
        </p:txBody>
      </p:sp>
      <p:graphicFrame>
        <p:nvGraphicFramePr>
          <p:cNvPr id="5" name="Table 4"/>
          <p:cNvGraphicFramePr>
            <a:graphicFrameLocks noGrp="1"/>
          </p:cNvGraphicFramePr>
          <p:nvPr>
            <p:extLst>
              <p:ext uri="{D42A27DB-BD31-4B8C-83A1-F6EECF244321}">
                <p14:modId xmlns:p14="http://schemas.microsoft.com/office/powerpoint/2010/main" val="3811272449"/>
              </p:ext>
            </p:extLst>
          </p:nvPr>
        </p:nvGraphicFramePr>
        <p:xfrm>
          <a:off x="207818" y="966039"/>
          <a:ext cx="11762509" cy="5570658"/>
        </p:xfrm>
        <a:graphic>
          <a:graphicData uri="http://schemas.openxmlformats.org/drawingml/2006/table">
            <a:tbl>
              <a:tblPr firstRow="1" bandRow="1">
                <a:tableStyleId>{5C22544A-7EE6-4342-B048-85BDC9FD1C3A}</a:tableStyleId>
              </a:tblPr>
              <a:tblGrid>
                <a:gridCol w="9750852">
                  <a:extLst>
                    <a:ext uri="{9D8B030D-6E8A-4147-A177-3AD203B41FA5}">
                      <a16:colId xmlns:a16="http://schemas.microsoft.com/office/drawing/2014/main" val="20000"/>
                    </a:ext>
                  </a:extLst>
                </a:gridCol>
                <a:gridCol w="2011657">
                  <a:extLst>
                    <a:ext uri="{9D8B030D-6E8A-4147-A177-3AD203B41FA5}">
                      <a16:colId xmlns:a16="http://schemas.microsoft.com/office/drawing/2014/main" val="20001"/>
                    </a:ext>
                  </a:extLst>
                </a:gridCol>
              </a:tblGrid>
              <a:tr h="375233">
                <a:tc>
                  <a:txBody>
                    <a:bodyPr/>
                    <a:lstStyle/>
                    <a:p>
                      <a:r>
                        <a:rPr lang="en-GB" dirty="0"/>
                        <a:t>Activities</a:t>
                      </a:r>
                    </a:p>
                  </a:txBody>
                  <a:tcPr/>
                </a:tc>
                <a:tc>
                  <a:txBody>
                    <a:bodyPr/>
                    <a:lstStyle/>
                    <a:p>
                      <a:pPr algn="ctr"/>
                      <a:r>
                        <a:rPr lang="en-GB" dirty="0"/>
                        <a:t>Time</a:t>
                      </a:r>
                    </a:p>
                  </a:txBody>
                  <a:tcPr/>
                </a:tc>
                <a:extLst>
                  <a:ext uri="{0D108BD9-81ED-4DB2-BD59-A6C34878D82A}">
                    <a16:rowId xmlns:a16="http://schemas.microsoft.com/office/drawing/2014/main" val="10000"/>
                  </a:ext>
                </a:extLst>
              </a:tr>
              <a:tr h="406503">
                <a:tc>
                  <a:txBody>
                    <a:bodyPr/>
                    <a:lstStyle/>
                    <a:p>
                      <a:r>
                        <a:rPr lang="en-GB" sz="2000" dirty="0"/>
                        <a:t>Presentations</a:t>
                      </a:r>
                      <a:r>
                        <a:rPr lang="en-GB" sz="2000" baseline="0" dirty="0"/>
                        <a:t> of the trainers and participants. Summary of Module 1 and 2 </a:t>
                      </a:r>
                      <a:r>
                        <a:rPr lang="en-GB" sz="2000" baseline="0" dirty="0">
                          <a:solidFill>
                            <a:srgbClr val="FF0000"/>
                          </a:solidFill>
                        </a:rPr>
                        <a:t>(M. M.)</a:t>
                      </a:r>
                      <a:endParaRPr lang="en-GB" sz="2000" dirty="0">
                        <a:solidFill>
                          <a:srgbClr val="FF0000"/>
                        </a:solidFill>
                      </a:endParaRPr>
                    </a:p>
                  </a:txBody>
                  <a:tcPr/>
                </a:tc>
                <a:tc>
                  <a:txBody>
                    <a:bodyPr/>
                    <a:lstStyle/>
                    <a:p>
                      <a:pPr algn="ctr"/>
                      <a:r>
                        <a:rPr lang="en-GB" sz="2000" dirty="0"/>
                        <a:t>09:15-09:30</a:t>
                      </a:r>
                    </a:p>
                  </a:txBody>
                  <a:tcPr/>
                </a:tc>
                <a:extLst>
                  <a:ext uri="{0D108BD9-81ED-4DB2-BD59-A6C34878D82A}">
                    <a16:rowId xmlns:a16="http://schemas.microsoft.com/office/drawing/2014/main" val="10001"/>
                  </a:ext>
                </a:extLst>
              </a:tr>
              <a:tr h="449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zh-HK" sz="2000" dirty="0"/>
                        <a:t>1</a:t>
                      </a:r>
                      <a:r>
                        <a:rPr lang="en-GB" altLang="zh-HK" sz="2000" kern="1200" baseline="0" dirty="0">
                          <a:solidFill>
                            <a:schemeClr val="dk1"/>
                          </a:solidFill>
                          <a:latin typeface="+mn-lt"/>
                          <a:ea typeface="+mn-ea"/>
                          <a:cs typeface="+mn-cs"/>
                        </a:rPr>
                        <a:t>. </a:t>
                      </a:r>
                      <a:r>
                        <a:rPr lang="tr-TR" sz="2000" kern="1200" baseline="0" dirty="0">
                          <a:solidFill>
                            <a:schemeClr val="dk1"/>
                          </a:solidFill>
                          <a:latin typeface="+mn-lt"/>
                          <a:ea typeface="+mn-ea"/>
                          <a:cs typeface="+mn-cs"/>
                        </a:rPr>
                        <a:t>Project </a:t>
                      </a:r>
                      <a:r>
                        <a:rPr lang="en-US" sz="2000" kern="1200" baseline="0" dirty="0">
                          <a:solidFill>
                            <a:schemeClr val="dk1"/>
                          </a:solidFill>
                          <a:latin typeface="+mn-lt"/>
                          <a:ea typeface="+mn-ea"/>
                          <a:cs typeface="+mn-cs"/>
                        </a:rPr>
                        <a:t>m</a:t>
                      </a:r>
                      <a:r>
                        <a:rPr lang="tr-TR" sz="2000" kern="1200" baseline="0" dirty="0">
                          <a:solidFill>
                            <a:schemeClr val="dk1"/>
                          </a:solidFill>
                          <a:latin typeface="+mn-lt"/>
                          <a:ea typeface="+mn-ea"/>
                          <a:cs typeface="+mn-cs"/>
                        </a:rPr>
                        <a:t>anagement in </a:t>
                      </a:r>
                      <a:r>
                        <a:rPr lang="en-US" sz="2000" kern="1200" baseline="0" dirty="0">
                          <a:solidFill>
                            <a:schemeClr val="dk1"/>
                          </a:solidFill>
                          <a:latin typeface="+mn-lt"/>
                          <a:ea typeface="+mn-ea"/>
                          <a:cs typeface="+mn-cs"/>
                        </a:rPr>
                        <a:t>g</a:t>
                      </a:r>
                      <a:r>
                        <a:rPr lang="tr-TR" sz="2000" kern="1200" baseline="0" dirty="0">
                          <a:solidFill>
                            <a:schemeClr val="dk1"/>
                          </a:solidFill>
                          <a:latin typeface="+mn-lt"/>
                          <a:ea typeface="+mn-ea"/>
                          <a:cs typeface="+mn-cs"/>
                        </a:rPr>
                        <a:t>eneral and </a:t>
                      </a:r>
                      <a:r>
                        <a:rPr lang="en-US" sz="2000" kern="1200" baseline="0" dirty="0">
                          <a:solidFill>
                            <a:schemeClr val="dk1"/>
                          </a:solidFill>
                          <a:latin typeface="+mn-lt"/>
                          <a:ea typeface="+mn-ea"/>
                          <a:cs typeface="+mn-cs"/>
                        </a:rPr>
                        <a:t>r</a:t>
                      </a:r>
                      <a:r>
                        <a:rPr lang="tr-TR" sz="2000" kern="1200" baseline="0" dirty="0">
                          <a:solidFill>
                            <a:schemeClr val="dk1"/>
                          </a:solidFill>
                          <a:latin typeface="+mn-lt"/>
                          <a:ea typeface="+mn-ea"/>
                          <a:cs typeface="+mn-cs"/>
                        </a:rPr>
                        <a:t>oles</a:t>
                      </a:r>
                      <a:r>
                        <a:rPr lang="en-US" sz="2000" kern="1200" baseline="0" dirty="0">
                          <a:solidFill>
                            <a:schemeClr val="dk1"/>
                          </a:solidFill>
                          <a:latin typeface="+mn-lt"/>
                          <a:ea typeface="+mn-ea"/>
                          <a:cs typeface="+mn-cs"/>
                        </a:rPr>
                        <a:t> (3-29) </a:t>
                      </a:r>
                      <a:r>
                        <a:rPr lang="en-US" sz="2000" kern="1200" baseline="0" dirty="0">
                          <a:solidFill>
                            <a:srgbClr val="FF0000"/>
                          </a:solidFill>
                          <a:latin typeface="+mn-lt"/>
                          <a:ea typeface="+mn-ea"/>
                          <a:cs typeface="+mn-cs"/>
                        </a:rPr>
                        <a:t>(G. S.)</a:t>
                      </a:r>
                      <a:endParaRPr lang="tr-TR" sz="2000" kern="1200" baseline="0" dirty="0">
                        <a:solidFill>
                          <a:srgbClr val="FF0000"/>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zh-HK" sz="2000" dirty="0"/>
                        <a:t>09:30-10:00</a:t>
                      </a:r>
                      <a:endParaRPr lang="en-GB" sz="2000" dirty="0"/>
                    </a:p>
                  </a:txBody>
                  <a:tcPr/>
                </a:tc>
                <a:extLst>
                  <a:ext uri="{0D108BD9-81ED-4DB2-BD59-A6C34878D82A}">
                    <a16:rowId xmlns:a16="http://schemas.microsoft.com/office/drawing/2014/main" val="10002"/>
                  </a:ext>
                </a:extLst>
              </a:tr>
              <a:tr h="5200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2. </a:t>
                      </a:r>
                      <a:r>
                        <a:rPr lang="tr-TR" sz="2000" kern="1200" baseline="0" dirty="0">
                          <a:solidFill>
                            <a:schemeClr val="dk1"/>
                          </a:solidFill>
                          <a:latin typeface="+mn-lt"/>
                          <a:ea typeface="+mn-ea"/>
                          <a:cs typeface="+mn-cs"/>
                        </a:rPr>
                        <a:t>Life </a:t>
                      </a:r>
                      <a:r>
                        <a:rPr lang="en-US" sz="2000" kern="1200" baseline="0" dirty="0">
                          <a:solidFill>
                            <a:schemeClr val="dk1"/>
                          </a:solidFill>
                          <a:latin typeface="+mn-lt"/>
                          <a:ea typeface="+mn-ea"/>
                          <a:cs typeface="+mn-cs"/>
                        </a:rPr>
                        <a:t>c</a:t>
                      </a:r>
                      <a:r>
                        <a:rPr lang="tr-TR" sz="2000" kern="1200" baseline="0" dirty="0">
                          <a:solidFill>
                            <a:schemeClr val="dk1"/>
                          </a:solidFill>
                          <a:latin typeface="+mn-lt"/>
                          <a:ea typeface="+mn-ea"/>
                          <a:cs typeface="+mn-cs"/>
                        </a:rPr>
                        <a:t>ycle and </a:t>
                      </a:r>
                      <a:r>
                        <a:rPr lang="en-US" sz="2000" kern="1200" baseline="0" dirty="0">
                          <a:solidFill>
                            <a:schemeClr val="dk1"/>
                          </a:solidFill>
                          <a:latin typeface="+mn-lt"/>
                          <a:ea typeface="+mn-ea"/>
                          <a:cs typeface="+mn-cs"/>
                        </a:rPr>
                        <a:t>f</a:t>
                      </a:r>
                      <a:r>
                        <a:rPr lang="tr-TR" sz="2000" kern="1200" baseline="0" dirty="0">
                          <a:solidFill>
                            <a:schemeClr val="dk1"/>
                          </a:solidFill>
                          <a:latin typeface="+mn-lt"/>
                          <a:ea typeface="+mn-ea"/>
                          <a:cs typeface="+mn-cs"/>
                        </a:rPr>
                        <a:t>irst </a:t>
                      </a:r>
                      <a:r>
                        <a:rPr lang="en-US" sz="2000" kern="1200" baseline="0" dirty="0">
                          <a:solidFill>
                            <a:schemeClr val="dk1"/>
                          </a:solidFill>
                          <a:latin typeface="+mn-lt"/>
                          <a:ea typeface="+mn-ea"/>
                          <a:cs typeface="+mn-cs"/>
                        </a:rPr>
                        <a:t>s</a:t>
                      </a:r>
                      <a:r>
                        <a:rPr lang="tr-TR" sz="2000" kern="1200" baseline="0" dirty="0">
                          <a:solidFill>
                            <a:schemeClr val="dk1"/>
                          </a:solidFill>
                          <a:latin typeface="+mn-lt"/>
                          <a:ea typeface="+mn-ea"/>
                          <a:cs typeface="+mn-cs"/>
                        </a:rPr>
                        <a:t>teps and </a:t>
                      </a:r>
                      <a:r>
                        <a:rPr lang="en-US" sz="2000" kern="1200" baseline="0" dirty="0">
                          <a:solidFill>
                            <a:schemeClr val="dk1"/>
                          </a:solidFill>
                          <a:latin typeface="+mn-lt"/>
                          <a:ea typeface="+mn-ea"/>
                          <a:cs typeface="+mn-cs"/>
                        </a:rPr>
                        <a:t>c</a:t>
                      </a:r>
                      <a:r>
                        <a:rPr lang="tr-TR" sz="2000" kern="1200" baseline="0" dirty="0">
                          <a:solidFill>
                            <a:schemeClr val="dk1"/>
                          </a:solidFill>
                          <a:latin typeface="+mn-lt"/>
                          <a:ea typeface="+mn-ea"/>
                          <a:cs typeface="+mn-cs"/>
                        </a:rPr>
                        <a:t>ontractual </a:t>
                      </a:r>
                      <a:r>
                        <a:rPr lang="en-US" sz="2000" kern="1200" baseline="0" dirty="0">
                          <a:solidFill>
                            <a:schemeClr val="dk1"/>
                          </a:solidFill>
                          <a:latin typeface="+mn-lt"/>
                          <a:ea typeface="+mn-ea"/>
                          <a:cs typeface="+mn-cs"/>
                        </a:rPr>
                        <a:t>m</a:t>
                      </a:r>
                      <a:r>
                        <a:rPr lang="tr-TR" sz="2000" kern="1200" baseline="0" dirty="0">
                          <a:solidFill>
                            <a:schemeClr val="dk1"/>
                          </a:solidFill>
                          <a:latin typeface="+mn-lt"/>
                          <a:ea typeface="+mn-ea"/>
                          <a:cs typeface="+mn-cs"/>
                        </a:rPr>
                        <a:t>anagement </a:t>
                      </a:r>
                      <a:r>
                        <a:rPr lang="en-US" sz="2000" kern="1200" baseline="0" dirty="0">
                          <a:solidFill>
                            <a:schemeClr val="dk1"/>
                          </a:solidFill>
                          <a:latin typeface="+mn-lt"/>
                          <a:ea typeface="+mn-ea"/>
                          <a:cs typeface="+mn-cs"/>
                        </a:rPr>
                        <a:t> (30-78) </a:t>
                      </a:r>
                      <a:r>
                        <a:rPr lang="en-US" sz="2000" kern="1200" baseline="0" dirty="0">
                          <a:solidFill>
                            <a:srgbClr val="FF0000"/>
                          </a:solidFill>
                          <a:latin typeface="+mn-lt"/>
                          <a:ea typeface="+mn-ea"/>
                          <a:cs typeface="+mn-cs"/>
                        </a:rPr>
                        <a:t>(G. S.)</a:t>
                      </a:r>
                      <a:endParaRPr lang="en-US" sz="2000" kern="1200" baseline="0" dirty="0">
                        <a:solidFill>
                          <a:schemeClr val="dk1"/>
                        </a:solidFill>
                        <a:latin typeface="+mn-lt"/>
                        <a:ea typeface="+mn-ea"/>
                        <a:cs typeface="+mn-cs"/>
                      </a:endParaRPr>
                    </a:p>
                  </a:txBody>
                  <a:tcPr/>
                </a:tc>
                <a:tc>
                  <a:txBody>
                    <a:bodyPr/>
                    <a:lstStyle/>
                    <a:p>
                      <a:pPr algn="ctr"/>
                      <a:r>
                        <a:rPr lang="en-US" sz="2000" dirty="0"/>
                        <a:t>10:00-11:00</a:t>
                      </a:r>
                      <a:endParaRPr lang="en-GB" sz="2000" dirty="0"/>
                    </a:p>
                  </a:txBody>
                  <a:tcPr/>
                </a:tc>
                <a:extLst>
                  <a:ext uri="{0D108BD9-81ED-4DB2-BD59-A6C34878D82A}">
                    <a16:rowId xmlns:a16="http://schemas.microsoft.com/office/drawing/2014/main" val="10003"/>
                  </a:ext>
                </a:extLst>
              </a:tr>
              <a:tr h="406503">
                <a:tc>
                  <a:txBody>
                    <a:bodyPr/>
                    <a:lstStyle/>
                    <a:p>
                      <a:r>
                        <a:rPr lang="en-GB" sz="2000" i="1" dirty="0"/>
                        <a:t>   Coffee break</a:t>
                      </a:r>
                    </a:p>
                  </a:txBody>
                  <a:tcPr/>
                </a:tc>
                <a:tc>
                  <a:txBody>
                    <a:bodyPr/>
                    <a:lstStyle/>
                    <a:p>
                      <a:pPr algn="ctr"/>
                      <a:r>
                        <a:rPr lang="en-GB" sz="2000" dirty="0"/>
                        <a:t>11:00-11:15</a:t>
                      </a:r>
                    </a:p>
                  </a:txBody>
                  <a:tcPr/>
                </a:tc>
                <a:extLst>
                  <a:ext uri="{0D108BD9-81ED-4DB2-BD59-A6C34878D82A}">
                    <a16:rowId xmlns:a16="http://schemas.microsoft.com/office/drawing/2014/main" val="10004"/>
                  </a:ext>
                </a:extLst>
              </a:tr>
              <a:tr h="4776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a:solidFill>
                            <a:schemeClr val="dk1"/>
                          </a:solidFill>
                          <a:latin typeface="+mn-lt"/>
                          <a:ea typeface="+mn-ea"/>
                          <a:cs typeface="+mn-cs"/>
                        </a:rPr>
                        <a:t>3. </a:t>
                      </a:r>
                      <a:r>
                        <a:rPr lang="fr-FR" sz="2000" kern="1200" baseline="0" dirty="0">
                          <a:solidFill>
                            <a:schemeClr val="dk1"/>
                          </a:solidFill>
                          <a:latin typeface="+mn-lt"/>
                          <a:ea typeface="+mn-ea"/>
                          <a:cs typeface="+mn-cs"/>
                        </a:rPr>
                        <a:t>Financial management (80-109) </a:t>
                      </a:r>
                      <a:r>
                        <a:rPr lang="en-US" sz="2000" kern="1200" baseline="0" dirty="0">
                          <a:solidFill>
                            <a:srgbClr val="FF0000"/>
                          </a:solidFill>
                          <a:latin typeface="+mn-lt"/>
                          <a:ea typeface="+mn-ea"/>
                          <a:cs typeface="+mn-cs"/>
                        </a:rPr>
                        <a:t>(V. M.)</a:t>
                      </a:r>
                      <a:endParaRPr lang="en-GB" sz="2000" kern="1200" baseline="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11:15-12:15</a:t>
                      </a:r>
                      <a:endParaRPr lang="en-GB" sz="2000" dirty="0"/>
                    </a:p>
                  </a:txBody>
                  <a:tcPr/>
                </a:tc>
                <a:extLst>
                  <a:ext uri="{0D108BD9-81ED-4DB2-BD59-A6C34878D82A}">
                    <a16:rowId xmlns:a16="http://schemas.microsoft.com/office/drawing/2014/main" val="10005"/>
                  </a:ext>
                </a:extLst>
              </a:tr>
              <a:tr h="4065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dk1"/>
                          </a:solidFill>
                          <a:latin typeface="+mn-lt"/>
                          <a:ea typeface="+mn-ea"/>
                          <a:cs typeface="+mn-cs"/>
                        </a:rPr>
                        <a:t>4. </a:t>
                      </a:r>
                      <a:r>
                        <a:rPr lang="en-GB" sz="2000" kern="1200" baseline="0" dirty="0">
                          <a:solidFill>
                            <a:schemeClr val="dk1"/>
                          </a:solidFill>
                          <a:latin typeface="+mn-lt"/>
                          <a:ea typeface="+mn-ea"/>
                          <a:cs typeface="+mn-cs"/>
                        </a:rPr>
                        <a:t>Monitoring</a:t>
                      </a:r>
                      <a:r>
                        <a:rPr lang="sr-Latn-RS" sz="2000" kern="1200" baseline="0" dirty="0">
                          <a:solidFill>
                            <a:schemeClr val="dk1"/>
                          </a:solidFill>
                          <a:latin typeface="+mn-lt"/>
                          <a:ea typeface="+mn-ea"/>
                          <a:cs typeface="+mn-cs"/>
                        </a:rPr>
                        <a:t> and</a:t>
                      </a:r>
                      <a:r>
                        <a:rPr lang="en-GB" sz="2000" kern="1200" baseline="0" dirty="0">
                          <a:solidFill>
                            <a:schemeClr val="dk1"/>
                          </a:solidFill>
                          <a:latin typeface="+mn-lt"/>
                          <a:ea typeface="+mn-ea"/>
                          <a:cs typeface="+mn-cs"/>
                        </a:rPr>
                        <a:t> audits (110-120) </a:t>
                      </a:r>
                      <a:r>
                        <a:rPr lang="en-US" sz="2000" kern="1200" baseline="0" dirty="0">
                          <a:solidFill>
                            <a:srgbClr val="FF0000"/>
                          </a:solidFill>
                          <a:latin typeface="+mn-lt"/>
                          <a:ea typeface="+mn-ea"/>
                          <a:cs typeface="+mn-cs"/>
                        </a:rPr>
                        <a:t>(V. M.)</a:t>
                      </a:r>
                      <a:endParaRPr lang="en-GB" sz="2000" kern="1200" baseline="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12:15-13:00</a:t>
                      </a:r>
                      <a:endParaRPr lang="en-GB" sz="2000" dirty="0"/>
                    </a:p>
                  </a:txBody>
                  <a:tcPr/>
                </a:tc>
                <a:extLst>
                  <a:ext uri="{0D108BD9-81ED-4DB2-BD59-A6C34878D82A}">
                    <a16:rowId xmlns:a16="http://schemas.microsoft.com/office/drawing/2014/main" val="10006"/>
                  </a:ext>
                </a:extLst>
              </a:tr>
              <a:tr h="433595">
                <a:tc>
                  <a:txBody>
                    <a:bodyPr/>
                    <a:lstStyle/>
                    <a:p>
                      <a:r>
                        <a:rPr lang="en-GB" sz="2000" i="1" dirty="0"/>
                        <a:t>    B</a:t>
                      </a:r>
                      <a:r>
                        <a:rPr lang="en-GB" sz="2000" i="1" baseline="0" dirty="0"/>
                        <a:t>reak</a:t>
                      </a:r>
                      <a:endParaRPr lang="en-GB" sz="20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a:t>13:00-14:00</a:t>
                      </a:r>
                    </a:p>
                  </a:txBody>
                  <a:tcPr/>
                </a:tc>
                <a:extLst>
                  <a:ext uri="{0D108BD9-81ED-4DB2-BD59-A6C34878D82A}">
                    <a16:rowId xmlns:a16="http://schemas.microsoft.com/office/drawing/2014/main" val="10007"/>
                  </a:ext>
                </a:extLst>
              </a:tr>
              <a:tr h="469314">
                <a:tc>
                  <a:txBody>
                    <a:bodyPr/>
                    <a:lstStyle/>
                    <a:p>
                      <a:r>
                        <a:rPr lang="en-US" sz="2000" dirty="0"/>
                        <a:t>5. Risk management (122-131) </a:t>
                      </a:r>
                      <a:r>
                        <a:rPr lang="en-US" sz="2000" kern="1200" baseline="0" dirty="0">
                          <a:solidFill>
                            <a:srgbClr val="FF0000"/>
                          </a:solidFill>
                          <a:latin typeface="+mn-lt"/>
                          <a:ea typeface="+mn-ea"/>
                          <a:cs typeface="+mn-cs"/>
                        </a:rPr>
                        <a:t>(V. M.)</a:t>
                      </a:r>
                      <a:endParaRPr lang="en-GB" sz="2000" dirty="0"/>
                    </a:p>
                  </a:txBody>
                  <a:tcPr/>
                </a:tc>
                <a:tc>
                  <a:txBody>
                    <a:bodyPr/>
                    <a:lstStyle/>
                    <a:p>
                      <a:pPr algn="ctr"/>
                      <a:r>
                        <a:rPr lang="en-US" sz="2000" dirty="0"/>
                        <a:t>14:00-14:45</a:t>
                      </a:r>
                      <a:endParaRPr lang="en-GB" sz="2000" dirty="0"/>
                    </a:p>
                  </a:txBody>
                  <a:tcPr/>
                </a:tc>
                <a:extLst>
                  <a:ext uri="{0D108BD9-81ED-4DB2-BD59-A6C34878D82A}">
                    <a16:rowId xmlns:a16="http://schemas.microsoft.com/office/drawing/2014/main" val="10008"/>
                  </a:ext>
                </a:extLst>
              </a:tr>
              <a:tr h="406503">
                <a:tc>
                  <a:txBody>
                    <a:bodyPr/>
                    <a:lstStyle/>
                    <a:p>
                      <a:r>
                        <a:rPr lang="en-US" sz="2000" dirty="0"/>
                        <a:t>6. IPR (132-135) </a:t>
                      </a:r>
                      <a:r>
                        <a:rPr lang="en-US" sz="2000" kern="1200" baseline="0" dirty="0">
                          <a:solidFill>
                            <a:srgbClr val="FF0000"/>
                          </a:solidFill>
                          <a:latin typeface="+mn-lt"/>
                          <a:ea typeface="+mn-ea"/>
                          <a:cs typeface="+mn-cs"/>
                        </a:rPr>
                        <a:t>(G. S.)</a:t>
                      </a:r>
                      <a:endParaRPr lang="en-GB" sz="2000" dirty="0"/>
                    </a:p>
                  </a:txBody>
                  <a:tcPr/>
                </a:tc>
                <a:tc>
                  <a:txBody>
                    <a:bodyPr/>
                    <a:lstStyle/>
                    <a:p>
                      <a:pPr algn="ctr"/>
                      <a:r>
                        <a:rPr lang="en-US" sz="2000" dirty="0"/>
                        <a:t>14:45-14:55</a:t>
                      </a:r>
                      <a:endParaRPr lang="en-GB" sz="2000" dirty="0"/>
                    </a:p>
                  </a:txBody>
                  <a:tcPr/>
                </a:tc>
                <a:extLst>
                  <a:ext uri="{0D108BD9-81ED-4DB2-BD59-A6C34878D82A}">
                    <a16:rowId xmlns:a16="http://schemas.microsoft.com/office/drawing/2014/main" val="10009"/>
                  </a:ext>
                </a:extLst>
              </a:tr>
              <a:tr h="4065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7. </a:t>
                      </a:r>
                      <a:r>
                        <a:rPr lang="en-GB" altLang="zh-HK" sz="2000" kern="1200" dirty="0">
                          <a:solidFill>
                            <a:schemeClr val="dk1"/>
                          </a:solidFill>
                          <a:latin typeface="+mn-lt"/>
                          <a:ea typeface="+mn-ea"/>
                          <a:cs typeface="+mn-cs"/>
                        </a:rPr>
                        <a:t>Communication and dissemination (136</a:t>
                      </a:r>
                      <a:r>
                        <a:rPr lang="en-GB" altLang="zh-HK" sz="2000" b="0" baseline="0" dirty="0">
                          <a:solidFill>
                            <a:schemeClr val="dk1"/>
                          </a:solidFill>
                          <a:cs typeface="+mn-cs"/>
                        </a:rPr>
                        <a:t>-174) </a:t>
                      </a:r>
                      <a:r>
                        <a:rPr lang="en-US" sz="2000" kern="1200" baseline="0" dirty="0">
                          <a:solidFill>
                            <a:srgbClr val="FF0000"/>
                          </a:solidFill>
                          <a:latin typeface="+mn-lt"/>
                          <a:ea typeface="+mn-ea"/>
                          <a:cs typeface="+mn-cs"/>
                        </a:rPr>
                        <a:t>(G. S.)</a:t>
                      </a:r>
                      <a:endParaRPr lang="en-GB" altLang="zh-HK" sz="2000" b="1" dirty="0">
                        <a:solidFill>
                          <a:schemeClr val="accent5">
                            <a:lumMod val="50000"/>
                          </a:schemeClr>
                        </a:solidFill>
                        <a:cs typeface="Calibri" panose="020F0502020204030204" pitchFamily="34" charset="0"/>
                      </a:endParaRPr>
                    </a:p>
                  </a:txBody>
                  <a:tcPr/>
                </a:tc>
                <a:tc>
                  <a:txBody>
                    <a:bodyPr/>
                    <a:lstStyle/>
                    <a:p>
                      <a:pPr algn="ctr"/>
                      <a:r>
                        <a:rPr lang="en-US" sz="2000" dirty="0"/>
                        <a:t>14:55-15:15</a:t>
                      </a:r>
                      <a:endParaRPr lang="en-GB" sz="2000" dirty="0"/>
                    </a:p>
                  </a:txBody>
                  <a:tcPr/>
                </a:tc>
                <a:extLst>
                  <a:ext uri="{0D108BD9-81ED-4DB2-BD59-A6C34878D82A}">
                    <a16:rowId xmlns:a16="http://schemas.microsoft.com/office/drawing/2014/main" val="10010"/>
                  </a:ext>
                </a:extLst>
              </a:tr>
              <a:tr h="4065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8. </a:t>
                      </a:r>
                      <a:r>
                        <a:rPr lang="tr-TR" altLang="zh-HK" sz="2000" kern="1200" dirty="0">
                          <a:solidFill>
                            <a:schemeClr val="dk1"/>
                          </a:solidFill>
                          <a:latin typeface="+mn-lt"/>
                          <a:ea typeface="+mn-ea"/>
                          <a:cs typeface="+mn-cs"/>
                        </a:rPr>
                        <a:t>PRAG </a:t>
                      </a:r>
                      <a:r>
                        <a:rPr lang="en-US" altLang="zh-HK" sz="2000" kern="1200" dirty="0">
                          <a:solidFill>
                            <a:schemeClr val="dk1"/>
                          </a:solidFill>
                          <a:latin typeface="+mn-lt"/>
                          <a:ea typeface="+mn-ea"/>
                          <a:cs typeface="+mn-cs"/>
                        </a:rPr>
                        <a:t>rules (175-180) </a:t>
                      </a:r>
                      <a:r>
                        <a:rPr lang="en-US" sz="2000" kern="1200" baseline="0" dirty="0">
                          <a:solidFill>
                            <a:srgbClr val="FF0000"/>
                          </a:solidFill>
                          <a:latin typeface="+mn-lt"/>
                          <a:ea typeface="+mn-ea"/>
                          <a:cs typeface="+mn-cs"/>
                        </a:rPr>
                        <a:t>(V. M.)</a:t>
                      </a:r>
                      <a:endParaRPr lang="en-US" altLang="zh-HK" sz="2000" kern="1200" dirty="0">
                        <a:solidFill>
                          <a:schemeClr val="dk1"/>
                        </a:solidFill>
                        <a:latin typeface="+mn-lt"/>
                        <a:ea typeface="+mn-ea"/>
                        <a:cs typeface="+mn-cs"/>
                      </a:endParaRPr>
                    </a:p>
                  </a:txBody>
                  <a:tcPr/>
                </a:tc>
                <a:tc>
                  <a:txBody>
                    <a:bodyPr/>
                    <a:lstStyle/>
                    <a:p>
                      <a:pPr algn="ctr"/>
                      <a:r>
                        <a:rPr lang="en-US" sz="2000" dirty="0"/>
                        <a:t>15:15-15:30</a:t>
                      </a:r>
                      <a:endParaRPr lang="en-GB" sz="2000" dirty="0"/>
                    </a:p>
                  </a:txBody>
                  <a:tcPr/>
                </a:tc>
                <a:extLst>
                  <a:ext uri="{0D108BD9-81ED-4DB2-BD59-A6C34878D82A}">
                    <a16:rowId xmlns:a16="http://schemas.microsoft.com/office/drawing/2014/main" val="10011"/>
                  </a:ext>
                </a:extLst>
              </a:tr>
              <a:tr h="406503">
                <a:tc>
                  <a:txBody>
                    <a:bodyPr/>
                    <a:lstStyle/>
                    <a:p>
                      <a:r>
                        <a:rPr lang="en-GB" sz="2000" baseline="0" dirty="0"/>
                        <a:t>   </a:t>
                      </a:r>
                      <a:r>
                        <a:rPr lang="en-GB" sz="2000" dirty="0"/>
                        <a:t> </a:t>
                      </a:r>
                      <a:r>
                        <a:rPr lang="en-GB" sz="2000" i="1" dirty="0"/>
                        <a:t>Q&amp;A</a:t>
                      </a:r>
                      <a:r>
                        <a:rPr lang="en-GB" sz="2000" i="1" baseline="0" dirty="0"/>
                        <a:t> and evaluation</a:t>
                      </a:r>
                      <a:endParaRPr lang="en-GB" sz="2000" i="1" dirty="0"/>
                    </a:p>
                  </a:txBody>
                  <a:tcPr/>
                </a:tc>
                <a:tc>
                  <a:txBody>
                    <a:bodyPr/>
                    <a:lstStyle/>
                    <a:p>
                      <a:pPr marL="0" algn="ctr" defTabSz="914400" rtl="0" eaLnBrk="1" latinLnBrk="0" hangingPunct="1"/>
                      <a:r>
                        <a:rPr lang="en-GB" sz="2000" kern="1200" dirty="0">
                          <a:solidFill>
                            <a:schemeClr val="dk1"/>
                          </a:solidFill>
                          <a:latin typeface="+mn-lt"/>
                          <a:ea typeface="+mn-ea"/>
                          <a:cs typeface="+mn-cs"/>
                        </a:rPr>
                        <a:t>15:30-16:00</a:t>
                      </a:r>
                    </a:p>
                  </a:txBody>
                  <a:tcPr/>
                </a:tc>
                <a:extLst>
                  <a:ext uri="{0D108BD9-81ED-4DB2-BD59-A6C34878D82A}">
                    <a16:rowId xmlns:a16="http://schemas.microsoft.com/office/drawing/2014/main" val="926168828"/>
                  </a:ext>
                </a:extLst>
              </a:tr>
            </a:tbl>
          </a:graphicData>
        </a:graphic>
      </p:graphicFrame>
    </p:spTree>
    <p:extLst>
      <p:ext uri="{BB962C8B-B14F-4D97-AF65-F5344CB8AC3E}">
        <p14:creationId xmlns:p14="http://schemas.microsoft.com/office/powerpoint/2010/main" val="2339784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52400" y="0"/>
            <a:ext cx="9547866" cy="5600662"/>
          </a:xfrm>
        </p:spPr>
        <p:txBody>
          <a:bodyPr>
            <a:normAutofit/>
          </a:bodyPr>
          <a:lstStyle/>
          <a:p>
            <a:pPr marL="0" indent="0" algn="ctr">
              <a:lnSpc>
                <a:spcPct val="100000"/>
              </a:lnSpc>
              <a:buNone/>
            </a:pPr>
            <a:r>
              <a:rPr lang="en-US" b="1" i="1" dirty="0"/>
              <a:t>Some of cross-cutting activities of Project Implementation</a:t>
            </a:r>
          </a:p>
          <a:p>
            <a:pPr lvl="1">
              <a:lnSpc>
                <a:spcPct val="100000"/>
              </a:lnSpc>
            </a:pPr>
            <a:r>
              <a:rPr lang="en-US" dirty="0"/>
              <a:t>Project monitoring</a:t>
            </a:r>
          </a:p>
          <a:p>
            <a:pPr lvl="1">
              <a:lnSpc>
                <a:spcPct val="100000"/>
              </a:lnSpc>
            </a:pPr>
            <a:r>
              <a:rPr lang="en-US" dirty="0"/>
              <a:t>Evaluation</a:t>
            </a:r>
          </a:p>
          <a:p>
            <a:pPr lvl="1">
              <a:lnSpc>
                <a:spcPct val="100000"/>
              </a:lnSpc>
            </a:pPr>
            <a:r>
              <a:rPr lang="en-US" dirty="0"/>
              <a:t>Dissemination</a:t>
            </a:r>
          </a:p>
          <a:p>
            <a:pPr lvl="1">
              <a:lnSpc>
                <a:spcPct val="100000"/>
              </a:lnSpc>
            </a:pPr>
            <a:r>
              <a:rPr lang="en-US" dirty="0"/>
              <a:t>Reporting rules</a:t>
            </a:r>
          </a:p>
          <a:p>
            <a:pPr lvl="1">
              <a:lnSpc>
                <a:spcPct val="100000"/>
              </a:lnSpc>
            </a:pPr>
            <a:r>
              <a:rPr lang="en-US" dirty="0"/>
              <a:t>Publicity rules</a:t>
            </a:r>
          </a:p>
          <a:p>
            <a:pPr lvl="1">
              <a:lnSpc>
                <a:spcPct val="100000"/>
              </a:lnSpc>
            </a:pPr>
            <a:r>
              <a:rPr lang="en-US" dirty="0"/>
              <a:t>Lead partner</a:t>
            </a:r>
            <a:r>
              <a:rPr lang="tr-TR" dirty="0"/>
              <a:t> principle</a:t>
            </a:r>
            <a:endParaRPr lang="en-US" dirty="0"/>
          </a:p>
          <a:p>
            <a:pPr lvl="1">
              <a:lnSpc>
                <a:spcPct val="100000"/>
              </a:lnSpc>
            </a:pPr>
            <a:r>
              <a:rPr lang="en-US" dirty="0"/>
              <a:t>Meetings and events</a:t>
            </a:r>
          </a:p>
          <a:p>
            <a:pPr lvl="1">
              <a:lnSpc>
                <a:spcPct val="100000"/>
              </a:lnSpc>
            </a:pPr>
            <a:r>
              <a:rPr lang="en-US" dirty="0"/>
              <a:t>Financial management</a:t>
            </a:r>
          </a:p>
          <a:p>
            <a:pPr lvl="1">
              <a:lnSpc>
                <a:spcPct val="100000"/>
              </a:lnSpc>
            </a:pPr>
            <a:r>
              <a:rPr lang="en-US" dirty="0"/>
              <a:t>Audit</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BFC57780-3F58-47EF-B6D4-D581D97F1A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5801" y="612056"/>
            <a:ext cx="7293689" cy="4611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6285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289815" y="981931"/>
            <a:ext cx="11902185" cy="5282213"/>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indent="0" algn="just">
              <a:lnSpc>
                <a:spcPct val="120000"/>
              </a:lnSpc>
              <a:buNone/>
            </a:pPr>
            <a:r>
              <a:rPr lang="en-US" sz="2400" dirty="0"/>
              <a:t>Applicable regulations:</a:t>
            </a:r>
          </a:p>
          <a:p>
            <a:pPr lvl="1" algn="just">
              <a:lnSpc>
                <a:spcPct val="120000"/>
              </a:lnSpc>
              <a:buFont typeface="Wingdings" panose="05000000000000000000" pitchFamily="2" charset="2"/>
              <a:buChar char="Ø"/>
            </a:pPr>
            <a:r>
              <a:rPr lang="en-US" dirty="0"/>
              <a:t>Financial Regulation No 966/2012 of 25 October 2012 as amended </a:t>
            </a:r>
          </a:p>
          <a:p>
            <a:pPr lvl="1" algn="just">
              <a:lnSpc>
                <a:spcPct val="120000"/>
              </a:lnSpc>
              <a:buFont typeface="Wingdings" panose="05000000000000000000" pitchFamily="2" charset="2"/>
              <a:buChar char="Ø"/>
            </a:pPr>
            <a:r>
              <a:rPr lang="en-US" dirty="0"/>
              <a:t>CIR Regulation (Common Rules and Procedures for the Implementation of the Union's instruments for External Action), adopted March 2014</a:t>
            </a:r>
          </a:p>
          <a:p>
            <a:pPr lvl="1" algn="just">
              <a:lnSpc>
                <a:spcPct val="120000"/>
              </a:lnSpc>
              <a:buFont typeface="Wingdings" panose="05000000000000000000" pitchFamily="2" charset="2"/>
              <a:buChar char="Ø"/>
            </a:pPr>
            <a:r>
              <a:rPr lang="en-US" dirty="0"/>
              <a:t>IPA Regulations (IPA, IPA II)</a:t>
            </a:r>
          </a:p>
          <a:p>
            <a:pPr algn="just">
              <a:lnSpc>
                <a:spcPct val="120000"/>
              </a:lnSpc>
              <a:buFont typeface="Wingdings" panose="05000000000000000000" pitchFamily="2" charset="2"/>
              <a:buChar char="§"/>
            </a:pPr>
            <a:endParaRPr lang="en-US" sz="2400" dirty="0"/>
          </a:p>
          <a:p>
            <a:pPr marL="0" indent="0" algn="just">
              <a:lnSpc>
                <a:spcPct val="120000"/>
              </a:lnSpc>
              <a:buNone/>
            </a:pPr>
            <a:r>
              <a:rPr lang="en-US" sz="2400" dirty="0"/>
              <a:t>Legal Framework (Regulations applicable)</a:t>
            </a:r>
            <a:endParaRPr lang="tr-TR" sz="2400" dirty="0"/>
          </a:p>
          <a:p>
            <a:pPr marL="0" indent="0" algn="just">
              <a:lnSpc>
                <a:spcPct val="120000"/>
              </a:lnSpc>
              <a:buNone/>
            </a:pPr>
            <a:r>
              <a:rPr lang="en-US" sz="2400" dirty="0">
                <a:hlinkClick r:id="rId3"/>
              </a:rPr>
              <a:t>http://</a:t>
            </a:r>
            <a:r>
              <a:rPr lang="en-US" sz="2400" dirty="0" err="1">
                <a:hlinkClick r:id="rId3"/>
              </a:rPr>
              <a:t>ec.europa.eu</a:t>
            </a:r>
            <a:r>
              <a:rPr lang="en-US" sz="2400" dirty="0">
                <a:hlinkClick r:id="rId3"/>
              </a:rPr>
              <a:t>/</a:t>
            </a:r>
            <a:r>
              <a:rPr lang="en-US" sz="2400" dirty="0" err="1">
                <a:hlinkClick r:id="rId3"/>
              </a:rPr>
              <a:t>europeaid</a:t>
            </a:r>
            <a:r>
              <a:rPr lang="en-US" sz="2400" dirty="0">
                <a:hlinkClick r:id="rId3"/>
              </a:rPr>
              <a:t>/</a:t>
            </a:r>
            <a:r>
              <a:rPr lang="en-US" sz="2400" dirty="0" err="1">
                <a:hlinkClick r:id="rId3"/>
              </a:rPr>
              <a:t>prag</a:t>
            </a:r>
            <a:r>
              <a:rPr lang="en-US" sz="2400" dirty="0">
                <a:hlinkClick r:id="rId3"/>
              </a:rPr>
              <a:t>/</a:t>
            </a:r>
            <a:r>
              <a:rPr lang="en-US" sz="2400" dirty="0" err="1">
                <a:hlinkClick r:id="rId3"/>
              </a:rPr>
              <a:t>document.do?nodeNumber</a:t>
            </a:r>
            <a:r>
              <a:rPr lang="en-US" sz="2400" dirty="0">
                <a:hlinkClick r:id="rId3"/>
              </a:rPr>
              <a:t>=7.1</a:t>
            </a:r>
            <a:endParaRPr lang="tr-TR" sz="2400" dirty="0"/>
          </a:p>
          <a:p>
            <a:pPr marL="0" indent="0" algn="just">
              <a:lnSpc>
                <a:spcPct val="120000"/>
              </a:lnSpc>
              <a:buNone/>
            </a:pPr>
            <a:endParaRPr lang="en-US" sz="2400" dirty="0"/>
          </a:p>
        </p:txBody>
      </p:sp>
    </p:spTree>
    <p:extLst>
      <p:ext uri="{BB962C8B-B14F-4D97-AF65-F5344CB8AC3E}">
        <p14:creationId xmlns:p14="http://schemas.microsoft.com/office/powerpoint/2010/main" val="1102606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123170" y="564970"/>
            <a:ext cx="11751305" cy="5282213"/>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marL="0" indent="0" algn="just">
              <a:lnSpc>
                <a:spcPct val="120000"/>
              </a:lnSpc>
              <a:buNone/>
            </a:pPr>
            <a:r>
              <a:rPr lang="en-US" sz="5100" b="1" dirty="0"/>
              <a:t>When PRAG is not applicable</a:t>
            </a:r>
            <a:r>
              <a:rPr lang="tr-TR" sz="5100" b="1" dirty="0"/>
              <a:t> </a:t>
            </a:r>
            <a:endParaRPr lang="en-US" sz="5100" b="1" dirty="0"/>
          </a:p>
          <a:p>
            <a:pPr marL="0" indent="0" algn="just">
              <a:lnSpc>
                <a:spcPct val="120000"/>
              </a:lnSpc>
              <a:buNone/>
            </a:pPr>
            <a:endParaRPr lang="tr-TR" sz="5100" b="1" dirty="0"/>
          </a:p>
          <a:p>
            <a:pPr algn="just">
              <a:lnSpc>
                <a:spcPct val="120000"/>
              </a:lnSpc>
              <a:buFont typeface="Wingdings" panose="05000000000000000000" pitchFamily="2" charset="2"/>
              <a:buChar char="§"/>
            </a:pPr>
            <a:r>
              <a:rPr lang="en-US" sz="4400" dirty="0"/>
              <a:t>European Commission - </a:t>
            </a:r>
            <a:r>
              <a:rPr lang="en-US" sz="4400" b="1" dirty="0"/>
              <a:t>when it acts as contracting authority </a:t>
            </a:r>
            <a:r>
              <a:rPr lang="en-US" sz="4400" dirty="0"/>
              <a:t>on its own account and in its sole interest (Vade-mecum on Public Procurement)</a:t>
            </a:r>
          </a:p>
          <a:p>
            <a:pPr algn="just">
              <a:lnSpc>
                <a:spcPct val="120000"/>
              </a:lnSpc>
              <a:buFont typeface="Wingdings" panose="05000000000000000000" pitchFamily="2" charset="2"/>
              <a:buChar char="§"/>
            </a:pPr>
            <a:r>
              <a:rPr lang="en-US" sz="4400" dirty="0" err="1"/>
              <a:t>PRAG</a:t>
            </a:r>
            <a:r>
              <a:rPr lang="en-US" sz="4400" dirty="0"/>
              <a:t> does not apply to </a:t>
            </a:r>
            <a:r>
              <a:rPr lang="en-US" sz="4400" b="1" dirty="0"/>
              <a:t>humanitarian crisis management aid</a:t>
            </a:r>
            <a:r>
              <a:rPr lang="en-US" sz="4400" dirty="0"/>
              <a:t>, civil protection operation and humanitarian aid operations carried out by ECHO</a:t>
            </a:r>
          </a:p>
          <a:p>
            <a:pPr algn="just">
              <a:lnSpc>
                <a:spcPct val="120000"/>
              </a:lnSpc>
              <a:buFont typeface="Wingdings" panose="05000000000000000000" pitchFamily="2" charset="2"/>
              <a:buChar char="§"/>
            </a:pPr>
            <a:r>
              <a:rPr lang="en-US" sz="4400" dirty="0" err="1"/>
              <a:t>PRAG</a:t>
            </a:r>
            <a:r>
              <a:rPr lang="en-US" sz="4400" dirty="0"/>
              <a:t> does not apply when </a:t>
            </a:r>
            <a:r>
              <a:rPr lang="en-US" sz="4400" b="1" dirty="0"/>
              <a:t>the Contracting Authority is from a partner country</a:t>
            </a:r>
            <a:r>
              <a:rPr lang="en-US" sz="4400" dirty="0"/>
              <a:t>, or is an </a:t>
            </a:r>
            <a:r>
              <a:rPr lang="en-US" sz="4400" b="1" dirty="0"/>
              <a:t>international </a:t>
            </a:r>
            <a:r>
              <a:rPr lang="en-US" sz="4400" b="1" dirty="0" err="1"/>
              <a:t>organisation</a:t>
            </a:r>
            <a:r>
              <a:rPr lang="en-US" sz="4400" b="1" dirty="0"/>
              <a:t> </a:t>
            </a:r>
            <a:r>
              <a:rPr lang="en-US" sz="4400" dirty="0"/>
              <a:t>and/ or is </a:t>
            </a:r>
            <a:r>
              <a:rPr lang="en-US" sz="4400" b="1" dirty="0"/>
              <a:t>a national body </a:t>
            </a:r>
            <a:r>
              <a:rPr lang="en-US" sz="4400" dirty="0"/>
              <a:t>which the </a:t>
            </a:r>
            <a:r>
              <a:rPr lang="en-US" sz="4400" b="1" dirty="0"/>
              <a:t>European Commission has </a:t>
            </a:r>
            <a:r>
              <a:rPr lang="en-US" sz="4400" b="1" dirty="0" err="1"/>
              <a:t>authorised</a:t>
            </a:r>
            <a:r>
              <a:rPr lang="en-US" sz="4400" dirty="0"/>
              <a:t> </a:t>
            </a:r>
            <a:r>
              <a:rPr lang="en-US" sz="4400" b="1" dirty="0"/>
              <a:t>to use its own procurement/grant award procedures</a:t>
            </a:r>
          </a:p>
          <a:p>
            <a:pPr algn="just">
              <a:lnSpc>
                <a:spcPct val="120000"/>
              </a:lnSpc>
              <a:buFont typeface="Wingdings" panose="05000000000000000000" pitchFamily="2" charset="2"/>
              <a:buChar char="§"/>
            </a:pPr>
            <a:r>
              <a:rPr lang="en-US" sz="4400" dirty="0" err="1"/>
              <a:t>PRAG</a:t>
            </a:r>
            <a:r>
              <a:rPr lang="en-US" sz="4400" dirty="0"/>
              <a:t> does not apply to institution building </a:t>
            </a:r>
            <a:r>
              <a:rPr lang="en-US" sz="4400" b="1" dirty="0"/>
              <a:t>under Twinning contracts </a:t>
            </a:r>
            <a:r>
              <a:rPr lang="en-US" sz="4400" dirty="0"/>
              <a:t>with Member States public administration (Common Twinning Manual)</a:t>
            </a:r>
          </a:p>
          <a:p>
            <a:pPr algn="just">
              <a:lnSpc>
                <a:spcPct val="120000"/>
              </a:lnSpc>
              <a:buFont typeface="Wingdings" panose="05000000000000000000" pitchFamily="2" charset="2"/>
              <a:buChar char="§"/>
            </a:pPr>
            <a:endParaRPr lang="en-US" sz="4400" dirty="0"/>
          </a:p>
          <a:p>
            <a:pPr marL="0" indent="0" algn="just">
              <a:lnSpc>
                <a:spcPct val="120000"/>
              </a:lnSpc>
              <a:buNone/>
            </a:pPr>
            <a:endParaRPr lang="en-US" sz="4400" dirty="0"/>
          </a:p>
        </p:txBody>
      </p:sp>
    </p:spTree>
    <p:extLst>
      <p:ext uri="{BB962C8B-B14F-4D97-AF65-F5344CB8AC3E}">
        <p14:creationId xmlns:p14="http://schemas.microsoft.com/office/powerpoint/2010/main" val="95345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0409" y="6026727"/>
            <a:ext cx="1308758" cy="6543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1">
            <a:extLst>
              <a:ext uri="{FF2B5EF4-FFF2-40B4-BE49-F238E27FC236}">
                <a16:creationId xmlns:a16="http://schemas.microsoft.com/office/drawing/2014/main" id="{C46973D3-59A0-40B4-927D-6BEEC35B20F5}"/>
              </a:ext>
            </a:extLst>
          </p:cNvPr>
          <p:cNvGraphicFramePr>
            <a:graphicFrameLocks noGrp="1"/>
          </p:cNvGraphicFramePr>
          <p:nvPr/>
        </p:nvGraphicFramePr>
        <p:xfrm>
          <a:off x="480739" y="397270"/>
          <a:ext cx="10367369" cy="6460730"/>
        </p:xfrm>
        <a:graphic>
          <a:graphicData uri="http://schemas.openxmlformats.org/drawingml/2006/table">
            <a:tbl>
              <a:tblPr firstRow="1" bandRow="1">
                <a:tableStyleId>{72833802-FEF1-4C79-8D5D-14CF1EAF98D9}</a:tableStyleId>
              </a:tblPr>
              <a:tblGrid>
                <a:gridCol w="5199751">
                  <a:extLst>
                    <a:ext uri="{9D8B030D-6E8A-4147-A177-3AD203B41FA5}">
                      <a16:colId xmlns:a16="http://schemas.microsoft.com/office/drawing/2014/main" val="20000"/>
                    </a:ext>
                  </a:extLst>
                </a:gridCol>
                <a:gridCol w="5167618">
                  <a:extLst>
                    <a:ext uri="{9D8B030D-6E8A-4147-A177-3AD203B41FA5}">
                      <a16:colId xmlns:a16="http://schemas.microsoft.com/office/drawing/2014/main" val="20001"/>
                    </a:ext>
                  </a:extLst>
                </a:gridCol>
              </a:tblGrid>
              <a:tr h="55288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200" baseline="0" dirty="0">
                          <a:solidFill>
                            <a:schemeClr val="tx1"/>
                          </a:solidFill>
                        </a:rPr>
                        <a:t>PRAG rules and instructions</a:t>
                      </a:r>
                      <a:endParaRPr lang="bg-BG" sz="2200" dirty="0">
                        <a:solidFill>
                          <a:schemeClr val="tx1"/>
                        </a:solidFill>
                      </a:endParaRPr>
                    </a:p>
                  </a:txBody>
                  <a:tcPr>
                    <a:solidFill>
                      <a:schemeClr val="bg1">
                        <a:lumMod val="85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200" dirty="0">
                          <a:solidFill>
                            <a:schemeClr val="tx1"/>
                          </a:solidFill>
                        </a:rPr>
                        <a:t>Directive</a:t>
                      </a:r>
                      <a:r>
                        <a:rPr lang="en-US" sz="2200" baseline="0" dirty="0">
                          <a:solidFill>
                            <a:schemeClr val="tx1"/>
                          </a:solidFill>
                        </a:rPr>
                        <a:t> 24/2014/EU</a:t>
                      </a:r>
                    </a:p>
                    <a:p>
                      <a:pPr algn="ctr"/>
                      <a:r>
                        <a:rPr lang="en-US" sz="2200" baseline="0" dirty="0">
                          <a:solidFill>
                            <a:schemeClr val="tx1"/>
                          </a:solidFill>
                        </a:rPr>
                        <a:t>Financial Regulation (FR)</a:t>
                      </a:r>
                      <a:endParaRPr lang="bg-BG" sz="2200" dirty="0">
                        <a:solidFill>
                          <a:schemeClr val="tx1"/>
                        </a:solidFill>
                      </a:endParaRPr>
                    </a:p>
                  </a:txBody>
                  <a:tcPr>
                    <a:solidFill>
                      <a:schemeClr val="bg1">
                        <a:lumMod val="85000"/>
                      </a:schemeClr>
                    </a:solidFill>
                  </a:tcPr>
                </a:tc>
                <a:extLst>
                  <a:ext uri="{0D108BD9-81ED-4DB2-BD59-A6C34878D82A}">
                    <a16:rowId xmlns:a16="http://schemas.microsoft.com/office/drawing/2014/main" val="10000"/>
                  </a:ext>
                </a:extLst>
              </a:tr>
              <a:tr h="111026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dirty="0"/>
                        <a:t>Rules of</a:t>
                      </a:r>
                      <a:r>
                        <a:rPr lang="en-US" sz="2200" baseline="0" dirty="0"/>
                        <a:t> Nationality and Origin</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effectLst/>
                        </a:rPr>
                        <a:t>List of eligible countries in</a:t>
                      </a:r>
                      <a:r>
                        <a:rPr lang="en-US" sz="2200" baseline="0" dirty="0">
                          <a:effectLst/>
                        </a:rPr>
                        <a:t> PRAG</a:t>
                      </a:r>
                      <a:endParaRPr lang="bg-BG" sz="2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effectLst/>
                        </a:rPr>
                        <a:t>for each specific</a:t>
                      </a:r>
                      <a:r>
                        <a:rPr lang="en-US" sz="2200" baseline="0" dirty="0">
                          <a:effectLst/>
                        </a:rPr>
                        <a:t> </a:t>
                      </a:r>
                      <a:r>
                        <a:rPr lang="en-US" sz="2200" dirty="0">
                          <a:effectLst/>
                        </a:rPr>
                        <a:t>EU instrument</a:t>
                      </a:r>
                      <a:endParaRPr lang="bg-BG" sz="2200" b="0" dirty="0">
                        <a:latin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dirty="0"/>
                        <a:t>Not</a:t>
                      </a:r>
                      <a:r>
                        <a:rPr lang="en-US" sz="2200" baseline="0" dirty="0"/>
                        <a:t> applicable;</a:t>
                      </a:r>
                    </a:p>
                    <a:p>
                      <a:r>
                        <a:rPr lang="en-US" sz="2200" baseline="0" dirty="0"/>
                        <a:t>Defined in the basic act of the respective instrument</a:t>
                      </a:r>
                      <a:endParaRPr lang="bg-BG" sz="2200" dirty="0"/>
                    </a:p>
                  </a:txBody>
                  <a:tcPr/>
                </a:tc>
                <a:extLst>
                  <a:ext uri="{0D108BD9-81ED-4DB2-BD59-A6C34878D82A}">
                    <a16:rowId xmlns:a16="http://schemas.microsoft.com/office/drawing/2014/main" val="10001"/>
                  </a:ext>
                </a:extLst>
              </a:tr>
              <a:tr h="7862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dirty="0"/>
                        <a:t>Requirements for publication and transparency</a:t>
                      </a:r>
                      <a:endParaRPr lang="bg-BG" sz="2200" b="1" dirty="0">
                        <a:latin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dirty="0"/>
                        <a:t>Directive</a:t>
                      </a:r>
                      <a:r>
                        <a:rPr lang="en-US" sz="2200" baseline="0" dirty="0"/>
                        <a:t> 24/2014/EU: </a:t>
                      </a:r>
                      <a:r>
                        <a:rPr lang="en-US" sz="2200" u="none" strike="noStrike" kern="1200" baseline="0" dirty="0"/>
                        <a:t>Section 2: Publication and transparency </a:t>
                      </a:r>
                      <a:endParaRPr lang="bg-BG" sz="2200" dirty="0">
                        <a:latin typeface="Calibri" panose="020F0502020204030204" pitchFamily="34" charset="0"/>
                      </a:endParaRPr>
                    </a:p>
                  </a:txBody>
                  <a:tcPr/>
                </a:tc>
                <a:extLst>
                  <a:ext uri="{0D108BD9-81ED-4DB2-BD59-A6C34878D82A}">
                    <a16:rowId xmlns:a16="http://schemas.microsoft.com/office/drawing/2014/main" val="10002"/>
                  </a:ext>
                </a:extLst>
              </a:tr>
              <a:tr h="104836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dirty="0">
                          <a:effectLst/>
                        </a:rPr>
                        <a:t>Exclusion criteria from participation/ award in public procurement/ grants</a:t>
                      </a:r>
                      <a:endParaRPr lang="bg-BG" sz="2200" b="0" dirty="0">
                        <a:latin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u="none" strike="noStrike" kern="1200" baseline="0" dirty="0"/>
                        <a:t>Fully identical: Article 106, 107 of FR</a:t>
                      </a:r>
                    </a:p>
                    <a:p>
                      <a:r>
                        <a:rPr lang="en-US" sz="2200" u="none" strike="noStrike" kern="1200" baseline="0" dirty="0"/>
                        <a:t>Article 57 of  Directive 24/2014/EU: </a:t>
                      </a:r>
                      <a:endParaRPr lang="bg-BG" sz="2200" dirty="0">
                        <a:latin typeface="Calibri" panose="020F0502020204030204" pitchFamily="34" charset="0"/>
                      </a:endParaRPr>
                    </a:p>
                  </a:txBody>
                  <a:tcPr/>
                </a:tc>
                <a:extLst>
                  <a:ext uri="{0D108BD9-81ED-4DB2-BD59-A6C34878D82A}">
                    <a16:rowId xmlns:a16="http://schemas.microsoft.com/office/drawing/2014/main" val="10003"/>
                  </a:ext>
                </a:extLst>
              </a:tr>
              <a:tr h="73385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Technical Specifications/ Terms of Reference</a:t>
                      </a:r>
                      <a:r>
                        <a:rPr lang="en-US" sz="2200" baseline="0" dirty="0"/>
                        <a:t> </a:t>
                      </a:r>
                      <a:endParaRPr lang="bg-BG" sz="2200" b="1" dirty="0">
                        <a:latin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u="none" strike="noStrike" kern="1200" baseline="0" dirty="0"/>
                        <a:t>Article 42 of Directive 24/2014/EU </a:t>
                      </a:r>
                      <a:endParaRPr lang="bg-BG" sz="2200" dirty="0">
                        <a:latin typeface="Calibri" panose="020F0502020204030204" pitchFamily="34" charset="0"/>
                      </a:endParaRPr>
                    </a:p>
                  </a:txBody>
                  <a:tcPr/>
                </a:tc>
                <a:extLst>
                  <a:ext uri="{0D108BD9-81ED-4DB2-BD59-A6C34878D82A}">
                    <a16:rowId xmlns:a16="http://schemas.microsoft.com/office/drawing/2014/main" val="10004"/>
                  </a:ext>
                </a:extLst>
              </a:tr>
              <a:tr h="94353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dirty="0"/>
                        <a:t>Procurement</a:t>
                      </a:r>
                      <a:r>
                        <a:rPr lang="en-US" sz="2200" baseline="0" dirty="0"/>
                        <a:t> procedures (list)</a:t>
                      </a:r>
                      <a:endParaRPr lang="bg-BG" sz="2200" dirty="0">
                        <a:latin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200" u="none" strike="noStrike" kern="1200" baseline="0" dirty="0"/>
                        <a:t>Article 104 of FR</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u="none" strike="noStrike" kern="1200" baseline="0" dirty="0"/>
                        <a:t>Article 26-36 of Directive 24/2014/EU</a:t>
                      </a:r>
                      <a:endParaRPr lang="bg-BG" sz="2200" dirty="0">
                        <a:latin typeface="Calibri" panose="020F0502020204030204" pitchFamily="34" charset="0"/>
                      </a:endParaRPr>
                    </a:p>
                  </a:txBody>
                  <a:tcPr/>
                </a:tc>
                <a:extLst>
                  <a:ext uri="{0D108BD9-81ED-4DB2-BD59-A6C34878D82A}">
                    <a16:rowId xmlns:a16="http://schemas.microsoft.com/office/drawing/2014/main" val="10005"/>
                  </a:ext>
                </a:extLst>
              </a:tr>
              <a:tr h="104836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Selection criteria</a:t>
                      </a:r>
                      <a:r>
                        <a:rPr lang="en-US" sz="2200" baseline="0" dirty="0"/>
                        <a:t> &amp; A</a:t>
                      </a:r>
                      <a:r>
                        <a:rPr lang="en-US" sz="2200" dirty="0"/>
                        <a:t>ward criteria</a:t>
                      </a:r>
                      <a:endParaRPr lang="bg-BG" sz="2200" dirty="0"/>
                    </a:p>
                    <a:p>
                      <a:endParaRPr lang="bg-BG" sz="2200" dirty="0">
                        <a:latin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u="none" strike="noStrike" kern="1200" baseline="0" dirty="0"/>
                        <a:t>Directive 24/2014/EU: Article 58 and 67; Article 110 (Financial Regulation)</a:t>
                      </a:r>
                      <a:endParaRPr lang="bg-BG" sz="2200" dirty="0">
                        <a:latin typeface="Calibri" panose="020F050202020403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270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66C259-F2EB-42F5-AD16-0E75F51618A8}"/>
              </a:ext>
            </a:extLst>
          </p:cNvPr>
          <p:cNvSpPr txBox="1">
            <a:spLocks noGrp="1"/>
          </p:cNvSpPr>
          <p:nvPr>
            <p:ph idx="1"/>
          </p:nvPr>
        </p:nvSpPr>
        <p:spPr bwMode="auto">
          <a:xfrm>
            <a:off x="649644" y="284085"/>
            <a:ext cx="10515600" cy="6098960"/>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40000" lnSpcReduction="20000"/>
          </a:bodyPr>
          <a:lstStyle/>
          <a:p>
            <a:pPr marL="0" indent="0" algn="ctr">
              <a:lnSpc>
                <a:spcPct val="120000"/>
              </a:lnSpc>
              <a:buNone/>
            </a:pPr>
            <a:r>
              <a:rPr lang="en-US" sz="9200" b="1" dirty="0" err="1">
                <a:latin typeface="Calibri" panose="020F0502020204030204" pitchFamily="34" charset="0"/>
              </a:rPr>
              <a:t>PRAG</a:t>
            </a:r>
            <a:r>
              <a:rPr lang="en-US" sz="9200" b="1" dirty="0">
                <a:latin typeface="Calibri" panose="020F0502020204030204" pitchFamily="34" charset="0"/>
              </a:rPr>
              <a:t> Contents </a:t>
            </a:r>
          </a:p>
          <a:p>
            <a:pPr marL="0" indent="0" algn="just">
              <a:lnSpc>
                <a:spcPct val="120000"/>
              </a:lnSpc>
              <a:buNone/>
            </a:pPr>
            <a:r>
              <a:rPr lang="en-US" sz="6200" dirty="0"/>
              <a:t>Theoretical part (Basic rules and procedures)</a:t>
            </a:r>
          </a:p>
          <a:p>
            <a:pPr lvl="1" algn="just">
              <a:lnSpc>
                <a:spcPct val="120000"/>
              </a:lnSpc>
            </a:pPr>
            <a:r>
              <a:rPr lang="en-US" sz="5800" dirty="0"/>
              <a:t>Basic rules</a:t>
            </a:r>
          </a:p>
          <a:p>
            <a:pPr lvl="1" algn="just">
              <a:lnSpc>
                <a:spcPct val="120000"/>
              </a:lnSpc>
            </a:pPr>
            <a:r>
              <a:rPr lang="en-US" sz="5800" dirty="0"/>
              <a:t>Detailed procedures: Services/ Supplies/ Works/ Grants</a:t>
            </a:r>
          </a:p>
          <a:p>
            <a:pPr marL="0" indent="0" algn="just">
              <a:lnSpc>
                <a:spcPct val="120000"/>
              </a:lnSpc>
              <a:buNone/>
            </a:pPr>
            <a:r>
              <a:rPr lang="en-US" sz="6200" dirty="0">
                <a:hlinkClick r:id="rId3"/>
              </a:rPr>
              <a:t>http://</a:t>
            </a:r>
            <a:r>
              <a:rPr lang="en-US" sz="6200" dirty="0" err="1">
                <a:hlinkClick r:id="rId3"/>
              </a:rPr>
              <a:t>ec.europa.eu</a:t>
            </a:r>
            <a:r>
              <a:rPr lang="en-US" sz="6200" dirty="0">
                <a:hlinkClick r:id="rId3"/>
              </a:rPr>
              <a:t>/</a:t>
            </a:r>
            <a:r>
              <a:rPr lang="en-US" sz="6200" dirty="0" err="1">
                <a:hlinkClick r:id="rId3"/>
              </a:rPr>
              <a:t>europeaid</a:t>
            </a:r>
            <a:r>
              <a:rPr lang="en-US" sz="6200" dirty="0">
                <a:hlinkClick r:id="rId3"/>
              </a:rPr>
              <a:t>/</a:t>
            </a:r>
            <a:r>
              <a:rPr lang="en-US" sz="6200" dirty="0" err="1">
                <a:hlinkClick r:id="rId3"/>
              </a:rPr>
              <a:t>prag</a:t>
            </a:r>
            <a:r>
              <a:rPr lang="en-US" sz="6200" dirty="0">
                <a:hlinkClick r:id="rId3"/>
              </a:rPr>
              <a:t>/</a:t>
            </a:r>
            <a:r>
              <a:rPr lang="en-US" sz="6200" dirty="0" err="1">
                <a:hlinkClick r:id="rId3"/>
              </a:rPr>
              <a:t>document.do?nodeNumber</a:t>
            </a:r>
            <a:r>
              <a:rPr lang="en-US" sz="6200" dirty="0">
                <a:hlinkClick r:id="rId3"/>
              </a:rPr>
              <a:t>=1</a:t>
            </a:r>
            <a:endParaRPr lang="tr-TR" sz="6200" dirty="0"/>
          </a:p>
          <a:p>
            <a:pPr marL="0" indent="0" algn="just">
              <a:lnSpc>
                <a:spcPct val="120000"/>
              </a:lnSpc>
              <a:buNone/>
            </a:pPr>
            <a:endParaRPr lang="en-US" sz="6200" dirty="0"/>
          </a:p>
          <a:p>
            <a:pPr marL="0" indent="0" algn="just">
              <a:lnSpc>
                <a:spcPct val="120000"/>
              </a:lnSpc>
              <a:buNone/>
            </a:pPr>
            <a:r>
              <a:rPr lang="en-US" sz="6200" dirty="0"/>
              <a:t>Annexes (Templates)</a:t>
            </a:r>
          </a:p>
          <a:p>
            <a:pPr marL="0" indent="0" algn="just">
              <a:lnSpc>
                <a:spcPct val="120000"/>
              </a:lnSpc>
              <a:buNone/>
            </a:pPr>
            <a:r>
              <a:rPr lang="en-US" sz="6200" dirty="0">
                <a:hlinkClick r:id="rId4"/>
              </a:rPr>
              <a:t>http://</a:t>
            </a:r>
            <a:r>
              <a:rPr lang="en-US" sz="6200" dirty="0" err="1">
                <a:hlinkClick r:id="rId4"/>
              </a:rPr>
              <a:t>ec.europa.eu</a:t>
            </a:r>
            <a:r>
              <a:rPr lang="en-US" sz="6200" dirty="0">
                <a:hlinkClick r:id="rId4"/>
              </a:rPr>
              <a:t>/</a:t>
            </a:r>
            <a:r>
              <a:rPr lang="en-US" sz="6200" dirty="0" err="1">
                <a:hlinkClick r:id="rId4"/>
              </a:rPr>
              <a:t>europeaid</a:t>
            </a:r>
            <a:r>
              <a:rPr lang="en-US" sz="6200" dirty="0">
                <a:hlinkClick r:id="rId4"/>
              </a:rPr>
              <a:t>/</a:t>
            </a:r>
            <a:r>
              <a:rPr lang="en-US" sz="6200" dirty="0" err="1">
                <a:hlinkClick r:id="rId4"/>
              </a:rPr>
              <a:t>prag</a:t>
            </a:r>
            <a:r>
              <a:rPr lang="en-US" sz="6200" dirty="0">
                <a:hlinkClick r:id="rId4"/>
              </a:rPr>
              <a:t>/</a:t>
            </a:r>
            <a:r>
              <a:rPr lang="en-US" sz="6200" dirty="0" err="1">
                <a:hlinkClick r:id="rId4"/>
              </a:rPr>
              <a:t>document.do?isAnnexes</a:t>
            </a:r>
            <a:r>
              <a:rPr lang="en-US" sz="6200" dirty="0">
                <a:hlinkClick r:id="rId4"/>
              </a:rPr>
              <a:t>=true</a:t>
            </a:r>
            <a:endParaRPr lang="tr-TR" sz="6200" dirty="0"/>
          </a:p>
          <a:p>
            <a:pPr lvl="1" algn="just">
              <a:lnSpc>
                <a:spcPct val="120000"/>
              </a:lnSpc>
            </a:pPr>
            <a:r>
              <a:rPr lang="en-US" sz="5800" dirty="0"/>
              <a:t>General</a:t>
            </a:r>
          </a:p>
          <a:p>
            <a:pPr lvl="1" algn="just">
              <a:lnSpc>
                <a:spcPct val="120000"/>
              </a:lnSpc>
            </a:pPr>
            <a:r>
              <a:rPr lang="en-US" sz="5800" dirty="0"/>
              <a:t>Services</a:t>
            </a:r>
          </a:p>
          <a:p>
            <a:pPr lvl="1" algn="just">
              <a:lnSpc>
                <a:spcPct val="120000"/>
              </a:lnSpc>
            </a:pPr>
            <a:r>
              <a:rPr lang="en-US" sz="5800" dirty="0"/>
              <a:t>Supplies</a:t>
            </a:r>
          </a:p>
          <a:p>
            <a:pPr lvl="1" algn="just">
              <a:lnSpc>
                <a:spcPct val="120000"/>
              </a:lnSpc>
            </a:pPr>
            <a:r>
              <a:rPr lang="en-US" sz="5800" dirty="0"/>
              <a:t>Works </a:t>
            </a:r>
          </a:p>
          <a:p>
            <a:pPr lvl="1" algn="just">
              <a:lnSpc>
                <a:spcPct val="120000"/>
              </a:lnSpc>
            </a:pPr>
            <a:r>
              <a:rPr lang="en-US" sz="5800" dirty="0"/>
              <a:t>Grants</a:t>
            </a:r>
          </a:p>
          <a:p>
            <a:pPr algn="just">
              <a:lnSpc>
                <a:spcPct val="120000"/>
              </a:lnSpc>
              <a:buFont typeface="Wingdings" panose="05000000000000000000" pitchFamily="2" charset="2"/>
              <a:buChar char="§"/>
            </a:pPr>
            <a:endParaRPr lang="en-US" sz="4400" dirty="0"/>
          </a:p>
          <a:p>
            <a:pPr marL="0" indent="0" algn="just">
              <a:lnSpc>
                <a:spcPct val="120000"/>
              </a:lnSpc>
              <a:buNone/>
            </a:pPr>
            <a:endParaRPr lang="en-US" sz="4400" dirty="0"/>
          </a:p>
        </p:txBody>
      </p:sp>
    </p:spTree>
    <p:extLst>
      <p:ext uri="{BB962C8B-B14F-4D97-AF65-F5344CB8AC3E}">
        <p14:creationId xmlns:p14="http://schemas.microsoft.com/office/powerpoint/2010/main" val="296440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13640B-A7FD-4BDC-8E66-A20362316F90}"/>
              </a:ext>
            </a:extLst>
          </p:cNvPr>
          <p:cNvSpPr/>
          <p:nvPr/>
        </p:nvSpPr>
        <p:spPr>
          <a:xfrm>
            <a:off x="3774281" y="2344106"/>
            <a:ext cx="4643438" cy="1862138"/>
          </a:xfrm>
          <a:prstGeom prst="rect">
            <a:avLst/>
          </a:prstGeom>
          <a:noFill/>
        </p:spPr>
        <p:txBody>
          <a:bodyPr>
            <a:spAutoFit/>
          </a:bodyPr>
          <a:lstStyle/>
          <a:p>
            <a:pPr algn="ctr" eaLnBrk="1" fontAlgn="auto" hangingPunct="1">
              <a:spcAft>
                <a:spcPct val="30000"/>
              </a:spcAft>
              <a:defRPr/>
            </a:pPr>
            <a:r>
              <a:rPr lang="en-GB" sz="11500" b="1" dirty="0">
                <a:solidFill>
                  <a:schemeClr val="accent5">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Q&amp;A</a:t>
            </a:r>
          </a:p>
        </p:txBody>
      </p:sp>
    </p:spTree>
    <p:extLst>
      <p:ext uri="{BB962C8B-B14F-4D97-AF65-F5344CB8AC3E}">
        <p14:creationId xmlns:p14="http://schemas.microsoft.com/office/powerpoint/2010/main" val="38069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C40C756-CE88-41D7-B94C-A82075CEF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4511" y="1096134"/>
            <a:ext cx="4716710" cy="42014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0134ACF6-D1EA-4925-9269-EECA48FFF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902" y="1782423"/>
            <a:ext cx="3089614" cy="31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85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99371" y="387716"/>
            <a:ext cx="11799796" cy="5600662"/>
          </a:xfrm>
        </p:spPr>
        <p:txBody>
          <a:bodyPr>
            <a:normAutofit/>
          </a:bodyPr>
          <a:lstStyle/>
          <a:p>
            <a:pPr marL="0" indent="0" algn="ctr">
              <a:lnSpc>
                <a:spcPct val="100000"/>
              </a:lnSpc>
              <a:buNone/>
            </a:pPr>
            <a:r>
              <a:rPr lang="en-US" dirty="0"/>
              <a:t>Project management is the application of knowledge, skills, tools and techniques to project activities in order to meet the project objectives. It includes: </a:t>
            </a:r>
            <a:endParaRPr lang="tr-TR" dirty="0"/>
          </a:p>
          <a:p>
            <a:pPr marL="0" indent="0" algn="just">
              <a:lnSpc>
                <a:spcPct val="100000"/>
              </a:lnSpc>
              <a:buNone/>
            </a:pPr>
            <a:endParaRPr lang="en-US" dirty="0"/>
          </a:p>
          <a:p>
            <a:pPr marL="971550" lvl="1" indent="-514350" algn="just">
              <a:lnSpc>
                <a:spcPct val="100000"/>
              </a:lnSpc>
              <a:buAutoNum type="arabicPeriod"/>
            </a:pPr>
            <a:r>
              <a:rPr lang="en-US" dirty="0"/>
              <a:t>Contract and financial management </a:t>
            </a:r>
            <a:endParaRPr lang="tr-TR" dirty="0"/>
          </a:p>
          <a:p>
            <a:pPr marL="971550" lvl="1" indent="-514350" algn="just">
              <a:lnSpc>
                <a:spcPct val="100000"/>
              </a:lnSpc>
              <a:buAutoNum type="arabicPeriod"/>
            </a:pPr>
            <a:r>
              <a:rPr lang="en-US" dirty="0"/>
              <a:t>Consortium management </a:t>
            </a:r>
            <a:endParaRPr lang="tr-TR" dirty="0"/>
          </a:p>
          <a:p>
            <a:pPr marL="971550" lvl="1" indent="-514350" algn="just">
              <a:lnSpc>
                <a:spcPct val="100000"/>
              </a:lnSpc>
              <a:buAutoNum type="arabicPeriod"/>
            </a:pPr>
            <a:r>
              <a:rPr lang="en-US" dirty="0"/>
              <a:t>Time management </a:t>
            </a:r>
            <a:endParaRPr lang="tr-TR" dirty="0"/>
          </a:p>
          <a:p>
            <a:pPr marL="971550" lvl="1" indent="-514350" algn="just">
              <a:lnSpc>
                <a:spcPct val="100000"/>
              </a:lnSpc>
              <a:buAutoNum type="arabicPeriod"/>
            </a:pPr>
            <a:r>
              <a:rPr lang="en-US" dirty="0"/>
              <a:t>Reporting, communication with EC and liaison with other initiatives and projects</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81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97871" y="372922"/>
            <a:ext cx="11701295" cy="4867594"/>
          </a:xfrm>
        </p:spPr>
        <p:txBody>
          <a:bodyPr>
            <a:normAutofit lnSpcReduction="10000"/>
          </a:bodyPr>
          <a:lstStyle/>
          <a:p>
            <a:pPr marL="0" indent="0" algn="just">
              <a:lnSpc>
                <a:spcPct val="100000"/>
              </a:lnSpc>
              <a:buNone/>
            </a:pPr>
            <a:r>
              <a:rPr lang="en-US" sz="3700" dirty="0"/>
              <a:t>Objectives of project management</a:t>
            </a:r>
            <a:r>
              <a:rPr lang="tr-TR" sz="3700" dirty="0"/>
              <a:t> </a:t>
            </a:r>
            <a:r>
              <a:rPr lang="en-US" sz="3700" dirty="0"/>
              <a:t> </a:t>
            </a:r>
            <a:endParaRPr lang="tr-TR" sz="3700" dirty="0"/>
          </a:p>
          <a:p>
            <a:pPr algn="just">
              <a:lnSpc>
                <a:spcPct val="100000"/>
              </a:lnSpc>
            </a:pPr>
            <a:r>
              <a:rPr lang="en-US" dirty="0"/>
              <a:t>Ensure the correct execution of the project’s work plan including its adaptation to necessities that may occur during the project </a:t>
            </a:r>
            <a:endParaRPr lang="tr-TR" dirty="0"/>
          </a:p>
          <a:p>
            <a:pPr algn="just">
              <a:lnSpc>
                <a:spcPct val="100000"/>
              </a:lnSpc>
            </a:pPr>
            <a:r>
              <a:rPr lang="en-US" dirty="0"/>
              <a:t>Guarantee efficient communication within the consortium </a:t>
            </a:r>
            <a:endParaRPr lang="tr-TR" dirty="0"/>
          </a:p>
          <a:p>
            <a:pPr algn="just">
              <a:lnSpc>
                <a:spcPct val="100000"/>
              </a:lnSpc>
            </a:pPr>
            <a:r>
              <a:rPr lang="en-US" dirty="0"/>
              <a:t>Assure the overall coordination of all activities among the project partners </a:t>
            </a:r>
            <a:endParaRPr lang="tr-TR" dirty="0"/>
          </a:p>
          <a:p>
            <a:pPr algn="just">
              <a:lnSpc>
                <a:spcPct val="100000"/>
              </a:lnSpc>
            </a:pPr>
            <a:r>
              <a:rPr lang="en-US" dirty="0"/>
              <a:t>Lead project steering with the objective to implement the project in a smooth and consolidated way, involving the partnership and also external stakeholders </a:t>
            </a:r>
            <a:endParaRPr lang="tr-TR" dirty="0"/>
          </a:p>
          <a:p>
            <a:pPr>
              <a:lnSpc>
                <a:spcPct val="100000"/>
              </a:lnSpc>
            </a:pPr>
            <a:r>
              <a:rPr lang="en-US" dirty="0"/>
              <a:t>Enabled timely reporting to the EC and the administrative and financial management of the project</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68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02388" y="6824"/>
            <a:ext cx="12089611" cy="6628687"/>
          </a:xfrm>
        </p:spPr>
        <p:txBody>
          <a:bodyPr>
            <a:normAutofit fontScale="25000" lnSpcReduction="20000"/>
          </a:bodyPr>
          <a:lstStyle/>
          <a:p>
            <a:pPr marL="0" indent="0">
              <a:lnSpc>
                <a:spcPct val="100000"/>
              </a:lnSpc>
              <a:buNone/>
            </a:pPr>
            <a:r>
              <a:rPr lang="tr-TR" sz="7200" b="1" dirty="0"/>
              <a:t>A </a:t>
            </a:r>
            <a:r>
              <a:rPr lang="en-US" sz="7200" b="1" dirty="0"/>
              <a:t>list of tasks that regularly appear in the Management/Coordination work packages depending on the  </a:t>
            </a:r>
            <a:r>
              <a:rPr lang="tr-TR" sz="7200" b="1" dirty="0"/>
              <a:t>Project</a:t>
            </a:r>
          </a:p>
          <a:p>
            <a:pPr>
              <a:lnSpc>
                <a:spcPct val="100000"/>
              </a:lnSpc>
            </a:pPr>
            <a:r>
              <a:rPr lang="en-US" sz="7200" dirty="0"/>
              <a:t>Administrative coordination</a:t>
            </a:r>
          </a:p>
          <a:p>
            <a:pPr lvl="1">
              <a:lnSpc>
                <a:spcPct val="100000"/>
              </a:lnSpc>
            </a:pPr>
            <a:r>
              <a:rPr lang="en-US" sz="7200" dirty="0"/>
              <a:t>Setting up a total management structure (acting persons, responsibilities and teams).</a:t>
            </a:r>
          </a:p>
          <a:p>
            <a:pPr lvl="1">
              <a:lnSpc>
                <a:spcPct val="100000"/>
              </a:lnSpc>
            </a:pPr>
            <a:r>
              <a:rPr lang="en-US" sz="7200" dirty="0"/>
              <a:t>Preparation of all project meetings.</a:t>
            </a:r>
          </a:p>
          <a:p>
            <a:pPr lvl="1">
              <a:lnSpc>
                <a:spcPct val="100000"/>
              </a:lnSpc>
            </a:pPr>
            <a:r>
              <a:rPr lang="en-US" sz="7200" dirty="0"/>
              <a:t>Kick-off activities of the project and kick-off meeting (re-align vision, mission and focus on project outputs and related deliverables).</a:t>
            </a:r>
          </a:p>
          <a:p>
            <a:pPr lvl="1">
              <a:lnSpc>
                <a:spcPct val="100000"/>
              </a:lnSpc>
            </a:pPr>
            <a:r>
              <a:rPr lang="en-US" sz="7200" dirty="0"/>
              <a:t>Generating a project management plan. The plan will describe the indicators, the reporting procedures, schedule and the management of the project progress. Monitoring accordingly.</a:t>
            </a:r>
          </a:p>
          <a:p>
            <a:pPr lvl="1">
              <a:lnSpc>
                <a:spcPct val="100000"/>
              </a:lnSpc>
            </a:pPr>
            <a:r>
              <a:rPr lang="en-US" sz="7200" dirty="0"/>
              <a:t>Developing a quality assurance plan and monitoring deliverables/processes accordingly.</a:t>
            </a:r>
          </a:p>
          <a:p>
            <a:pPr lvl="1">
              <a:lnSpc>
                <a:spcPct val="100000"/>
              </a:lnSpc>
            </a:pPr>
            <a:r>
              <a:rPr lang="en-US" sz="7200" dirty="0"/>
              <a:t>Risk management and contingency planning.</a:t>
            </a:r>
          </a:p>
          <a:p>
            <a:pPr>
              <a:lnSpc>
                <a:spcPct val="100000"/>
              </a:lnSpc>
            </a:pPr>
            <a:r>
              <a:rPr lang="en-US" sz="7200" dirty="0"/>
              <a:t>Legal and IPR coordination</a:t>
            </a:r>
          </a:p>
          <a:p>
            <a:pPr lvl="1">
              <a:lnSpc>
                <a:spcPct val="100000"/>
              </a:lnSpc>
            </a:pPr>
            <a:r>
              <a:rPr lang="en-US" sz="7200" dirty="0"/>
              <a:t>IPR Management (managing and protecting IPR linked to the results developed in the project).</a:t>
            </a:r>
          </a:p>
          <a:p>
            <a:pPr lvl="1">
              <a:lnSpc>
                <a:spcPct val="100000"/>
              </a:lnSpc>
            </a:pPr>
            <a:r>
              <a:rPr lang="en-US" sz="7200" dirty="0"/>
              <a:t>Drafting and signing a Consortium Agreement - CA </a:t>
            </a:r>
          </a:p>
          <a:p>
            <a:pPr lvl="1">
              <a:lnSpc>
                <a:spcPct val="100000"/>
              </a:lnSpc>
            </a:pPr>
            <a:r>
              <a:rPr lang="en-US" sz="7200" dirty="0"/>
              <a:t>Financial coordination</a:t>
            </a:r>
          </a:p>
          <a:p>
            <a:pPr lvl="1">
              <a:lnSpc>
                <a:spcPct val="100000"/>
              </a:lnSpc>
            </a:pPr>
            <a:r>
              <a:rPr lang="en-US" sz="7200" dirty="0"/>
              <a:t>Managing financial aspects, including payments, financial reporting, reallocations, and other financial activities in the project.</a:t>
            </a:r>
          </a:p>
          <a:p>
            <a:r>
              <a:rPr lang="en-US" sz="7200" dirty="0"/>
              <a:t>Coordination in the field of project (Scientific coordination for H2020, etc.)</a:t>
            </a:r>
          </a:p>
          <a:p>
            <a:r>
              <a:rPr lang="en-US" sz="7200" dirty="0"/>
              <a:t>Sustainability</a:t>
            </a:r>
            <a:r>
              <a:rPr lang="sr-Latn-RS" sz="7200" dirty="0"/>
              <a:t> -</a:t>
            </a:r>
            <a:r>
              <a:rPr lang="en-US" sz="7200" dirty="0"/>
              <a:t>Analysis and actions to make the project and its infrastructure sustainable (overview of the project’s sustainability scenarios; attracting stakeholders and public and private funding for the expansion of the project).</a:t>
            </a:r>
          </a:p>
          <a:p>
            <a:r>
              <a:rPr lang="en-US" sz="7200" dirty="0"/>
              <a:t>Communication</a:t>
            </a:r>
          </a:p>
          <a:p>
            <a:pPr lvl="1"/>
            <a:r>
              <a:rPr lang="en-US" sz="7200" dirty="0"/>
              <a:t>Internal communication within the consortium.</a:t>
            </a:r>
          </a:p>
          <a:p>
            <a:pPr lvl="1"/>
            <a:r>
              <a:rPr lang="en-US" sz="7200" dirty="0"/>
              <a:t>Communication with the EC.</a:t>
            </a:r>
          </a:p>
          <a:p>
            <a:r>
              <a:rPr lang="en-US" sz="7200" dirty="0"/>
              <a:t>Gender issues, ethical issues, social impact (horizontal issues).</a:t>
            </a:r>
          </a:p>
          <a:p>
            <a:r>
              <a:rPr lang="en-US" sz="7200" dirty="0"/>
              <a:t>Cooperation with other EC projects.</a:t>
            </a:r>
          </a:p>
          <a:p>
            <a:pPr marL="0" indent="0">
              <a:lnSpc>
                <a:spcPct val="100000"/>
              </a:lnSpc>
              <a:buNone/>
            </a:pPr>
            <a:endParaRPr lang="en-US" sz="6400" dirty="0"/>
          </a:p>
          <a:p>
            <a:pPr lvl="1">
              <a:lnSpc>
                <a:spcPct val="100000"/>
              </a:lnSpc>
              <a:buFont typeface="Wingdings" panose="05000000000000000000" pitchFamily="2" charset="2"/>
              <a:buChar char="Ø"/>
            </a:pPr>
            <a:endParaRPr lang="tr-TR" sz="6400" dirty="0"/>
          </a:p>
          <a:p>
            <a:pPr lvl="1">
              <a:lnSpc>
                <a:spcPct val="100000"/>
              </a:lnSpc>
              <a:buFont typeface="Wingdings" panose="05000000000000000000" pitchFamily="2" charset="2"/>
              <a:buChar char="Ø"/>
            </a:pPr>
            <a:endParaRPr lang="en-US" sz="64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197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332509" y="760849"/>
            <a:ext cx="5612077" cy="4867594"/>
          </a:xfrm>
        </p:spPr>
        <p:txBody>
          <a:bodyPr>
            <a:normAutofit fontScale="77500" lnSpcReduction="20000"/>
          </a:bodyPr>
          <a:lstStyle/>
          <a:p>
            <a:pPr marL="354965" marR="43180" indent="-342900">
              <a:lnSpc>
                <a:spcPct val="99700"/>
              </a:lnSpc>
              <a:spcBef>
                <a:spcPts val="110"/>
              </a:spcBef>
              <a:buFont typeface="Arial"/>
              <a:buChar char="•"/>
              <a:tabLst>
                <a:tab pos="354965" algn="l"/>
                <a:tab pos="355600" algn="l"/>
              </a:tabLst>
            </a:pPr>
            <a:r>
              <a:rPr lang="en-US" sz="4000" spc="-5" dirty="0">
                <a:cs typeface="Calibri"/>
              </a:rPr>
              <a:t>The PCM (Project Cycle Management) describes </a:t>
            </a:r>
            <a:r>
              <a:rPr lang="en-US" sz="4000" b="1" dirty="0">
                <a:cs typeface="Calibri"/>
              </a:rPr>
              <a:t>all </a:t>
            </a:r>
            <a:r>
              <a:rPr lang="en-US" sz="4000" b="1" spc="-10" dirty="0">
                <a:cs typeface="Calibri"/>
              </a:rPr>
              <a:t>management </a:t>
            </a:r>
            <a:r>
              <a:rPr lang="en-US" sz="4000" b="1" dirty="0">
                <a:cs typeface="Calibri"/>
              </a:rPr>
              <a:t>activities and  </a:t>
            </a:r>
            <a:r>
              <a:rPr lang="en-US" sz="4000" b="1" spc="-5" dirty="0">
                <a:cs typeface="Calibri"/>
              </a:rPr>
              <a:t>decision making </a:t>
            </a:r>
            <a:r>
              <a:rPr lang="en-US" sz="4000" b="1" spc="-10" dirty="0">
                <a:cs typeface="Calibri"/>
              </a:rPr>
              <a:t>procedures </a:t>
            </a:r>
            <a:r>
              <a:rPr lang="en-US" sz="4000" b="1" spc="-5" dirty="0">
                <a:cs typeface="Calibri"/>
              </a:rPr>
              <a:t>applied during </a:t>
            </a:r>
            <a:r>
              <a:rPr lang="en-US" sz="4000" b="1" dirty="0">
                <a:cs typeface="Calibri"/>
              </a:rPr>
              <a:t>the </a:t>
            </a:r>
            <a:r>
              <a:rPr lang="en-US" sz="4000" b="1" spc="-15" dirty="0">
                <a:cs typeface="Calibri"/>
              </a:rPr>
              <a:t>life  </a:t>
            </a:r>
            <a:r>
              <a:rPr lang="en-US" sz="4000" b="1" spc="-10" dirty="0">
                <a:cs typeface="Calibri"/>
              </a:rPr>
              <a:t>cycle </a:t>
            </a:r>
            <a:r>
              <a:rPr lang="en-US" sz="4000" b="1" spc="-5" dirty="0">
                <a:cs typeface="Calibri"/>
              </a:rPr>
              <a:t>of </a:t>
            </a:r>
            <a:r>
              <a:rPr lang="en-US" sz="4000" b="1" dirty="0">
                <a:cs typeface="Calibri"/>
              </a:rPr>
              <a:t>a</a:t>
            </a:r>
            <a:r>
              <a:rPr lang="en-US" sz="4000" b="1" spc="25" dirty="0">
                <a:cs typeface="Calibri"/>
              </a:rPr>
              <a:t> </a:t>
            </a:r>
            <a:r>
              <a:rPr lang="en-US" sz="4000" b="1" spc="-10" dirty="0">
                <a:cs typeface="Calibri"/>
              </a:rPr>
              <a:t>project.</a:t>
            </a:r>
            <a:endParaRPr lang="en-US" sz="4000" dirty="0">
              <a:cs typeface="Calibri"/>
            </a:endParaRPr>
          </a:p>
          <a:p>
            <a:pPr marL="354965" marR="5080" indent="-342900">
              <a:lnSpc>
                <a:spcPct val="99700"/>
              </a:lnSpc>
              <a:spcBef>
                <a:spcPts val="750"/>
              </a:spcBef>
              <a:buFont typeface="Arial"/>
              <a:buChar char="•"/>
              <a:tabLst>
                <a:tab pos="354965" algn="l"/>
                <a:tab pos="355600" algn="l"/>
              </a:tabLst>
            </a:pPr>
            <a:r>
              <a:rPr lang="en-US" sz="4000" spc="-5" dirty="0">
                <a:cs typeface="Calibri"/>
              </a:rPr>
              <a:t>The </a:t>
            </a:r>
            <a:r>
              <a:rPr lang="en-US" sz="4000" spc="-10" dirty="0">
                <a:cs typeface="Calibri"/>
              </a:rPr>
              <a:t>cycle consists </a:t>
            </a:r>
            <a:r>
              <a:rPr lang="en-US" sz="4000" spc="-5" dirty="0">
                <a:cs typeface="Calibri"/>
              </a:rPr>
              <a:t>of </a:t>
            </a:r>
            <a:r>
              <a:rPr lang="en-US" sz="4000" b="1" spc="-10" dirty="0">
                <a:cs typeface="Calibri"/>
              </a:rPr>
              <a:t>five </a:t>
            </a:r>
            <a:r>
              <a:rPr lang="en-US" sz="4000" b="1" spc="-5" dirty="0">
                <a:cs typeface="Calibri"/>
              </a:rPr>
              <a:t>guiding phases</a:t>
            </a:r>
            <a:r>
              <a:rPr lang="en-US" sz="4000" spc="-5" dirty="0">
                <a:cs typeface="Calibri"/>
              </a:rPr>
              <a:t>. All </a:t>
            </a:r>
            <a:r>
              <a:rPr lang="en-US" sz="4000" spc="-10" dirty="0">
                <a:cs typeface="Calibri"/>
              </a:rPr>
              <a:t>five  </a:t>
            </a:r>
            <a:r>
              <a:rPr lang="en-US" sz="4000" spc="-5" dirty="0">
                <a:cs typeface="Calibri"/>
              </a:rPr>
              <a:t>phases of the </a:t>
            </a:r>
            <a:r>
              <a:rPr lang="en-US" sz="4000" b="1" spc="-10" dirty="0">
                <a:cs typeface="Calibri"/>
              </a:rPr>
              <a:t>project cycle </a:t>
            </a:r>
            <a:r>
              <a:rPr lang="en-US" sz="4000" spc="-20" dirty="0">
                <a:cs typeface="Calibri"/>
              </a:rPr>
              <a:t>are </a:t>
            </a:r>
            <a:r>
              <a:rPr lang="en-US" sz="4000" spc="-10" dirty="0">
                <a:cs typeface="Calibri"/>
              </a:rPr>
              <a:t>structured according  </a:t>
            </a:r>
            <a:r>
              <a:rPr lang="en-US" sz="4000" spc="-15" dirty="0">
                <a:cs typeface="Calibri"/>
              </a:rPr>
              <a:t>to </a:t>
            </a:r>
            <a:r>
              <a:rPr lang="en-US" sz="4000" spc="-5" dirty="0">
                <a:cs typeface="Calibri"/>
              </a:rPr>
              <a:t>the </a:t>
            </a:r>
            <a:r>
              <a:rPr lang="en-US" sz="4000" spc="-10" dirty="0">
                <a:cs typeface="Calibri"/>
              </a:rPr>
              <a:t>Logical </a:t>
            </a:r>
            <a:r>
              <a:rPr lang="en-US" sz="4000" spc="-15" dirty="0">
                <a:cs typeface="Calibri"/>
              </a:rPr>
              <a:t>Framework</a:t>
            </a:r>
            <a:r>
              <a:rPr lang="en-US" sz="4000" spc="15" dirty="0">
                <a:cs typeface="Calibri"/>
              </a:rPr>
              <a:t> </a:t>
            </a:r>
            <a:r>
              <a:rPr lang="en-US" sz="4000" spc="-5" dirty="0">
                <a:cs typeface="Calibri"/>
              </a:rPr>
              <a:t>Approach</a:t>
            </a:r>
            <a:r>
              <a:rPr lang="en-US" sz="4400" spc="-5" dirty="0">
                <a:cs typeface="Calibri"/>
              </a:rPr>
              <a:t>.</a:t>
            </a:r>
            <a:endParaRPr lang="en-US" sz="4400" dirty="0">
              <a:cs typeface="Calibri"/>
            </a:endParaRP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2">
            <a:extLst>
              <a:ext uri="{FF2B5EF4-FFF2-40B4-BE49-F238E27FC236}">
                <a16:creationId xmlns:a16="http://schemas.microsoft.com/office/drawing/2014/main" id="{6D1A3746-F2E8-4BFA-82A0-63E4680B4AAA}"/>
              </a:ext>
            </a:extLst>
          </p:cNvPr>
          <p:cNvSpPr/>
          <p:nvPr/>
        </p:nvSpPr>
        <p:spPr>
          <a:xfrm>
            <a:off x="6731986" y="1126231"/>
            <a:ext cx="3048000" cy="685800"/>
          </a:xfrm>
          <a:prstGeom prst="rect">
            <a:avLst/>
          </a:prstGeom>
          <a:solidFill>
            <a:schemeClr val="bg2">
              <a:lumMod val="75000"/>
            </a:schemeClr>
          </a:solidFill>
        </p:spPr>
        <p:txBody>
          <a:bodyPr wrap="square" lIns="0" tIns="0" rIns="0" bIns="0" rtlCol="0"/>
          <a:lstStyle/>
          <a:p>
            <a:endParaRPr/>
          </a:p>
        </p:txBody>
      </p:sp>
      <p:sp>
        <p:nvSpPr>
          <p:cNvPr id="5" name="object 3">
            <a:extLst>
              <a:ext uri="{FF2B5EF4-FFF2-40B4-BE49-F238E27FC236}">
                <a16:creationId xmlns:a16="http://schemas.microsoft.com/office/drawing/2014/main" id="{768A5242-7247-40E6-BD10-DF45DC822645}"/>
              </a:ext>
            </a:extLst>
          </p:cNvPr>
          <p:cNvSpPr/>
          <p:nvPr/>
        </p:nvSpPr>
        <p:spPr>
          <a:xfrm>
            <a:off x="7201886" y="1240531"/>
            <a:ext cx="2209800" cy="508000"/>
          </a:xfrm>
          <a:prstGeom prst="rect">
            <a:avLst/>
          </a:prstGeom>
          <a:solidFill>
            <a:schemeClr val="bg2">
              <a:lumMod val="75000"/>
            </a:schemeClr>
          </a:solidFill>
        </p:spPr>
        <p:txBody>
          <a:bodyPr wrap="square" lIns="0" tIns="0" rIns="0" bIns="0" rtlCol="0"/>
          <a:lstStyle/>
          <a:p>
            <a:endParaRPr/>
          </a:p>
        </p:txBody>
      </p:sp>
      <p:sp>
        <p:nvSpPr>
          <p:cNvPr id="6" name="object 4">
            <a:extLst>
              <a:ext uri="{FF2B5EF4-FFF2-40B4-BE49-F238E27FC236}">
                <a16:creationId xmlns:a16="http://schemas.microsoft.com/office/drawing/2014/main" id="{E43BF740-F202-4213-BCA2-AC6530864E32}"/>
              </a:ext>
            </a:extLst>
          </p:cNvPr>
          <p:cNvSpPr/>
          <p:nvPr/>
        </p:nvSpPr>
        <p:spPr>
          <a:xfrm>
            <a:off x="6770241" y="1165590"/>
            <a:ext cx="2916555" cy="556895"/>
          </a:xfrm>
          <a:custGeom>
            <a:avLst/>
            <a:gdLst/>
            <a:ahLst/>
            <a:cxnLst/>
            <a:rect l="l" t="t" r="r" b="b"/>
            <a:pathLst>
              <a:path w="2916554" h="556894">
                <a:moveTo>
                  <a:pt x="2842536" y="0"/>
                </a:moveTo>
                <a:lnTo>
                  <a:pt x="73546" y="0"/>
                </a:lnTo>
                <a:lnTo>
                  <a:pt x="44918" y="5779"/>
                </a:lnTo>
                <a:lnTo>
                  <a:pt x="21541" y="21541"/>
                </a:lnTo>
                <a:lnTo>
                  <a:pt x="5779" y="44919"/>
                </a:lnTo>
                <a:lnTo>
                  <a:pt x="0" y="73546"/>
                </a:lnTo>
                <a:lnTo>
                  <a:pt x="0" y="483250"/>
                </a:lnTo>
                <a:lnTo>
                  <a:pt x="5779" y="511878"/>
                </a:lnTo>
                <a:lnTo>
                  <a:pt x="21541" y="535256"/>
                </a:lnTo>
                <a:lnTo>
                  <a:pt x="44918" y="551017"/>
                </a:lnTo>
                <a:lnTo>
                  <a:pt x="73546" y="556797"/>
                </a:lnTo>
                <a:lnTo>
                  <a:pt x="2842536" y="556797"/>
                </a:lnTo>
                <a:lnTo>
                  <a:pt x="2871164" y="551017"/>
                </a:lnTo>
                <a:lnTo>
                  <a:pt x="2894541" y="535256"/>
                </a:lnTo>
                <a:lnTo>
                  <a:pt x="2910303" y="511878"/>
                </a:lnTo>
                <a:lnTo>
                  <a:pt x="2916082" y="483250"/>
                </a:lnTo>
                <a:lnTo>
                  <a:pt x="2916082" y="73546"/>
                </a:lnTo>
                <a:lnTo>
                  <a:pt x="2910303" y="44919"/>
                </a:lnTo>
                <a:lnTo>
                  <a:pt x="2894541" y="21541"/>
                </a:lnTo>
                <a:lnTo>
                  <a:pt x="2871164" y="5779"/>
                </a:lnTo>
                <a:lnTo>
                  <a:pt x="2842536" y="0"/>
                </a:lnTo>
                <a:close/>
              </a:path>
            </a:pathLst>
          </a:custGeom>
          <a:solidFill>
            <a:schemeClr val="bg2">
              <a:lumMod val="75000"/>
            </a:schemeClr>
          </a:solidFill>
        </p:spPr>
        <p:txBody>
          <a:bodyPr wrap="square" lIns="0" tIns="0" rIns="0" bIns="0" rtlCol="0"/>
          <a:lstStyle/>
          <a:p>
            <a:endParaRPr/>
          </a:p>
        </p:txBody>
      </p:sp>
      <p:sp>
        <p:nvSpPr>
          <p:cNvPr id="7" name="object 5">
            <a:extLst>
              <a:ext uri="{FF2B5EF4-FFF2-40B4-BE49-F238E27FC236}">
                <a16:creationId xmlns:a16="http://schemas.microsoft.com/office/drawing/2014/main" id="{461757AF-20CF-4835-9082-DCDE49B1861E}"/>
              </a:ext>
            </a:extLst>
          </p:cNvPr>
          <p:cNvSpPr txBox="1"/>
          <p:nvPr/>
        </p:nvSpPr>
        <p:spPr>
          <a:xfrm>
            <a:off x="7327722" y="1311909"/>
            <a:ext cx="1892300" cy="23876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400" b="1" spc="-10" dirty="0">
                <a:solidFill>
                  <a:srgbClr val="FFFFFF"/>
                </a:solidFill>
                <a:latin typeface="Calibri"/>
                <a:cs typeface="Calibri"/>
              </a:rPr>
              <a:t>PROJECT</a:t>
            </a:r>
            <a:r>
              <a:rPr sz="1400" b="1" spc="-70" dirty="0">
                <a:solidFill>
                  <a:srgbClr val="FFFFFF"/>
                </a:solidFill>
                <a:latin typeface="Calibri"/>
                <a:cs typeface="Calibri"/>
              </a:rPr>
              <a:t> </a:t>
            </a:r>
            <a:r>
              <a:rPr sz="1400" b="1" spc="-10" dirty="0">
                <a:solidFill>
                  <a:srgbClr val="FFFFFF"/>
                </a:solidFill>
                <a:latin typeface="Calibri"/>
                <a:cs typeface="Calibri"/>
              </a:rPr>
              <a:t>IDENTIFICATION</a:t>
            </a:r>
            <a:endParaRPr sz="1400">
              <a:latin typeface="Calibri"/>
              <a:cs typeface="Calibri"/>
            </a:endParaRPr>
          </a:p>
        </p:txBody>
      </p:sp>
      <p:sp>
        <p:nvSpPr>
          <p:cNvPr id="8" name="object 6">
            <a:extLst>
              <a:ext uri="{FF2B5EF4-FFF2-40B4-BE49-F238E27FC236}">
                <a16:creationId xmlns:a16="http://schemas.microsoft.com/office/drawing/2014/main" id="{75275645-6C55-4D52-8CA2-EEE0DF622959}"/>
              </a:ext>
            </a:extLst>
          </p:cNvPr>
          <p:cNvSpPr/>
          <p:nvPr/>
        </p:nvSpPr>
        <p:spPr>
          <a:xfrm>
            <a:off x="6808186" y="1227831"/>
            <a:ext cx="368300" cy="457200"/>
          </a:xfrm>
          <a:prstGeom prst="rect">
            <a:avLst/>
          </a:prstGeom>
          <a:solidFill>
            <a:schemeClr val="bg2">
              <a:lumMod val="75000"/>
            </a:schemeClr>
          </a:solidFill>
        </p:spPr>
        <p:txBody>
          <a:bodyPr wrap="square" lIns="0" tIns="0" rIns="0" bIns="0" rtlCol="0"/>
          <a:lstStyle/>
          <a:p>
            <a:endParaRPr/>
          </a:p>
        </p:txBody>
      </p:sp>
      <p:sp>
        <p:nvSpPr>
          <p:cNvPr id="9" name="object 7">
            <a:extLst>
              <a:ext uri="{FF2B5EF4-FFF2-40B4-BE49-F238E27FC236}">
                <a16:creationId xmlns:a16="http://schemas.microsoft.com/office/drawing/2014/main" id="{D6F74C9D-CEB3-4518-9577-F59984DBF93E}"/>
              </a:ext>
            </a:extLst>
          </p:cNvPr>
          <p:cNvSpPr/>
          <p:nvPr/>
        </p:nvSpPr>
        <p:spPr>
          <a:xfrm>
            <a:off x="6808186" y="1278631"/>
            <a:ext cx="368300" cy="393700"/>
          </a:xfrm>
          <a:prstGeom prst="rect">
            <a:avLst/>
          </a:prstGeom>
          <a:solidFill>
            <a:schemeClr val="bg2">
              <a:lumMod val="75000"/>
            </a:schemeClr>
          </a:solidFill>
        </p:spPr>
        <p:txBody>
          <a:bodyPr wrap="square" lIns="0" tIns="0" rIns="0" bIns="0" rtlCol="0"/>
          <a:lstStyle/>
          <a:p>
            <a:endParaRPr/>
          </a:p>
        </p:txBody>
      </p:sp>
      <p:sp>
        <p:nvSpPr>
          <p:cNvPr id="10" name="object 8">
            <a:extLst>
              <a:ext uri="{FF2B5EF4-FFF2-40B4-BE49-F238E27FC236}">
                <a16:creationId xmlns:a16="http://schemas.microsoft.com/office/drawing/2014/main" id="{D675BCCA-5299-4DA6-9D62-C1449F2A9120}"/>
              </a:ext>
            </a:extLst>
          </p:cNvPr>
          <p:cNvSpPr/>
          <p:nvPr/>
        </p:nvSpPr>
        <p:spPr>
          <a:xfrm>
            <a:off x="6871099" y="1295204"/>
            <a:ext cx="223520" cy="297815"/>
          </a:xfrm>
          <a:custGeom>
            <a:avLst/>
            <a:gdLst/>
            <a:ahLst/>
            <a:cxnLst/>
            <a:rect l="l" t="t" r="r" b="b"/>
            <a:pathLst>
              <a:path w="223520" h="297814">
                <a:moveTo>
                  <a:pt x="0" y="148785"/>
                </a:moveTo>
                <a:lnTo>
                  <a:pt x="8769" y="90871"/>
                </a:lnTo>
                <a:lnTo>
                  <a:pt x="32683" y="43578"/>
                </a:lnTo>
                <a:lnTo>
                  <a:pt x="68153" y="11692"/>
                </a:lnTo>
                <a:lnTo>
                  <a:pt x="111589" y="0"/>
                </a:lnTo>
                <a:lnTo>
                  <a:pt x="155024" y="11692"/>
                </a:lnTo>
                <a:lnTo>
                  <a:pt x="190494" y="43578"/>
                </a:lnTo>
                <a:lnTo>
                  <a:pt x="214408" y="90871"/>
                </a:lnTo>
                <a:lnTo>
                  <a:pt x="223178" y="148785"/>
                </a:lnTo>
                <a:lnTo>
                  <a:pt x="214408" y="206699"/>
                </a:lnTo>
                <a:lnTo>
                  <a:pt x="190494" y="253992"/>
                </a:lnTo>
                <a:lnTo>
                  <a:pt x="155024" y="285878"/>
                </a:lnTo>
                <a:lnTo>
                  <a:pt x="111589" y="297571"/>
                </a:lnTo>
                <a:lnTo>
                  <a:pt x="68153" y="285878"/>
                </a:lnTo>
                <a:lnTo>
                  <a:pt x="32683" y="253992"/>
                </a:lnTo>
                <a:lnTo>
                  <a:pt x="8769" y="206699"/>
                </a:lnTo>
                <a:lnTo>
                  <a:pt x="0" y="148785"/>
                </a:lnTo>
                <a:close/>
              </a:path>
            </a:pathLst>
          </a:custGeom>
          <a:solidFill>
            <a:schemeClr val="bg2">
              <a:lumMod val="75000"/>
            </a:schemeClr>
          </a:solidFill>
          <a:ln w="28575">
            <a:solidFill>
              <a:srgbClr val="FFFFFF"/>
            </a:solidFill>
          </a:ln>
        </p:spPr>
        <p:txBody>
          <a:bodyPr wrap="square" lIns="0" tIns="0" rIns="0" bIns="0" rtlCol="0"/>
          <a:lstStyle/>
          <a:p>
            <a:endParaRPr/>
          </a:p>
        </p:txBody>
      </p:sp>
      <p:sp>
        <p:nvSpPr>
          <p:cNvPr id="11" name="object 9">
            <a:extLst>
              <a:ext uri="{FF2B5EF4-FFF2-40B4-BE49-F238E27FC236}">
                <a16:creationId xmlns:a16="http://schemas.microsoft.com/office/drawing/2014/main" id="{319E9409-B383-44DB-96F0-C702319AD0BB}"/>
              </a:ext>
            </a:extLst>
          </p:cNvPr>
          <p:cNvSpPr txBox="1"/>
          <p:nvPr/>
        </p:nvSpPr>
        <p:spPr>
          <a:xfrm>
            <a:off x="6927919" y="1342389"/>
            <a:ext cx="110489" cy="17780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000" dirty="0">
                <a:solidFill>
                  <a:srgbClr val="FFFFFF"/>
                </a:solidFill>
                <a:latin typeface="Arial Black"/>
                <a:cs typeface="Arial Black"/>
              </a:rPr>
              <a:t>1</a:t>
            </a:r>
            <a:endParaRPr sz="1000">
              <a:latin typeface="Arial Black"/>
              <a:cs typeface="Arial Black"/>
            </a:endParaRPr>
          </a:p>
        </p:txBody>
      </p:sp>
      <p:sp>
        <p:nvSpPr>
          <p:cNvPr id="12" name="object 32">
            <a:extLst>
              <a:ext uri="{FF2B5EF4-FFF2-40B4-BE49-F238E27FC236}">
                <a16:creationId xmlns:a16="http://schemas.microsoft.com/office/drawing/2014/main" id="{C64A05BD-1A93-448F-BD81-660588B55939}"/>
              </a:ext>
            </a:extLst>
          </p:cNvPr>
          <p:cNvSpPr/>
          <p:nvPr/>
        </p:nvSpPr>
        <p:spPr>
          <a:xfrm>
            <a:off x="6731986" y="1913631"/>
            <a:ext cx="3048000" cy="685800"/>
          </a:xfrm>
          <a:prstGeom prst="rect">
            <a:avLst/>
          </a:prstGeom>
          <a:solidFill>
            <a:schemeClr val="bg2">
              <a:lumMod val="75000"/>
            </a:schemeClr>
          </a:solidFill>
        </p:spPr>
        <p:txBody>
          <a:bodyPr wrap="square" lIns="0" tIns="0" rIns="0" bIns="0" rtlCol="0"/>
          <a:lstStyle/>
          <a:p>
            <a:endParaRPr/>
          </a:p>
        </p:txBody>
      </p:sp>
      <p:sp>
        <p:nvSpPr>
          <p:cNvPr id="13" name="object 33">
            <a:extLst>
              <a:ext uri="{FF2B5EF4-FFF2-40B4-BE49-F238E27FC236}">
                <a16:creationId xmlns:a16="http://schemas.microsoft.com/office/drawing/2014/main" id="{B5C7C5E3-E385-4EDC-B4B4-97BBF159C1ED}"/>
              </a:ext>
            </a:extLst>
          </p:cNvPr>
          <p:cNvSpPr/>
          <p:nvPr/>
        </p:nvSpPr>
        <p:spPr>
          <a:xfrm>
            <a:off x="7176486" y="1900931"/>
            <a:ext cx="2197100" cy="774700"/>
          </a:xfrm>
          <a:prstGeom prst="rect">
            <a:avLst/>
          </a:prstGeom>
          <a:solidFill>
            <a:schemeClr val="bg2">
              <a:lumMod val="75000"/>
            </a:schemeClr>
          </a:solidFill>
        </p:spPr>
        <p:txBody>
          <a:bodyPr wrap="square" lIns="0" tIns="0" rIns="0" bIns="0" rtlCol="0"/>
          <a:lstStyle/>
          <a:p>
            <a:endParaRPr/>
          </a:p>
        </p:txBody>
      </p:sp>
      <p:sp>
        <p:nvSpPr>
          <p:cNvPr id="14" name="object 34">
            <a:extLst>
              <a:ext uri="{FF2B5EF4-FFF2-40B4-BE49-F238E27FC236}">
                <a16:creationId xmlns:a16="http://schemas.microsoft.com/office/drawing/2014/main" id="{FDDABE0F-5886-44C8-B0F7-419888523866}"/>
              </a:ext>
            </a:extLst>
          </p:cNvPr>
          <p:cNvSpPr/>
          <p:nvPr/>
        </p:nvSpPr>
        <p:spPr>
          <a:xfrm>
            <a:off x="6770241" y="1947423"/>
            <a:ext cx="2916555" cy="556895"/>
          </a:xfrm>
          <a:custGeom>
            <a:avLst/>
            <a:gdLst/>
            <a:ahLst/>
            <a:cxnLst/>
            <a:rect l="l" t="t" r="r" b="b"/>
            <a:pathLst>
              <a:path w="2916554" h="556894">
                <a:moveTo>
                  <a:pt x="2842536" y="0"/>
                </a:moveTo>
                <a:lnTo>
                  <a:pt x="73546" y="0"/>
                </a:lnTo>
                <a:lnTo>
                  <a:pt x="44918" y="5779"/>
                </a:lnTo>
                <a:lnTo>
                  <a:pt x="21541" y="21540"/>
                </a:lnTo>
                <a:lnTo>
                  <a:pt x="5779" y="44918"/>
                </a:lnTo>
                <a:lnTo>
                  <a:pt x="0" y="73545"/>
                </a:lnTo>
                <a:lnTo>
                  <a:pt x="0" y="483250"/>
                </a:lnTo>
                <a:lnTo>
                  <a:pt x="5779" y="511877"/>
                </a:lnTo>
                <a:lnTo>
                  <a:pt x="21541" y="535255"/>
                </a:lnTo>
                <a:lnTo>
                  <a:pt x="44918" y="551017"/>
                </a:lnTo>
                <a:lnTo>
                  <a:pt x="73546" y="556797"/>
                </a:lnTo>
                <a:lnTo>
                  <a:pt x="2842536" y="556797"/>
                </a:lnTo>
                <a:lnTo>
                  <a:pt x="2871164" y="551017"/>
                </a:lnTo>
                <a:lnTo>
                  <a:pt x="2894541" y="535255"/>
                </a:lnTo>
                <a:lnTo>
                  <a:pt x="2910303" y="511877"/>
                </a:lnTo>
                <a:lnTo>
                  <a:pt x="2916082" y="483250"/>
                </a:lnTo>
                <a:lnTo>
                  <a:pt x="2916082" y="73545"/>
                </a:lnTo>
                <a:lnTo>
                  <a:pt x="2910303" y="44918"/>
                </a:lnTo>
                <a:lnTo>
                  <a:pt x="2894541" y="21540"/>
                </a:lnTo>
                <a:lnTo>
                  <a:pt x="2871164" y="5779"/>
                </a:lnTo>
                <a:lnTo>
                  <a:pt x="2842536" y="0"/>
                </a:lnTo>
                <a:close/>
              </a:path>
            </a:pathLst>
          </a:custGeom>
          <a:solidFill>
            <a:schemeClr val="bg2">
              <a:lumMod val="75000"/>
            </a:schemeClr>
          </a:solidFill>
        </p:spPr>
        <p:txBody>
          <a:bodyPr wrap="square" lIns="0" tIns="0" rIns="0" bIns="0" rtlCol="0"/>
          <a:lstStyle/>
          <a:p>
            <a:endParaRPr/>
          </a:p>
        </p:txBody>
      </p:sp>
      <p:sp>
        <p:nvSpPr>
          <p:cNvPr id="15" name="object 35">
            <a:extLst>
              <a:ext uri="{FF2B5EF4-FFF2-40B4-BE49-F238E27FC236}">
                <a16:creationId xmlns:a16="http://schemas.microsoft.com/office/drawing/2014/main" id="{07B94638-FD32-45FB-A7DC-4F6A29D922B6}"/>
              </a:ext>
            </a:extLst>
          </p:cNvPr>
          <p:cNvSpPr/>
          <p:nvPr/>
        </p:nvSpPr>
        <p:spPr>
          <a:xfrm>
            <a:off x="7201886" y="1926331"/>
            <a:ext cx="2095500" cy="457200"/>
          </a:xfrm>
          <a:prstGeom prst="rect">
            <a:avLst/>
          </a:prstGeom>
          <a:solidFill>
            <a:schemeClr val="bg2">
              <a:lumMod val="75000"/>
            </a:schemeClr>
          </a:solidFill>
        </p:spPr>
        <p:txBody>
          <a:bodyPr wrap="square" lIns="0" tIns="0" rIns="0" bIns="0" rtlCol="0"/>
          <a:lstStyle/>
          <a:p>
            <a:endParaRPr/>
          </a:p>
        </p:txBody>
      </p:sp>
      <p:sp>
        <p:nvSpPr>
          <p:cNvPr id="16" name="object 36">
            <a:extLst>
              <a:ext uri="{FF2B5EF4-FFF2-40B4-BE49-F238E27FC236}">
                <a16:creationId xmlns:a16="http://schemas.microsoft.com/office/drawing/2014/main" id="{07F03FFA-60BD-42F4-9D00-6D7A5B0CADBA}"/>
              </a:ext>
            </a:extLst>
          </p:cNvPr>
          <p:cNvSpPr/>
          <p:nvPr/>
        </p:nvSpPr>
        <p:spPr>
          <a:xfrm>
            <a:off x="7201886" y="2142231"/>
            <a:ext cx="2057400" cy="457200"/>
          </a:xfrm>
          <a:prstGeom prst="rect">
            <a:avLst/>
          </a:prstGeom>
          <a:solidFill>
            <a:schemeClr val="bg2">
              <a:lumMod val="75000"/>
            </a:schemeClr>
          </a:solidFill>
        </p:spPr>
        <p:txBody>
          <a:bodyPr wrap="square" lIns="0" tIns="0" rIns="0" bIns="0" rtlCol="0"/>
          <a:lstStyle/>
          <a:p>
            <a:endParaRPr/>
          </a:p>
        </p:txBody>
      </p:sp>
      <p:sp>
        <p:nvSpPr>
          <p:cNvPr id="17" name="object 37">
            <a:extLst>
              <a:ext uri="{FF2B5EF4-FFF2-40B4-BE49-F238E27FC236}">
                <a16:creationId xmlns:a16="http://schemas.microsoft.com/office/drawing/2014/main" id="{BDEB3E1E-380E-4091-ACAF-AE7E6AB7711C}"/>
              </a:ext>
            </a:extLst>
          </p:cNvPr>
          <p:cNvSpPr txBox="1"/>
          <p:nvPr/>
        </p:nvSpPr>
        <p:spPr>
          <a:xfrm>
            <a:off x="7327722" y="1987061"/>
            <a:ext cx="1794510" cy="454659"/>
          </a:xfrm>
          <a:prstGeom prst="rect">
            <a:avLst/>
          </a:prstGeom>
          <a:solidFill>
            <a:schemeClr val="bg2">
              <a:lumMod val="75000"/>
            </a:schemeClr>
          </a:solidFill>
        </p:spPr>
        <p:txBody>
          <a:bodyPr vert="horz" wrap="square" lIns="0" tIns="10160" rIns="0" bIns="0" rtlCol="0">
            <a:spAutoFit/>
          </a:bodyPr>
          <a:lstStyle/>
          <a:p>
            <a:pPr marL="12700" marR="5080">
              <a:lnSpc>
                <a:spcPct val="101200"/>
              </a:lnSpc>
              <a:spcBef>
                <a:spcPts val="80"/>
              </a:spcBef>
            </a:pPr>
            <a:r>
              <a:rPr sz="1400" b="1" spc="-10" dirty="0">
                <a:solidFill>
                  <a:srgbClr val="FFFFFF"/>
                </a:solidFill>
                <a:latin typeface="Calibri"/>
                <a:cs typeface="Calibri"/>
              </a:rPr>
              <a:t>PROJECT </a:t>
            </a:r>
            <a:r>
              <a:rPr sz="1400" b="1" spc="-20" dirty="0">
                <a:solidFill>
                  <a:srgbClr val="FFFFFF"/>
                </a:solidFill>
                <a:latin typeface="Calibri"/>
                <a:cs typeface="Calibri"/>
              </a:rPr>
              <a:t>PREPARATION,  </a:t>
            </a:r>
            <a:r>
              <a:rPr sz="1400" b="1" spc="-5" dirty="0">
                <a:solidFill>
                  <a:srgbClr val="FFFFFF"/>
                </a:solidFill>
                <a:latin typeface="Calibri"/>
                <a:cs typeface="Calibri"/>
              </a:rPr>
              <a:t>DESIGN </a:t>
            </a:r>
            <a:r>
              <a:rPr sz="1400" b="1" dirty="0">
                <a:solidFill>
                  <a:srgbClr val="FFFFFF"/>
                </a:solidFill>
                <a:latin typeface="Calibri"/>
                <a:cs typeface="Calibri"/>
              </a:rPr>
              <a:t>AND</a:t>
            </a:r>
            <a:r>
              <a:rPr sz="1400" b="1" spc="-80" dirty="0">
                <a:solidFill>
                  <a:srgbClr val="FFFFFF"/>
                </a:solidFill>
                <a:latin typeface="Calibri"/>
                <a:cs typeface="Calibri"/>
              </a:rPr>
              <a:t> </a:t>
            </a:r>
            <a:r>
              <a:rPr sz="1400" b="1" dirty="0">
                <a:solidFill>
                  <a:srgbClr val="FFFFFF"/>
                </a:solidFill>
                <a:latin typeface="Calibri"/>
                <a:cs typeface="Calibri"/>
              </a:rPr>
              <a:t>PLANNING</a:t>
            </a:r>
            <a:endParaRPr sz="1400" dirty="0">
              <a:latin typeface="Calibri"/>
              <a:cs typeface="Calibri"/>
            </a:endParaRPr>
          </a:p>
        </p:txBody>
      </p:sp>
      <p:sp>
        <p:nvSpPr>
          <p:cNvPr id="18" name="object 38">
            <a:extLst>
              <a:ext uri="{FF2B5EF4-FFF2-40B4-BE49-F238E27FC236}">
                <a16:creationId xmlns:a16="http://schemas.microsoft.com/office/drawing/2014/main" id="{B63338F8-E316-4986-AC4B-9B91E943EC08}"/>
              </a:ext>
            </a:extLst>
          </p:cNvPr>
          <p:cNvSpPr/>
          <p:nvPr/>
        </p:nvSpPr>
        <p:spPr>
          <a:xfrm>
            <a:off x="6808186" y="2002531"/>
            <a:ext cx="368300" cy="457200"/>
          </a:xfrm>
          <a:prstGeom prst="rect">
            <a:avLst/>
          </a:prstGeom>
          <a:solidFill>
            <a:schemeClr val="bg2">
              <a:lumMod val="75000"/>
            </a:schemeClr>
          </a:solidFill>
        </p:spPr>
        <p:txBody>
          <a:bodyPr wrap="square" lIns="0" tIns="0" rIns="0" bIns="0" rtlCol="0"/>
          <a:lstStyle/>
          <a:p>
            <a:endParaRPr/>
          </a:p>
        </p:txBody>
      </p:sp>
      <p:sp>
        <p:nvSpPr>
          <p:cNvPr id="19" name="object 39">
            <a:extLst>
              <a:ext uri="{FF2B5EF4-FFF2-40B4-BE49-F238E27FC236}">
                <a16:creationId xmlns:a16="http://schemas.microsoft.com/office/drawing/2014/main" id="{C1DF90A1-E038-4529-B29F-A10FF5C03BD5}"/>
              </a:ext>
            </a:extLst>
          </p:cNvPr>
          <p:cNvSpPr/>
          <p:nvPr/>
        </p:nvSpPr>
        <p:spPr>
          <a:xfrm>
            <a:off x="6808186" y="2053331"/>
            <a:ext cx="368300" cy="393700"/>
          </a:xfrm>
          <a:prstGeom prst="rect">
            <a:avLst/>
          </a:prstGeom>
          <a:solidFill>
            <a:schemeClr val="bg2">
              <a:lumMod val="75000"/>
            </a:schemeClr>
          </a:solidFill>
        </p:spPr>
        <p:txBody>
          <a:bodyPr wrap="square" lIns="0" tIns="0" rIns="0" bIns="0" rtlCol="0"/>
          <a:lstStyle/>
          <a:p>
            <a:endParaRPr/>
          </a:p>
        </p:txBody>
      </p:sp>
      <p:sp>
        <p:nvSpPr>
          <p:cNvPr id="20" name="object 40">
            <a:extLst>
              <a:ext uri="{FF2B5EF4-FFF2-40B4-BE49-F238E27FC236}">
                <a16:creationId xmlns:a16="http://schemas.microsoft.com/office/drawing/2014/main" id="{968B1060-0024-4A5E-8585-799EE2CCB77C}"/>
              </a:ext>
            </a:extLst>
          </p:cNvPr>
          <p:cNvSpPr/>
          <p:nvPr/>
        </p:nvSpPr>
        <p:spPr>
          <a:xfrm>
            <a:off x="6871099" y="2077035"/>
            <a:ext cx="223520" cy="297815"/>
          </a:xfrm>
          <a:custGeom>
            <a:avLst/>
            <a:gdLst/>
            <a:ahLst/>
            <a:cxnLst/>
            <a:rect l="l" t="t" r="r" b="b"/>
            <a:pathLst>
              <a:path w="223520" h="297814">
                <a:moveTo>
                  <a:pt x="111588" y="0"/>
                </a:moveTo>
                <a:lnTo>
                  <a:pt x="68152" y="11692"/>
                </a:lnTo>
                <a:lnTo>
                  <a:pt x="32683" y="43578"/>
                </a:lnTo>
                <a:lnTo>
                  <a:pt x="8769" y="90871"/>
                </a:lnTo>
                <a:lnTo>
                  <a:pt x="0" y="148785"/>
                </a:lnTo>
                <a:lnTo>
                  <a:pt x="8769" y="206699"/>
                </a:lnTo>
                <a:lnTo>
                  <a:pt x="32683" y="253993"/>
                </a:lnTo>
                <a:lnTo>
                  <a:pt x="68152" y="285878"/>
                </a:lnTo>
                <a:lnTo>
                  <a:pt x="111588" y="297571"/>
                </a:lnTo>
                <a:lnTo>
                  <a:pt x="155024" y="285878"/>
                </a:lnTo>
                <a:lnTo>
                  <a:pt x="190493" y="253993"/>
                </a:lnTo>
                <a:lnTo>
                  <a:pt x="214408" y="206699"/>
                </a:lnTo>
                <a:lnTo>
                  <a:pt x="223177" y="148785"/>
                </a:lnTo>
                <a:lnTo>
                  <a:pt x="214408" y="90871"/>
                </a:lnTo>
                <a:lnTo>
                  <a:pt x="190493" y="43578"/>
                </a:lnTo>
                <a:lnTo>
                  <a:pt x="155024" y="11692"/>
                </a:lnTo>
                <a:lnTo>
                  <a:pt x="111588" y="0"/>
                </a:lnTo>
                <a:close/>
              </a:path>
            </a:pathLst>
          </a:custGeom>
          <a:solidFill>
            <a:schemeClr val="bg2">
              <a:lumMod val="75000"/>
            </a:schemeClr>
          </a:solidFill>
        </p:spPr>
        <p:txBody>
          <a:bodyPr wrap="square" lIns="0" tIns="0" rIns="0" bIns="0" rtlCol="0"/>
          <a:lstStyle/>
          <a:p>
            <a:endParaRPr/>
          </a:p>
        </p:txBody>
      </p:sp>
      <p:sp>
        <p:nvSpPr>
          <p:cNvPr id="21" name="object 41">
            <a:extLst>
              <a:ext uri="{FF2B5EF4-FFF2-40B4-BE49-F238E27FC236}">
                <a16:creationId xmlns:a16="http://schemas.microsoft.com/office/drawing/2014/main" id="{B8F339CF-8CD8-4324-9D44-EDB3154EA1BA}"/>
              </a:ext>
            </a:extLst>
          </p:cNvPr>
          <p:cNvSpPr/>
          <p:nvPr/>
        </p:nvSpPr>
        <p:spPr>
          <a:xfrm>
            <a:off x="6871099" y="2077035"/>
            <a:ext cx="223520" cy="297815"/>
          </a:xfrm>
          <a:custGeom>
            <a:avLst/>
            <a:gdLst/>
            <a:ahLst/>
            <a:cxnLst/>
            <a:rect l="l" t="t" r="r" b="b"/>
            <a:pathLst>
              <a:path w="223520" h="297814">
                <a:moveTo>
                  <a:pt x="0" y="148785"/>
                </a:moveTo>
                <a:lnTo>
                  <a:pt x="8769" y="90871"/>
                </a:lnTo>
                <a:lnTo>
                  <a:pt x="32683" y="43578"/>
                </a:lnTo>
                <a:lnTo>
                  <a:pt x="68153" y="11692"/>
                </a:lnTo>
                <a:lnTo>
                  <a:pt x="111589" y="0"/>
                </a:lnTo>
                <a:lnTo>
                  <a:pt x="155024" y="11692"/>
                </a:lnTo>
                <a:lnTo>
                  <a:pt x="190494" y="43578"/>
                </a:lnTo>
                <a:lnTo>
                  <a:pt x="214408" y="90871"/>
                </a:lnTo>
                <a:lnTo>
                  <a:pt x="223178" y="148785"/>
                </a:lnTo>
                <a:lnTo>
                  <a:pt x="214408" y="206699"/>
                </a:lnTo>
                <a:lnTo>
                  <a:pt x="190494" y="253992"/>
                </a:lnTo>
                <a:lnTo>
                  <a:pt x="155024" y="285878"/>
                </a:lnTo>
                <a:lnTo>
                  <a:pt x="111589" y="297571"/>
                </a:lnTo>
                <a:lnTo>
                  <a:pt x="68153" y="285878"/>
                </a:lnTo>
                <a:lnTo>
                  <a:pt x="32683" y="253992"/>
                </a:lnTo>
                <a:lnTo>
                  <a:pt x="8769" y="206699"/>
                </a:lnTo>
                <a:lnTo>
                  <a:pt x="0" y="148785"/>
                </a:lnTo>
                <a:close/>
              </a:path>
            </a:pathLst>
          </a:custGeom>
          <a:solidFill>
            <a:schemeClr val="bg2">
              <a:lumMod val="75000"/>
            </a:schemeClr>
          </a:solidFill>
          <a:ln w="28575">
            <a:solidFill>
              <a:srgbClr val="FFFFFF"/>
            </a:solidFill>
          </a:ln>
        </p:spPr>
        <p:txBody>
          <a:bodyPr wrap="square" lIns="0" tIns="0" rIns="0" bIns="0" rtlCol="0"/>
          <a:lstStyle/>
          <a:p>
            <a:endParaRPr/>
          </a:p>
        </p:txBody>
      </p:sp>
      <p:sp>
        <p:nvSpPr>
          <p:cNvPr id="22" name="object 42">
            <a:extLst>
              <a:ext uri="{FF2B5EF4-FFF2-40B4-BE49-F238E27FC236}">
                <a16:creationId xmlns:a16="http://schemas.microsoft.com/office/drawing/2014/main" id="{3573A2DB-FD54-484D-B46D-030BF6DC9CD3}"/>
              </a:ext>
            </a:extLst>
          </p:cNvPr>
          <p:cNvSpPr txBox="1"/>
          <p:nvPr/>
        </p:nvSpPr>
        <p:spPr>
          <a:xfrm>
            <a:off x="6927919" y="2124221"/>
            <a:ext cx="110489" cy="17780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000" dirty="0">
                <a:solidFill>
                  <a:srgbClr val="FFFFFF"/>
                </a:solidFill>
                <a:latin typeface="Arial Black"/>
                <a:cs typeface="Arial Black"/>
              </a:rPr>
              <a:t>2</a:t>
            </a:r>
            <a:endParaRPr sz="1000">
              <a:latin typeface="Arial Black"/>
              <a:cs typeface="Arial Black"/>
            </a:endParaRPr>
          </a:p>
        </p:txBody>
      </p:sp>
      <p:sp>
        <p:nvSpPr>
          <p:cNvPr id="23" name="object 43">
            <a:extLst>
              <a:ext uri="{FF2B5EF4-FFF2-40B4-BE49-F238E27FC236}">
                <a16:creationId xmlns:a16="http://schemas.microsoft.com/office/drawing/2014/main" id="{C7F9E4F8-BD61-4B4E-90AF-4E8D2457F679}"/>
              </a:ext>
            </a:extLst>
          </p:cNvPr>
          <p:cNvSpPr/>
          <p:nvPr/>
        </p:nvSpPr>
        <p:spPr>
          <a:xfrm>
            <a:off x="6731986" y="2688331"/>
            <a:ext cx="3048000" cy="685800"/>
          </a:xfrm>
          <a:prstGeom prst="rect">
            <a:avLst/>
          </a:prstGeom>
          <a:solidFill>
            <a:schemeClr val="bg2">
              <a:lumMod val="75000"/>
            </a:schemeClr>
          </a:solidFill>
        </p:spPr>
        <p:txBody>
          <a:bodyPr wrap="square" lIns="0" tIns="0" rIns="0" bIns="0" rtlCol="0"/>
          <a:lstStyle/>
          <a:p>
            <a:endParaRPr/>
          </a:p>
        </p:txBody>
      </p:sp>
      <p:sp>
        <p:nvSpPr>
          <p:cNvPr id="24" name="object 44">
            <a:extLst>
              <a:ext uri="{FF2B5EF4-FFF2-40B4-BE49-F238E27FC236}">
                <a16:creationId xmlns:a16="http://schemas.microsoft.com/office/drawing/2014/main" id="{DCAC6BD2-7D3A-4016-B336-0A0E3D00C400}"/>
              </a:ext>
            </a:extLst>
          </p:cNvPr>
          <p:cNvSpPr/>
          <p:nvPr/>
        </p:nvSpPr>
        <p:spPr>
          <a:xfrm>
            <a:off x="7176486" y="2688331"/>
            <a:ext cx="2641600" cy="774700"/>
          </a:xfrm>
          <a:prstGeom prst="rect">
            <a:avLst/>
          </a:prstGeom>
          <a:solidFill>
            <a:schemeClr val="bg2">
              <a:lumMod val="75000"/>
            </a:schemeClr>
          </a:solidFill>
        </p:spPr>
        <p:txBody>
          <a:bodyPr wrap="square" lIns="0" tIns="0" rIns="0" bIns="0" rtlCol="0"/>
          <a:lstStyle/>
          <a:p>
            <a:endParaRPr/>
          </a:p>
        </p:txBody>
      </p:sp>
      <p:sp>
        <p:nvSpPr>
          <p:cNvPr id="25" name="object 45">
            <a:extLst>
              <a:ext uri="{FF2B5EF4-FFF2-40B4-BE49-F238E27FC236}">
                <a16:creationId xmlns:a16="http://schemas.microsoft.com/office/drawing/2014/main" id="{D0985E9D-80BD-450A-BF9B-8E2A997EBA29}"/>
              </a:ext>
            </a:extLst>
          </p:cNvPr>
          <p:cNvSpPr/>
          <p:nvPr/>
        </p:nvSpPr>
        <p:spPr>
          <a:xfrm>
            <a:off x="6770241" y="2729252"/>
            <a:ext cx="2916555" cy="556895"/>
          </a:xfrm>
          <a:custGeom>
            <a:avLst/>
            <a:gdLst/>
            <a:ahLst/>
            <a:cxnLst/>
            <a:rect l="l" t="t" r="r" b="b"/>
            <a:pathLst>
              <a:path w="2916554" h="556895">
                <a:moveTo>
                  <a:pt x="2842536" y="0"/>
                </a:moveTo>
                <a:lnTo>
                  <a:pt x="73546" y="0"/>
                </a:lnTo>
                <a:lnTo>
                  <a:pt x="44918" y="5779"/>
                </a:lnTo>
                <a:lnTo>
                  <a:pt x="21541" y="21541"/>
                </a:lnTo>
                <a:lnTo>
                  <a:pt x="5779" y="44918"/>
                </a:lnTo>
                <a:lnTo>
                  <a:pt x="0" y="73546"/>
                </a:lnTo>
                <a:lnTo>
                  <a:pt x="0" y="483250"/>
                </a:lnTo>
                <a:lnTo>
                  <a:pt x="5779" y="511877"/>
                </a:lnTo>
                <a:lnTo>
                  <a:pt x="21541" y="535255"/>
                </a:lnTo>
                <a:lnTo>
                  <a:pt x="44918" y="551017"/>
                </a:lnTo>
                <a:lnTo>
                  <a:pt x="73546" y="556797"/>
                </a:lnTo>
                <a:lnTo>
                  <a:pt x="2842536" y="556797"/>
                </a:lnTo>
                <a:lnTo>
                  <a:pt x="2871164" y="551017"/>
                </a:lnTo>
                <a:lnTo>
                  <a:pt x="2894541" y="535255"/>
                </a:lnTo>
                <a:lnTo>
                  <a:pt x="2910303" y="511877"/>
                </a:lnTo>
                <a:lnTo>
                  <a:pt x="2916082" y="483250"/>
                </a:lnTo>
                <a:lnTo>
                  <a:pt x="2916082" y="73546"/>
                </a:lnTo>
                <a:lnTo>
                  <a:pt x="2910303" y="44918"/>
                </a:lnTo>
                <a:lnTo>
                  <a:pt x="2894541" y="21541"/>
                </a:lnTo>
                <a:lnTo>
                  <a:pt x="2871164" y="5779"/>
                </a:lnTo>
                <a:lnTo>
                  <a:pt x="2842536" y="0"/>
                </a:lnTo>
                <a:close/>
              </a:path>
            </a:pathLst>
          </a:custGeom>
          <a:solidFill>
            <a:schemeClr val="bg2">
              <a:lumMod val="75000"/>
            </a:schemeClr>
          </a:solidFill>
        </p:spPr>
        <p:txBody>
          <a:bodyPr wrap="square" lIns="0" tIns="0" rIns="0" bIns="0" rtlCol="0"/>
          <a:lstStyle/>
          <a:p>
            <a:endParaRPr/>
          </a:p>
        </p:txBody>
      </p:sp>
      <p:sp>
        <p:nvSpPr>
          <p:cNvPr id="26" name="object 46">
            <a:extLst>
              <a:ext uri="{FF2B5EF4-FFF2-40B4-BE49-F238E27FC236}">
                <a16:creationId xmlns:a16="http://schemas.microsoft.com/office/drawing/2014/main" id="{08305588-FF47-48BE-A347-0A34DFA04394}"/>
              </a:ext>
            </a:extLst>
          </p:cNvPr>
          <p:cNvSpPr/>
          <p:nvPr/>
        </p:nvSpPr>
        <p:spPr>
          <a:xfrm>
            <a:off x="7201886" y="2713731"/>
            <a:ext cx="2540000" cy="457200"/>
          </a:xfrm>
          <a:prstGeom prst="rect">
            <a:avLst/>
          </a:prstGeom>
          <a:solidFill>
            <a:schemeClr val="bg2">
              <a:lumMod val="75000"/>
            </a:schemeClr>
          </a:solidFill>
        </p:spPr>
        <p:txBody>
          <a:bodyPr wrap="square" lIns="0" tIns="0" rIns="0" bIns="0" rtlCol="0"/>
          <a:lstStyle/>
          <a:p>
            <a:endParaRPr/>
          </a:p>
        </p:txBody>
      </p:sp>
      <p:sp>
        <p:nvSpPr>
          <p:cNvPr id="27" name="object 47">
            <a:extLst>
              <a:ext uri="{FF2B5EF4-FFF2-40B4-BE49-F238E27FC236}">
                <a16:creationId xmlns:a16="http://schemas.microsoft.com/office/drawing/2014/main" id="{EBF976CA-E759-4A46-90C9-37720F1F7EA5}"/>
              </a:ext>
            </a:extLst>
          </p:cNvPr>
          <p:cNvSpPr/>
          <p:nvPr/>
        </p:nvSpPr>
        <p:spPr>
          <a:xfrm>
            <a:off x="7201886" y="2929631"/>
            <a:ext cx="1320800" cy="457200"/>
          </a:xfrm>
          <a:prstGeom prst="rect">
            <a:avLst/>
          </a:prstGeom>
          <a:solidFill>
            <a:schemeClr val="bg2">
              <a:lumMod val="75000"/>
            </a:schemeClr>
          </a:solidFill>
        </p:spPr>
        <p:txBody>
          <a:bodyPr wrap="square" lIns="0" tIns="0" rIns="0" bIns="0" rtlCol="0"/>
          <a:lstStyle/>
          <a:p>
            <a:endParaRPr/>
          </a:p>
        </p:txBody>
      </p:sp>
      <p:sp>
        <p:nvSpPr>
          <p:cNvPr id="28" name="object 48">
            <a:extLst>
              <a:ext uri="{FF2B5EF4-FFF2-40B4-BE49-F238E27FC236}">
                <a16:creationId xmlns:a16="http://schemas.microsoft.com/office/drawing/2014/main" id="{E69D2733-2D56-4082-B5A1-F29AF64AC5B6}"/>
              </a:ext>
            </a:extLst>
          </p:cNvPr>
          <p:cNvSpPr txBox="1"/>
          <p:nvPr/>
        </p:nvSpPr>
        <p:spPr>
          <a:xfrm>
            <a:off x="7327722" y="2768891"/>
            <a:ext cx="2228850" cy="454659"/>
          </a:xfrm>
          <a:prstGeom prst="rect">
            <a:avLst/>
          </a:prstGeom>
          <a:solidFill>
            <a:schemeClr val="bg2">
              <a:lumMod val="75000"/>
            </a:schemeClr>
          </a:solidFill>
        </p:spPr>
        <p:txBody>
          <a:bodyPr vert="horz" wrap="square" lIns="0" tIns="10160" rIns="0" bIns="0" rtlCol="0">
            <a:spAutoFit/>
          </a:bodyPr>
          <a:lstStyle/>
          <a:p>
            <a:pPr marL="12700" marR="5080">
              <a:lnSpc>
                <a:spcPct val="101200"/>
              </a:lnSpc>
              <a:spcBef>
                <a:spcPts val="80"/>
              </a:spcBef>
            </a:pPr>
            <a:r>
              <a:rPr sz="1400" b="1" spc="-10" dirty="0">
                <a:solidFill>
                  <a:srgbClr val="FFFFFF"/>
                </a:solidFill>
                <a:latin typeface="Calibri"/>
                <a:cs typeface="Calibri"/>
              </a:rPr>
              <a:t>PROJECT </a:t>
            </a:r>
            <a:r>
              <a:rPr sz="1400" b="1" spc="-20" dirty="0">
                <a:solidFill>
                  <a:srgbClr val="FFFFFF"/>
                </a:solidFill>
                <a:latin typeface="Calibri"/>
                <a:cs typeface="Calibri"/>
              </a:rPr>
              <a:t>IMPLEMENTATION </a:t>
            </a:r>
            <a:r>
              <a:rPr sz="1400" b="1" dirty="0">
                <a:solidFill>
                  <a:srgbClr val="FFFFFF"/>
                </a:solidFill>
                <a:latin typeface="Calibri"/>
                <a:cs typeface="Calibri"/>
              </a:rPr>
              <a:t>&amp;  </a:t>
            </a:r>
            <a:r>
              <a:rPr sz="1400" b="1" spc="-5" dirty="0">
                <a:solidFill>
                  <a:srgbClr val="FFFFFF"/>
                </a:solidFill>
                <a:latin typeface="Calibri"/>
                <a:cs typeface="Calibri"/>
              </a:rPr>
              <a:t>MONITORING</a:t>
            </a:r>
            <a:endParaRPr sz="1400">
              <a:latin typeface="Calibri"/>
              <a:cs typeface="Calibri"/>
            </a:endParaRPr>
          </a:p>
        </p:txBody>
      </p:sp>
      <p:sp>
        <p:nvSpPr>
          <p:cNvPr id="29" name="object 49">
            <a:extLst>
              <a:ext uri="{FF2B5EF4-FFF2-40B4-BE49-F238E27FC236}">
                <a16:creationId xmlns:a16="http://schemas.microsoft.com/office/drawing/2014/main" id="{4636C8A1-E731-4DCE-9296-2ED54A5A66DC}"/>
              </a:ext>
            </a:extLst>
          </p:cNvPr>
          <p:cNvSpPr/>
          <p:nvPr/>
        </p:nvSpPr>
        <p:spPr>
          <a:xfrm>
            <a:off x="6808186" y="2789931"/>
            <a:ext cx="368300" cy="457200"/>
          </a:xfrm>
          <a:prstGeom prst="rect">
            <a:avLst/>
          </a:prstGeom>
          <a:solidFill>
            <a:schemeClr val="bg2">
              <a:lumMod val="75000"/>
            </a:schemeClr>
          </a:solidFill>
        </p:spPr>
        <p:txBody>
          <a:bodyPr wrap="square" lIns="0" tIns="0" rIns="0" bIns="0" rtlCol="0"/>
          <a:lstStyle/>
          <a:p>
            <a:endParaRPr/>
          </a:p>
        </p:txBody>
      </p:sp>
      <p:sp>
        <p:nvSpPr>
          <p:cNvPr id="30" name="object 50">
            <a:extLst>
              <a:ext uri="{FF2B5EF4-FFF2-40B4-BE49-F238E27FC236}">
                <a16:creationId xmlns:a16="http://schemas.microsoft.com/office/drawing/2014/main" id="{839D5863-7D17-441E-BA2B-6EDD7DB0FEE4}"/>
              </a:ext>
            </a:extLst>
          </p:cNvPr>
          <p:cNvSpPr/>
          <p:nvPr/>
        </p:nvSpPr>
        <p:spPr>
          <a:xfrm>
            <a:off x="6808186" y="2840731"/>
            <a:ext cx="368300" cy="393700"/>
          </a:xfrm>
          <a:prstGeom prst="rect">
            <a:avLst/>
          </a:prstGeom>
          <a:solidFill>
            <a:schemeClr val="bg2">
              <a:lumMod val="75000"/>
            </a:schemeClr>
          </a:solidFill>
        </p:spPr>
        <p:txBody>
          <a:bodyPr wrap="square" lIns="0" tIns="0" rIns="0" bIns="0" rtlCol="0"/>
          <a:lstStyle/>
          <a:p>
            <a:endParaRPr/>
          </a:p>
        </p:txBody>
      </p:sp>
      <p:sp>
        <p:nvSpPr>
          <p:cNvPr id="31" name="object 51">
            <a:extLst>
              <a:ext uri="{FF2B5EF4-FFF2-40B4-BE49-F238E27FC236}">
                <a16:creationId xmlns:a16="http://schemas.microsoft.com/office/drawing/2014/main" id="{53C18C02-7CF0-4DC5-8DB2-A67497242F86}"/>
              </a:ext>
            </a:extLst>
          </p:cNvPr>
          <p:cNvSpPr/>
          <p:nvPr/>
        </p:nvSpPr>
        <p:spPr>
          <a:xfrm>
            <a:off x="6871099" y="2858865"/>
            <a:ext cx="223520" cy="297815"/>
          </a:xfrm>
          <a:custGeom>
            <a:avLst/>
            <a:gdLst/>
            <a:ahLst/>
            <a:cxnLst/>
            <a:rect l="l" t="t" r="r" b="b"/>
            <a:pathLst>
              <a:path w="223520" h="297814">
                <a:moveTo>
                  <a:pt x="0" y="148785"/>
                </a:moveTo>
                <a:lnTo>
                  <a:pt x="8769" y="90871"/>
                </a:lnTo>
                <a:lnTo>
                  <a:pt x="32683" y="43578"/>
                </a:lnTo>
                <a:lnTo>
                  <a:pt x="68153" y="11692"/>
                </a:lnTo>
                <a:lnTo>
                  <a:pt x="111589" y="0"/>
                </a:lnTo>
                <a:lnTo>
                  <a:pt x="155024" y="11692"/>
                </a:lnTo>
                <a:lnTo>
                  <a:pt x="190494" y="43578"/>
                </a:lnTo>
                <a:lnTo>
                  <a:pt x="214408" y="90871"/>
                </a:lnTo>
                <a:lnTo>
                  <a:pt x="223178" y="148785"/>
                </a:lnTo>
                <a:lnTo>
                  <a:pt x="214408" y="206699"/>
                </a:lnTo>
                <a:lnTo>
                  <a:pt x="190494" y="253992"/>
                </a:lnTo>
                <a:lnTo>
                  <a:pt x="155024" y="285878"/>
                </a:lnTo>
                <a:lnTo>
                  <a:pt x="111589" y="297571"/>
                </a:lnTo>
                <a:lnTo>
                  <a:pt x="68153" y="285878"/>
                </a:lnTo>
                <a:lnTo>
                  <a:pt x="32683" y="253992"/>
                </a:lnTo>
                <a:lnTo>
                  <a:pt x="8769" y="206699"/>
                </a:lnTo>
                <a:lnTo>
                  <a:pt x="0" y="148785"/>
                </a:lnTo>
                <a:close/>
              </a:path>
            </a:pathLst>
          </a:custGeom>
          <a:solidFill>
            <a:schemeClr val="bg2">
              <a:lumMod val="75000"/>
            </a:schemeClr>
          </a:solidFill>
          <a:ln w="28575">
            <a:solidFill>
              <a:srgbClr val="FFFFFF"/>
            </a:solidFill>
          </a:ln>
        </p:spPr>
        <p:txBody>
          <a:bodyPr wrap="square" lIns="0" tIns="0" rIns="0" bIns="0" rtlCol="0"/>
          <a:lstStyle/>
          <a:p>
            <a:endParaRPr/>
          </a:p>
        </p:txBody>
      </p:sp>
      <p:sp>
        <p:nvSpPr>
          <p:cNvPr id="32" name="object 52">
            <a:extLst>
              <a:ext uri="{FF2B5EF4-FFF2-40B4-BE49-F238E27FC236}">
                <a16:creationId xmlns:a16="http://schemas.microsoft.com/office/drawing/2014/main" id="{EAAB7277-2659-4843-9D38-F6DC66A89C59}"/>
              </a:ext>
            </a:extLst>
          </p:cNvPr>
          <p:cNvSpPr txBox="1"/>
          <p:nvPr/>
        </p:nvSpPr>
        <p:spPr>
          <a:xfrm>
            <a:off x="6927919" y="2906051"/>
            <a:ext cx="110489" cy="17780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000" dirty="0">
                <a:solidFill>
                  <a:srgbClr val="FFFFFF"/>
                </a:solidFill>
                <a:latin typeface="Arial Black"/>
                <a:cs typeface="Arial Black"/>
              </a:rPr>
              <a:t>3</a:t>
            </a:r>
            <a:endParaRPr sz="1000">
              <a:latin typeface="Arial Black"/>
              <a:cs typeface="Arial Black"/>
            </a:endParaRPr>
          </a:p>
        </p:txBody>
      </p:sp>
      <p:sp>
        <p:nvSpPr>
          <p:cNvPr id="33" name="object 53">
            <a:extLst>
              <a:ext uri="{FF2B5EF4-FFF2-40B4-BE49-F238E27FC236}">
                <a16:creationId xmlns:a16="http://schemas.microsoft.com/office/drawing/2014/main" id="{E29C5192-DED5-442A-BC89-02CA8033F7D2}"/>
              </a:ext>
            </a:extLst>
          </p:cNvPr>
          <p:cNvSpPr/>
          <p:nvPr/>
        </p:nvSpPr>
        <p:spPr>
          <a:xfrm>
            <a:off x="6731986" y="3475731"/>
            <a:ext cx="3048000" cy="685800"/>
          </a:xfrm>
          <a:prstGeom prst="rect">
            <a:avLst/>
          </a:prstGeom>
          <a:solidFill>
            <a:schemeClr val="bg2">
              <a:lumMod val="75000"/>
            </a:schemeClr>
          </a:solidFill>
        </p:spPr>
        <p:txBody>
          <a:bodyPr wrap="square" lIns="0" tIns="0" rIns="0" bIns="0" rtlCol="0"/>
          <a:lstStyle/>
          <a:p>
            <a:endParaRPr/>
          </a:p>
        </p:txBody>
      </p:sp>
      <p:sp>
        <p:nvSpPr>
          <p:cNvPr id="34" name="object 54">
            <a:extLst>
              <a:ext uri="{FF2B5EF4-FFF2-40B4-BE49-F238E27FC236}">
                <a16:creationId xmlns:a16="http://schemas.microsoft.com/office/drawing/2014/main" id="{E2A304D3-B002-414E-A403-EEB36969FB28}"/>
              </a:ext>
            </a:extLst>
          </p:cNvPr>
          <p:cNvSpPr/>
          <p:nvPr/>
        </p:nvSpPr>
        <p:spPr>
          <a:xfrm>
            <a:off x="7176486" y="3475731"/>
            <a:ext cx="1866900" cy="762000"/>
          </a:xfrm>
          <a:prstGeom prst="rect">
            <a:avLst/>
          </a:prstGeom>
          <a:solidFill>
            <a:schemeClr val="bg2">
              <a:lumMod val="75000"/>
            </a:schemeClr>
          </a:solidFill>
        </p:spPr>
        <p:txBody>
          <a:bodyPr wrap="square" lIns="0" tIns="0" rIns="0" bIns="0" rtlCol="0"/>
          <a:lstStyle/>
          <a:p>
            <a:endParaRPr/>
          </a:p>
        </p:txBody>
      </p:sp>
      <p:sp>
        <p:nvSpPr>
          <p:cNvPr id="35" name="object 55">
            <a:extLst>
              <a:ext uri="{FF2B5EF4-FFF2-40B4-BE49-F238E27FC236}">
                <a16:creationId xmlns:a16="http://schemas.microsoft.com/office/drawing/2014/main" id="{34CE96F2-378D-4F13-9E10-7EA71D95FB9A}"/>
              </a:ext>
            </a:extLst>
          </p:cNvPr>
          <p:cNvSpPr/>
          <p:nvPr/>
        </p:nvSpPr>
        <p:spPr>
          <a:xfrm>
            <a:off x="6770241" y="3511085"/>
            <a:ext cx="2916555" cy="556895"/>
          </a:xfrm>
          <a:custGeom>
            <a:avLst/>
            <a:gdLst/>
            <a:ahLst/>
            <a:cxnLst/>
            <a:rect l="l" t="t" r="r" b="b"/>
            <a:pathLst>
              <a:path w="2916554" h="556895">
                <a:moveTo>
                  <a:pt x="2842536" y="0"/>
                </a:moveTo>
                <a:lnTo>
                  <a:pt x="73546" y="0"/>
                </a:lnTo>
                <a:lnTo>
                  <a:pt x="44918" y="5779"/>
                </a:lnTo>
                <a:lnTo>
                  <a:pt x="21541" y="21540"/>
                </a:lnTo>
                <a:lnTo>
                  <a:pt x="5779" y="44918"/>
                </a:lnTo>
                <a:lnTo>
                  <a:pt x="0" y="73545"/>
                </a:lnTo>
                <a:lnTo>
                  <a:pt x="0" y="483250"/>
                </a:lnTo>
                <a:lnTo>
                  <a:pt x="5779" y="511877"/>
                </a:lnTo>
                <a:lnTo>
                  <a:pt x="21541" y="535255"/>
                </a:lnTo>
                <a:lnTo>
                  <a:pt x="44918" y="551017"/>
                </a:lnTo>
                <a:lnTo>
                  <a:pt x="73546" y="556797"/>
                </a:lnTo>
                <a:lnTo>
                  <a:pt x="2842536" y="556797"/>
                </a:lnTo>
                <a:lnTo>
                  <a:pt x="2871164" y="551017"/>
                </a:lnTo>
                <a:lnTo>
                  <a:pt x="2894541" y="535255"/>
                </a:lnTo>
                <a:lnTo>
                  <a:pt x="2910303" y="511877"/>
                </a:lnTo>
                <a:lnTo>
                  <a:pt x="2916082" y="483250"/>
                </a:lnTo>
                <a:lnTo>
                  <a:pt x="2916082" y="73545"/>
                </a:lnTo>
                <a:lnTo>
                  <a:pt x="2910303" y="44918"/>
                </a:lnTo>
                <a:lnTo>
                  <a:pt x="2894541" y="21540"/>
                </a:lnTo>
                <a:lnTo>
                  <a:pt x="2871164" y="5779"/>
                </a:lnTo>
                <a:lnTo>
                  <a:pt x="2842536" y="0"/>
                </a:lnTo>
                <a:close/>
              </a:path>
            </a:pathLst>
          </a:custGeom>
          <a:solidFill>
            <a:schemeClr val="bg2">
              <a:lumMod val="75000"/>
            </a:schemeClr>
          </a:solidFill>
        </p:spPr>
        <p:txBody>
          <a:bodyPr wrap="square" lIns="0" tIns="0" rIns="0" bIns="0" rtlCol="0"/>
          <a:lstStyle/>
          <a:p>
            <a:endParaRPr/>
          </a:p>
        </p:txBody>
      </p:sp>
      <p:sp>
        <p:nvSpPr>
          <p:cNvPr id="36" name="object 56">
            <a:extLst>
              <a:ext uri="{FF2B5EF4-FFF2-40B4-BE49-F238E27FC236}">
                <a16:creationId xmlns:a16="http://schemas.microsoft.com/office/drawing/2014/main" id="{F0E86F4F-9084-4CD7-AFC6-F718A46833E4}"/>
              </a:ext>
            </a:extLst>
          </p:cNvPr>
          <p:cNvSpPr/>
          <p:nvPr/>
        </p:nvSpPr>
        <p:spPr>
          <a:xfrm>
            <a:off x="7201886" y="3488431"/>
            <a:ext cx="1765300" cy="457200"/>
          </a:xfrm>
          <a:prstGeom prst="rect">
            <a:avLst/>
          </a:prstGeom>
          <a:solidFill>
            <a:schemeClr val="bg2">
              <a:lumMod val="75000"/>
            </a:schemeClr>
          </a:solidFill>
        </p:spPr>
        <p:txBody>
          <a:bodyPr wrap="square" lIns="0" tIns="0" rIns="0" bIns="0" rtlCol="0"/>
          <a:lstStyle/>
          <a:p>
            <a:endParaRPr/>
          </a:p>
        </p:txBody>
      </p:sp>
      <p:sp>
        <p:nvSpPr>
          <p:cNvPr id="37" name="object 57">
            <a:extLst>
              <a:ext uri="{FF2B5EF4-FFF2-40B4-BE49-F238E27FC236}">
                <a16:creationId xmlns:a16="http://schemas.microsoft.com/office/drawing/2014/main" id="{EC10CB92-9ADD-465C-8CDC-733D38DAD3B0}"/>
              </a:ext>
            </a:extLst>
          </p:cNvPr>
          <p:cNvSpPr/>
          <p:nvPr/>
        </p:nvSpPr>
        <p:spPr>
          <a:xfrm>
            <a:off x="7201886" y="3704331"/>
            <a:ext cx="1270000" cy="457200"/>
          </a:xfrm>
          <a:prstGeom prst="rect">
            <a:avLst/>
          </a:prstGeom>
          <a:solidFill>
            <a:schemeClr val="bg2">
              <a:lumMod val="75000"/>
            </a:schemeClr>
          </a:solidFill>
        </p:spPr>
        <p:txBody>
          <a:bodyPr wrap="square" lIns="0" tIns="0" rIns="0" bIns="0" rtlCol="0"/>
          <a:lstStyle/>
          <a:p>
            <a:endParaRPr/>
          </a:p>
        </p:txBody>
      </p:sp>
      <p:sp>
        <p:nvSpPr>
          <p:cNvPr id="38" name="object 58">
            <a:extLst>
              <a:ext uri="{FF2B5EF4-FFF2-40B4-BE49-F238E27FC236}">
                <a16:creationId xmlns:a16="http://schemas.microsoft.com/office/drawing/2014/main" id="{F52FA33D-DFE1-435F-88CF-44B5210E8FAB}"/>
              </a:ext>
            </a:extLst>
          </p:cNvPr>
          <p:cNvSpPr txBox="1"/>
          <p:nvPr/>
        </p:nvSpPr>
        <p:spPr>
          <a:xfrm>
            <a:off x="7327722" y="3550723"/>
            <a:ext cx="1456690" cy="454659"/>
          </a:xfrm>
          <a:prstGeom prst="rect">
            <a:avLst/>
          </a:prstGeom>
          <a:solidFill>
            <a:schemeClr val="bg2">
              <a:lumMod val="75000"/>
            </a:schemeClr>
          </a:solidFill>
        </p:spPr>
        <p:txBody>
          <a:bodyPr vert="horz" wrap="square" lIns="0" tIns="10160" rIns="0" bIns="0" rtlCol="0">
            <a:spAutoFit/>
          </a:bodyPr>
          <a:lstStyle/>
          <a:p>
            <a:pPr marL="12700" marR="5080">
              <a:lnSpc>
                <a:spcPct val="101200"/>
              </a:lnSpc>
              <a:spcBef>
                <a:spcPts val="80"/>
              </a:spcBef>
            </a:pPr>
            <a:r>
              <a:rPr sz="1400" b="1" spc="-10" dirty="0">
                <a:solidFill>
                  <a:srgbClr val="FFFFFF"/>
                </a:solidFill>
                <a:latin typeface="Calibri"/>
                <a:cs typeface="Calibri"/>
              </a:rPr>
              <a:t>PROJECT </a:t>
            </a:r>
            <a:r>
              <a:rPr sz="1400" b="1" spc="-5" dirty="0">
                <a:solidFill>
                  <a:srgbClr val="FFFFFF"/>
                </a:solidFill>
                <a:latin typeface="Calibri"/>
                <a:cs typeface="Calibri"/>
              </a:rPr>
              <a:t>REVIEW</a:t>
            </a:r>
            <a:r>
              <a:rPr sz="1400" b="1" spc="-65" dirty="0">
                <a:solidFill>
                  <a:srgbClr val="FFFFFF"/>
                </a:solidFill>
                <a:latin typeface="Calibri"/>
                <a:cs typeface="Calibri"/>
              </a:rPr>
              <a:t> </a:t>
            </a:r>
            <a:r>
              <a:rPr sz="1400" b="1" dirty="0">
                <a:solidFill>
                  <a:srgbClr val="FFFFFF"/>
                </a:solidFill>
                <a:latin typeface="Calibri"/>
                <a:cs typeface="Calibri"/>
              </a:rPr>
              <a:t>&amp;  </a:t>
            </a:r>
            <a:r>
              <a:rPr sz="1400" b="1" spc="-30" dirty="0">
                <a:solidFill>
                  <a:srgbClr val="FFFFFF"/>
                </a:solidFill>
                <a:latin typeface="Calibri"/>
                <a:cs typeface="Calibri"/>
              </a:rPr>
              <a:t>EVALUATION</a:t>
            </a:r>
            <a:endParaRPr sz="1400" dirty="0">
              <a:latin typeface="Calibri"/>
              <a:cs typeface="Calibri"/>
            </a:endParaRPr>
          </a:p>
        </p:txBody>
      </p:sp>
      <p:sp>
        <p:nvSpPr>
          <p:cNvPr id="39" name="object 59">
            <a:extLst>
              <a:ext uri="{FF2B5EF4-FFF2-40B4-BE49-F238E27FC236}">
                <a16:creationId xmlns:a16="http://schemas.microsoft.com/office/drawing/2014/main" id="{AA9C2DF7-25BD-415E-BF0B-D3F6BCB66E86}"/>
              </a:ext>
            </a:extLst>
          </p:cNvPr>
          <p:cNvSpPr/>
          <p:nvPr/>
        </p:nvSpPr>
        <p:spPr>
          <a:xfrm>
            <a:off x="6808186" y="3577331"/>
            <a:ext cx="368300" cy="444500"/>
          </a:xfrm>
          <a:prstGeom prst="rect">
            <a:avLst/>
          </a:prstGeom>
          <a:solidFill>
            <a:schemeClr val="bg2">
              <a:lumMod val="75000"/>
            </a:schemeClr>
          </a:solidFill>
        </p:spPr>
        <p:txBody>
          <a:bodyPr wrap="square" lIns="0" tIns="0" rIns="0" bIns="0" rtlCol="0"/>
          <a:lstStyle/>
          <a:p>
            <a:endParaRPr/>
          </a:p>
        </p:txBody>
      </p:sp>
      <p:sp>
        <p:nvSpPr>
          <p:cNvPr id="40" name="object 60">
            <a:extLst>
              <a:ext uri="{FF2B5EF4-FFF2-40B4-BE49-F238E27FC236}">
                <a16:creationId xmlns:a16="http://schemas.microsoft.com/office/drawing/2014/main" id="{E3091891-BF72-4042-A0A8-B6317C3EC60E}"/>
              </a:ext>
            </a:extLst>
          </p:cNvPr>
          <p:cNvSpPr/>
          <p:nvPr/>
        </p:nvSpPr>
        <p:spPr>
          <a:xfrm>
            <a:off x="6808186" y="3615431"/>
            <a:ext cx="368300" cy="393700"/>
          </a:xfrm>
          <a:prstGeom prst="rect">
            <a:avLst/>
          </a:prstGeom>
          <a:solidFill>
            <a:schemeClr val="bg2">
              <a:lumMod val="75000"/>
            </a:schemeClr>
          </a:solidFill>
        </p:spPr>
        <p:txBody>
          <a:bodyPr wrap="square" lIns="0" tIns="0" rIns="0" bIns="0" rtlCol="0"/>
          <a:lstStyle/>
          <a:p>
            <a:endParaRPr/>
          </a:p>
        </p:txBody>
      </p:sp>
      <p:sp>
        <p:nvSpPr>
          <p:cNvPr id="41" name="object 61">
            <a:extLst>
              <a:ext uri="{FF2B5EF4-FFF2-40B4-BE49-F238E27FC236}">
                <a16:creationId xmlns:a16="http://schemas.microsoft.com/office/drawing/2014/main" id="{76FD3317-34C0-4A10-9D62-C75DF964C89A}"/>
              </a:ext>
            </a:extLst>
          </p:cNvPr>
          <p:cNvSpPr/>
          <p:nvPr/>
        </p:nvSpPr>
        <p:spPr>
          <a:xfrm>
            <a:off x="6871099" y="3640697"/>
            <a:ext cx="223520" cy="297815"/>
          </a:xfrm>
          <a:custGeom>
            <a:avLst/>
            <a:gdLst/>
            <a:ahLst/>
            <a:cxnLst/>
            <a:rect l="l" t="t" r="r" b="b"/>
            <a:pathLst>
              <a:path w="223520" h="297814">
                <a:moveTo>
                  <a:pt x="111588" y="0"/>
                </a:moveTo>
                <a:lnTo>
                  <a:pt x="68152" y="11692"/>
                </a:lnTo>
                <a:lnTo>
                  <a:pt x="32683" y="43578"/>
                </a:lnTo>
                <a:lnTo>
                  <a:pt x="8769" y="90871"/>
                </a:lnTo>
                <a:lnTo>
                  <a:pt x="0" y="148785"/>
                </a:lnTo>
                <a:lnTo>
                  <a:pt x="8769" y="206699"/>
                </a:lnTo>
                <a:lnTo>
                  <a:pt x="32683" y="253993"/>
                </a:lnTo>
                <a:lnTo>
                  <a:pt x="68152" y="285878"/>
                </a:lnTo>
                <a:lnTo>
                  <a:pt x="111588" y="297571"/>
                </a:lnTo>
                <a:lnTo>
                  <a:pt x="155024" y="285878"/>
                </a:lnTo>
                <a:lnTo>
                  <a:pt x="190493" y="253993"/>
                </a:lnTo>
                <a:lnTo>
                  <a:pt x="214408" y="206699"/>
                </a:lnTo>
                <a:lnTo>
                  <a:pt x="223177" y="148785"/>
                </a:lnTo>
                <a:lnTo>
                  <a:pt x="214408" y="90871"/>
                </a:lnTo>
                <a:lnTo>
                  <a:pt x="190493" y="43578"/>
                </a:lnTo>
                <a:lnTo>
                  <a:pt x="155024" y="11692"/>
                </a:lnTo>
                <a:lnTo>
                  <a:pt x="111588" y="0"/>
                </a:lnTo>
                <a:close/>
              </a:path>
            </a:pathLst>
          </a:custGeom>
          <a:solidFill>
            <a:schemeClr val="bg2">
              <a:lumMod val="75000"/>
            </a:schemeClr>
          </a:solidFill>
        </p:spPr>
        <p:txBody>
          <a:bodyPr wrap="square" lIns="0" tIns="0" rIns="0" bIns="0" rtlCol="0"/>
          <a:lstStyle/>
          <a:p>
            <a:endParaRPr/>
          </a:p>
        </p:txBody>
      </p:sp>
      <p:sp>
        <p:nvSpPr>
          <p:cNvPr id="42" name="object 62">
            <a:extLst>
              <a:ext uri="{FF2B5EF4-FFF2-40B4-BE49-F238E27FC236}">
                <a16:creationId xmlns:a16="http://schemas.microsoft.com/office/drawing/2014/main" id="{740A3724-6599-474E-B690-1F8B860F53E8}"/>
              </a:ext>
            </a:extLst>
          </p:cNvPr>
          <p:cNvSpPr/>
          <p:nvPr/>
        </p:nvSpPr>
        <p:spPr>
          <a:xfrm>
            <a:off x="6871099" y="3640697"/>
            <a:ext cx="223520" cy="297815"/>
          </a:xfrm>
          <a:custGeom>
            <a:avLst/>
            <a:gdLst/>
            <a:ahLst/>
            <a:cxnLst/>
            <a:rect l="l" t="t" r="r" b="b"/>
            <a:pathLst>
              <a:path w="223520" h="297814">
                <a:moveTo>
                  <a:pt x="0" y="148785"/>
                </a:moveTo>
                <a:lnTo>
                  <a:pt x="8769" y="90871"/>
                </a:lnTo>
                <a:lnTo>
                  <a:pt x="32683" y="43578"/>
                </a:lnTo>
                <a:lnTo>
                  <a:pt x="68153" y="11692"/>
                </a:lnTo>
                <a:lnTo>
                  <a:pt x="111589" y="0"/>
                </a:lnTo>
                <a:lnTo>
                  <a:pt x="155024" y="11692"/>
                </a:lnTo>
                <a:lnTo>
                  <a:pt x="190494" y="43578"/>
                </a:lnTo>
                <a:lnTo>
                  <a:pt x="214408" y="90871"/>
                </a:lnTo>
                <a:lnTo>
                  <a:pt x="223178" y="148785"/>
                </a:lnTo>
                <a:lnTo>
                  <a:pt x="214408" y="206699"/>
                </a:lnTo>
                <a:lnTo>
                  <a:pt x="190494" y="253992"/>
                </a:lnTo>
                <a:lnTo>
                  <a:pt x="155024" y="285878"/>
                </a:lnTo>
                <a:lnTo>
                  <a:pt x="111589" y="297571"/>
                </a:lnTo>
                <a:lnTo>
                  <a:pt x="68153" y="285878"/>
                </a:lnTo>
                <a:lnTo>
                  <a:pt x="32683" y="253992"/>
                </a:lnTo>
                <a:lnTo>
                  <a:pt x="8769" y="206699"/>
                </a:lnTo>
                <a:lnTo>
                  <a:pt x="0" y="148785"/>
                </a:lnTo>
                <a:close/>
              </a:path>
            </a:pathLst>
          </a:custGeom>
          <a:solidFill>
            <a:schemeClr val="bg2">
              <a:lumMod val="75000"/>
            </a:schemeClr>
          </a:solidFill>
          <a:ln w="28575">
            <a:solidFill>
              <a:srgbClr val="FFFFFF"/>
            </a:solidFill>
          </a:ln>
        </p:spPr>
        <p:txBody>
          <a:bodyPr wrap="square" lIns="0" tIns="0" rIns="0" bIns="0" rtlCol="0"/>
          <a:lstStyle/>
          <a:p>
            <a:endParaRPr/>
          </a:p>
        </p:txBody>
      </p:sp>
      <p:sp>
        <p:nvSpPr>
          <p:cNvPr id="43" name="object 63">
            <a:extLst>
              <a:ext uri="{FF2B5EF4-FFF2-40B4-BE49-F238E27FC236}">
                <a16:creationId xmlns:a16="http://schemas.microsoft.com/office/drawing/2014/main" id="{2F338C78-E024-4390-844F-7FD346A579EF}"/>
              </a:ext>
            </a:extLst>
          </p:cNvPr>
          <p:cNvSpPr txBox="1"/>
          <p:nvPr/>
        </p:nvSpPr>
        <p:spPr>
          <a:xfrm>
            <a:off x="6927919" y="3687883"/>
            <a:ext cx="110489" cy="17780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000" dirty="0">
                <a:solidFill>
                  <a:srgbClr val="FFFFFF"/>
                </a:solidFill>
                <a:latin typeface="Arial Black"/>
                <a:cs typeface="Arial Black"/>
              </a:rPr>
              <a:t>4</a:t>
            </a:r>
            <a:endParaRPr sz="1000">
              <a:latin typeface="Arial Black"/>
              <a:cs typeface="Arial Black"/>
            </a:endParaRPr>
          </a:p>
        </p:txBody>
      </p:sp>
      <p:sp>
        <p:nvSpPr>
          <p:cNvPr id="44" name="object 64">
            <a:extLst>
              <a:ext uri="{FF2B5EF4-FFF2-40B4-BE49-F238E27FC236}">
                <a16:creationId xmlns:a16="http://schemas.microsoft.com/office/drawing/2014/main" id="{AC2B33BE-37D1-4903-8021-BFABEDC61A0F}"/>
              </a:ext>
            </a:extLst>
          </p:cNvPr>
          <p:cNvSpPr/>
          <p:nvPr/>
        </p:nvSpPr>
        <p:spPr>
          <a:xfrm>
            <a:off x="6731986" y="4250431"/>
            <a:ext cx="3048000" cy="685800"/>
          </a:xfrm>
          <a:prstGeom prst="rect">
            <a:avLst/>
          </a:prstGeom>
          <a:solidFill>
            <a:schemeClr val="bg2">
              <a:lumMod val="75000"/>
            </a:schemeClr>
          </a:solidFill>
        </p:spPr>
        <p:txBody>
          <a:bodyPr wrap="square" lIns="0" tIns="0" rIns="0" bIns="0" rtlCol="0"/>
          <a:lstStyle/>
          <a:p>
            <a:endParaRPr/>
          </a:p>
        </p:txBody>
      </p:sp>
      <p:sp>
        <p:nvSpPr>
          <p:cNvPr id="45" name="object 65">
            <a:extLst>
              <a:ext uri="{FF2B5EF4-FFF2-40B4-BE49-F238E27FC236}">
                <a16:creationId xmlns:a16="http://schemas.microsoft.com/office/drawing/2014/main" id="{8337D4A7-344E-4E60-B412-C35D41CDF206}"/>
              </a:ext>
            </a:extLst>
          </p:cNvPr>
          <p:cNvSpPr/>
          <p:nvPr/>
        </p:nvSpPr>
        <p:spPr>
          <a:xfrm>
            <a:off x="7176486" y="4364731"/>
            <a:ext cx="1905000" cy="546100"/>
          </a:xfrm>
          <a:prstGeom prst="rect">
            <a:avLst/>
          </a:prstGeom>
          <a:solidFill>
            <a:schemeClr val="bg2">
              <a:lumMod val="75000"/>
            </a:schemeClr>
          </a:solidFill>
        </p:spPr>
        <p:txBody>
          <a:bodyPr wrap="square" lIns="0" tIns="0" rIns="0" bIns="0" rtlCol="0"/>
          <a:lstStyle/>
          <a:p>
            <a:endParaRPr/>
          </a:p>
        </p:txBody>
      </p:sp>
      <p:sp>
        <p:nvSpPr>
          <p:cNvPr id="46" name="object 66">
            <a:extLst>
              <a:ext uri="{FF2B5EF4-FFF2-40B4-BE49-F238E27FC236}">
                <a16:creationId xmlns:a16="http://schemas.microsoft.com/office/drawing/2014/main" id="{29EE865A-2A30-4A5C-8E4D-51B6FCCD4DA9}"/>
              </a:ext>
            </a:extLst>
          </p:cNvPr>
          <p:cNvSpPr/>
          <p:nvPr/>
        </p:nvSpPr>
        <p:spPr>
          <a:xfrm>
            <a:off x="6770241" y="4292917"/>
            <a:ext cx="2916555" cy="556895"/>
          </a:xfrm>
          <a:custGeom>
            <a:avLst/>
            <a:gdLst/>
            <a:ahLst/>
            <a:cxnLst/>
            <a:rect l="l" t="t" r="r" b="b"/>
            <a:pathLst>
              <a:path w="2916554" h="556895">
                <a:moveTo>
                  <a:pt x="2842536" y="0"/>
                </a:moveTo>
                <a:lnTo>
                  <a:pt x="73546" y="0"/>
                </a:lnTo>
                <a:lnTo>
                  <a:pt x="44918" y="5779"/>
                </a:lnTo>
                <a:lnTo>
                  <a:pt x="21541" y="21540"/>
                </a:lnTo>
                <a:lnTo>
                  <a:pt x="5779" y="44918"/>
                </a:lnTo>
                <a:lnTo>
                  <a:pt x="0" y="73545"/>
                </a:lnTo>
                <a:lnTo>
                  <a:pt x="0" y="483250"/>
                </a:lnTo>
                <a:lnTo>
                  <a:pt x="5779" y="511877"/>
                </a:lnTo>
                <a:lnTo>
                  <a:pt x="21541" y="535255"/>
                </a:lnTo>
                <a:lnTo>
                  <a:pt x="44918" y="551017"/>
                </a:lnTo>
                <a:lnTo>
                  <a:pt x="73546" y="556797"/>
                </a:lnTo>
                <a:lnTo>
                  <a:pt x="2842536" y="556797"/>
                </a:lnTo>
                <a:lnTo>
                  <a:pt x="2871164" y="551017"/>
                </a:lnTo>
                <a:lnTo>
                  <a:pt x="2894541" y="535255"/>
                </a:lnTo>
                <a:lnTo>
                  <a:pt x="2910303" y="511877"/>
                </a:lnTo>
                <a:lnTo>
                  <a:pt x="2916082" y="483250"/>
                </a:lnTo>
                <a:lnTo>
                  <a:pt x="2916082" y="73545"/>
                </a:lnTo>
                <a:lnTo>
                  <a:pt x="2910303" y="44918"/>
                </a:lnTo>
                <a:lnTo>
                  <a:pt x="2894541" y="21540"/>
                </a:lnTo>
                <a:lnTo>
                  <a:pt x="2871164" y="5779"/>
                </a:lnTo>
                <a:lnTo>
                  <a:pt x="2842536" y="0"/>
                </a:lnTo>
                <a:close/>
              </a:path>
            </a:pathLst>
          </a:custGeom>
          <a:solidFill>
            <a:schemeClr val="bg2">
              <a:lumMod val="75000"/>
            </a:schemeClr>
          </a:solidFill>
        </p:spPr>
        <p:txBody>
          <a:bodyPr wrap="square" lIns="0" tIns="0" rIns="0" bIns="0" rtlCol="0"/>
          <a:lstStyle/>
          <a:p>
            <a:endParaRPr/>
          </a:p>
        </p:txBody>
      </p:sp>
      <p:sp>
        <p:nvSpPr>
          <p:cNvPr id="47" name="object 67">
            <a:extLst>
              <a:ext uri="{FF2B5EF4-FFF2-40B4-BE49-F238E27FC236}">
                <a16:creationId xmlns:a16="http://schemas.microsoft.com/office/drawing/2014/main" id="{DD26EFD2-4BAF-43BA-99CA-D35EB9A77FBD}"/>
              </a:ext>
            </a:extLst>
          </p:cNvPr>
          <p:cNvSpPr/>
          <p:nvPr/>
        </p:nvSpPr>
        <p:spPr>
          <a:xfrm>
            <a:off x="7201886" y="4377431"/>
            <a:ext cx="1803400" cy="457200"/>
          </a:xfrm>
          <a:prstGeom prst="rect">
            <a:avLst/>
          </a:prstGeom>
          <a:solidFill>
            <a:schemeClr val="bg2">
              <a:lumMod val="75000"/>
            </a:schemeClr>
          </a:solidFill>
        </p:spPr>
        <p:txBody>
          <a:bodyPr wrap="square" lIns="0" tIns="0" rIns="0" bIns="0" rtlCol="0"/>
          <a:lstStyle/>
          <a:p>
            <a:endParaRPr/>
          </a:p>
        </p:txBody>
      </p:sp>
      <p:sp>
        <p:nvSpPr>
          <p:cNvPr id="48" name="object 68">
            <a:extLst>
              <a:ext uri="{FF2B5EF4-FFF2-40B4-BE49-F238E27FC236}">
                <a16:creationId xmlns:a16="http://schemas.microsoft.com/office/drawing/2014/main" id="{FCED7F18-F3E2-44F3-927C-BB2864CB957A}"/>
              </a:ext>
            </a:extLst>
          </p:cNvPr>
          <p:cNvSpPr txBox="1"/>
          <p:nvPr/>
        </p:nvSpPr>
        <p:spPr>
          <a:xfrm>
            <a:off x="7327722" y="4439235"/>
            <a:ext cx="1533525" cy="23876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400" b="1" spc="-20" dirty="0">
                <a:solidFill>
                  <a:srgbClr val="FFFFFF"/>
                </a:solidFill>
                <a:latin typeface="Calibri"/>
                <a:cs typeface="Calibri"/>
              </a:rPr>
              <a:t>IMPACT</a:t>
            </a:r>
            <a:r>
              <a:rPr sz="1400" b="1" spc="-55" dirty="0">
                <a:solidFill>
                  <a:srgbClr val="FFFFFF"/>
                </a:solidFill>
                <a:latin typeface="Calibri"/>
                <a:cs typeface="Calibri"/>
              </a:rPr>
              <a:t> </a:t>
            </a:r>
            <a:r>
              <a:rPr sz="1400" b="1" spc="-5" dirty="0">
                <a:solidFill>
                  <a:srgbClr val="FFFFFF"/>
                </a:solidFill>
                <a:latin typeface="Calibri"/>
                <a:cs typeface="Calibri"/>
              </a:rPr>
              <a:t>ASSESMENT</a:t>
            </a:r>
            <a:endParaRPr sz="1400">
              <a:latin typeface="Calibri"/>
              <a:cs typeface="Calibri"/>
            </a:endParaRPr>
          </a:p>
        </p:txBody>
      </p:sp>
      <p:sp>
        <p:nvSpPr>
          <p:cNvPr id="49" name="object 69">
            <a:extLst>
              <a:ext uri="{FF2B5EF4-FFF2-40B4-BE49-F238E27FC236}">
                <a16:creationId xmlns:a16="http://schemas.microsoft.com/office/drawing/2014/main" id="{8BBDA657-7F45-4195-904E-2E04F1B5BB1C}"/>
              </a:ext>
            </a:extLst>
          </p:cNvPr>
          <p:cNvSpPr/>
          <p:nvPr/>
        </p:nvSpPr>
        <p:spPr>
          <a:xfrm>
            <a:off x="6808186" y="4352031"/>
            <a:ext cx="368300" cy="457200"/>
          </a:xfrm>
          <a:prstGeom prst="rect">
            <a:avLst/>
          </a:prstGeom>
          <a:solidFill>
            <a:schemeClr val="bg2">
              <a:lumMod val="75000"/>
            </a:schemeClr>
          </a:solidFill>
        </p:spPr>
        <p:txBody>
          <a:bodyPr wrap="square" lIns="0" tIns="0" rIns="0" bIns="0" rtlCol="0"/>
          <a:lstStyle/>
          <a:p>
            <a:endParaRPr/>
          </a:p>
        </p:txBody>
      </p:sp>
      <p:sp>
        <p:nvSpPr>
          <p:cNvPr id="50" name="object 70">
            <a:extLst>
              <a:ext uri="{FF2B5EF4-FFF2-40B4-BE49-F238E27FC236}">
                <a16:creationId xmlns:a16="http://schemas.microsoft.com/office/drawing/2014/main" id="{85F64CC2-11DA-43ED-BEB9-484C35BA3529}"/>
              </a:ext>
            </a:extLst>
          </p:cNvPr>
          <p:cNvSpPr/>
          <p:nvPr/>
        </p:nvSpPr>
        <p:spPr>
          <a:xfrm>
            <a:off x="6808186" y="4402831"/>
            <a:ext cx="368300" cy="393700"/>
          </a:xfrm>
          <a:prstGeom prst="rect">
            <a:avLst/>
          </a:prstGeom>
          <a:solidFill>
            <a:schemeClr val="bg2">
              <a:lumMod val="75000"/>
            </a:schemeClr>
          </a:solidFill>
        </p:spPr>
        <p:txBody>
          <a:bodyPr wrap="square" lIns="0" tIns="0" rIns="0" bIns="0" rtlCol="0"/>
          <a:lstStyle/>
          <a:p>
            <a:endParaRPr/>
          </a:p>
        </p:txBody>
      </p:sp>
      <p:sp>
        <p:nvSpPr>
          <p:cNvPr id="51" name="object 71">
            <a:extLst>
              <a:ext uri="{FF2B5EF4-FFF2-40B4-BE49-F238E27FC236}">
                <a16:creationId xmlns:a16="http://schemas.microsoft.com/office/drawing/2014/main" id="{828E3D77-CD33-430B-9A6C-5DAB310E0D90}"/>
              </a:ext>
            </a:extLst>
          </p:cNvPr>
          <p:cNvSpPr/>
          <p:nvPr/>
        </p:nvSpPr>
        <p:spPr>
          <a:xfrm>
            <a:off x="6871099" y="4422529"/>
            <a:ext cx="223520" cy="297815"/>
          </a:xfrm>
          <a:custGeom>
            <a:avLst/>
            <a:gdLst/>
            <a:ahLst/>
            <a:cxnLst/>
            <a:rect l="l" t="t" r="r" b="b"/>
            <a:pathLst>
              <a:path w="223520" h="297814">
                <a:moveTo>
                  <a:pt x="0" y="148785"/>
                </a:moveTo>
                <a:lnTo>
                  <a:pt x="8769" y="90871"/>
                </a:lnTo>
                <a:lnTo>
                  <a:pt x="32683" y="43578"/>
                </a:lnTo>
                <a:lnTo>
                  <a:pt x="68153" y="11692"/>
                </a:lnTo>
                <a:lnTo>
                  <a:pt x="111589" y="0"/>
                </a:lnTo>
                <a:lnTo>
                  <a:pt x="155024" y="11692"/>
                </a:lnTo>
                <a:lnTo>
                  <a:pt x="190494" y="43578"/>
                </a:lnTo>
                <a:lnTo>
                  <a:pt x="214408" y="90871"/>
                </a:lnTo>
                <a:lnTo>
                  <a:pt x="223178" y="148785"/>
                </a:lnTo>
                <a:lnTo>
                  <a:pt x="214408" y="206699"/>
                </a:lnTo>
                <a:lnTo>
                  <a:pt x="190494" y="253992"/>
                </a:lnTo>
                <a:lnTo>
                  <a:pt x="155024" y="285878"/>
                </a:lnTo>
                <a:lnTo>
                  <a:pt x="111589" y="297571"/>
                </a:lnTo>
                <a:lnTo>
                  <a:pt x="68153" y="285878"/>
                </a:lnTo>
                <a:lnTo>
                  <a:pt x="32683" y="253992"/>
                </a:lnTo>
                <a:lnTo>
                  <a:pt x="8769" y="206699"/>
                </a:lnTo>
                <a:lnTo>
                  <a:pt x="0" y="148785"/>
                </a:lnTo>
                <a:close/>
              </a:path>
            </a:pathLst>
          </a:custGeom>
          <a:solidFill>
            <a:schemeClr val="bg2">
              <a:lumMod val="75000"/>
            </a:schemeClr>
          </a:solidFill>
          <a:ln w="28575">
            <a:solidFill>
              <a:srgbClr val="FFFFFF"/>
            </a:solidFill>
          </a:ln>
        </p:spPr>
        <p:txBody>
          <a:bodyPr wrap="square" lIns="0" tIns="0" rIns="0" bIns="0" rtlCol="0"/>
          <a:lstStyle/>
          <a:p>
            <a:endParaRPr/>
          </a:p>
        </p:txBody>
      </p:sp>
      <p:sp>
        <p:nvSpPr>
          <p:cNvPr id="52" name="object 72">
            <a:extLst>
              <a:ext uri="{FF2B5EF4-FFF2-40B4-BE49-F238E27FC236}">
                <a16:creationId xmlns:a16="http://schemas.microsoft.com/office/drawing/2014/main" id="{42E88ACA-9908-4EB2-B5EF-80CA061045B5}"/>
              </a:ext>
            </a:extLst>
          </p:cNvPr>
          <p:cNvSpPr txBox="1"/>
          <p:nvPr/>
        </p:nvSpPr>
        <p:spPr>
          <a:xfrm>
            <a:off x="6927919" y="4469715"/>
            <a:ext cx="110489" cy="177800"/>
          </a:xfrm>
          <a:prstGeom prst="rect">
            <a:avLst/>
          </a:prstGeom>
          <a:solidFill>
            <a:schemeClr val="bg2">
              <a:lumMod val="75000"/>
            </a:schemeClr>
          </a:solidFill>
        </p:spPr>
        <p:txBody>
          <a:bodyPr vert="horz" wrap="square" lIns="0" tIns="12700" rIns="0" bIns="0" rtlCol="0">
            <a:spAutoFit/>
          </a:bodyPr>
          <a:lstStyle/>
          <a:p>
            <a:pPr marL="12700">
              <a:lnSpc>
                <a:spcPct val="100000"/>
              </a:lnSpc>
              <a:spcBef>
                <a:spcPts val="100"/>
              </a:spcBef>
            </a:pPr>
            <a:r>
              <a:rPr sz="1000" dirty="0">
                <a:solidFill>
                  <a:srgbClr val="FFFFFF"/>
                </a:solidFill>
                <a:latin typeface="Arial Black"/>
                <a:cs typeface="Arial Black"/>
              </a:rPr>
              <a:t>5</a:t>
            </a:r>
            <a:endParaRPr sz="1000">
              <a:latin typeface="Arial Black"/>
              <a:cs typeface="Arial Black"/>
            </a:endParaRPr>
          </a:p>
        </p:txBody>
      </p:sp>
    </p:spTree>
    <p:extLst>
      <p:ext uri="{BB962C8B-B14F-4D97-AF65-F5344CB8AC3E}">
        <p14:creationId xmlns:p14="http://schemas.microsoft.com/office/powerpoint/2010/main" val="423854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03909" y="217290"/>
            <a:ext cx="11895258" cy="3717400"/>
          </a:xfrm>
        </p:spPr>
        <p:txBody>
          <a:bodyPr>
            <a:normAutofit fontScale="47500" lnSpcReduction="20000"/>
          </a:bodyPr>
          <a:lstStyle/>
          <a:p>
            <a:pPr marL="0" indent="0">
              <a:lnSpc>
                <a:spcPct val="100000"/>
              </a:lnSpc>
              <a:buNone/>
            </a:pPr>
            <a:r>
              <a:rPr lang="en-US" sz="4900" b="1" i="1" dirty="0"/>
              <a:t>Contact Person</a:t>
            </a:r>
            <a:r>
              <a:rPr lang="tr-TR" sz="4900" b="1" i="1" dirty="0"/>
              <a:t> - </a:t>
            </a:r>
            <a:r>
              <a:rPr lang="tr-TR" sz="4900" b="1" i="1" dirty="0" err="1"/>
              <a:t>Lead</a:t>
            </a:r>
            <a:r>
              <a:rPr lang="tr-TR" sz="4900" b="1" i="1" dirty="0"/>
              <a:t> Partner</a:t>
            </a:r>
            <a:r>
              <a:rPr lang="en-US" sz="4900" b="1" i="1" dirty="0"/>
              <a:t> / Coordinator:</a:t>
            </a:r>
            <a:r>
              <a:rPr lang="tr-TR" sz="4900" b="1" i="1" dirty="0"/>
              <a:t> </a:t>
            </a:r>
            <a:r>
              <a:rPr lang="en-US" sz="4900" b="1" i="1" dirty="0"/>
              <a:t>Manager of the Project</a:t>
            </a:r>
            <a:endParaRPr lang="tr-TR" sz="4900" b="1" i="1" dirty="0"/>
          </a:p>
          <a:p>
            <a:pPr marL="0" indent="0" algn="just">
              <a:lnSpc>
                <a:spcPct val="120000"/>
              </a:lnSpc>
              <a:buNone/>
            </a:pPr>
            <a:r>
              <a:rPr lang="en-US" sz="4400" b="1" dirty="0"/>
              <a:t>Coordinator: </a:t>
            </a:r>
            <a:r>
              <a:rPr lang="en-US" sz="4400" dirty="0"/>
              <a:t>the beneficiary which signs the grant agreement and has the responsibility of coordinating the action. As coordinator, this beneficiary becomes the contact point between the other beneficiaries and the Agency. </a:t>
            </a:r>
            <a:endParaRPr lang="tr-TR" sz="4400" dirty="0"/>
          </a:p>
          <a:p>
            <a:pPr lvl="1" algn="just">
              <a:lnSpc>
                <a:spcPct val="120000"/>
              </a:lnSpc>
            </a:pPr>
            <a:r>
              <a:rPr lang="en-US" sz="4000" dirty="0"/>
              <a:t>MANAGEMENT: Responsible for the implementation of the project</a:t>
            </a:r>
          </a:p>
          <a:p>
            <a:pPr lvl="1" algn="just">
              <a:lnSpc>
                <a:spcPct val="120000"/>
              </a:lnSpc>
            </a:pPr>
            <a:r>
              <a:rPr lang="en-US" sz="4000" dirty="0"/>
              <a:t>COMMUNICATION: Deals with all official communication from and to the</a:t>
            </a:r>
            <a:r>
              <a:rPr lang="tr-TR" sz="4000" dirty="0"/>
              <a:t> </a:t>
            </a:r>
            <a:r>
              <a:rPr lang="en-US" sz="4000" dirty="0"/>
              <a:t>Commission</a:t>
            </a:r>
          </a:p>
          <a:p>
            <a:pPr lvl="1" algn="just">
              <a:lnSpc>
                <a:spcPct val="120000"/>
              </a:lnSpc>
            </a:pPr>
            <a:r>
              <a:rPr lang="en-US" sz="4000" dirty="0"/>
              <a:t>REPORTING: Prepares all the reports for the Commission with the</a:t>
            </a:r>
            <a:r>
              <a:rPr lang="tr-TR" sz="4000" dirty="0"/>
              <a:t> </a:t>
            </a:r>
            <a:r>
              <a:rPr lang="en-US" sz="4000" dirty="0"/>
              <a:t>assistance of the co-beneficiaries</a:t>
            </a:r>
          </a:p>
          <a:p>
            <a:pPr lvl="1" algn="just">
              <a:lnSpc>
                <a:spcPct val="120000"/>
              </a:lnSpc>
            </a:pPr>
            <a:r>
              <a:rPr lang="en-US" sz="4000" dirty="0"/>
              <a:t>COORDINATION: Coordinates partners' work,</a:t>
            </a:r>
            <a:r>
              <a:rPr lang="tr-TR" sz="4000" dirty="0"/>
              <a:t> </a:t>
            </a:r>
            <a:r>
              <a:rPr lang="en-US" sz="4000" dirty="0"/>
              <a:t>Solves partnership problems</a:t>
            </a:r>
          </a:p>
          <a:p>
            <a:pPr lvl="1" algn="just">
              <a:lnSpc>
                <a:spcPct val="120000"/>
              </a:lnSpc>
            </a:pPr>
            <a:r>
              <a:rPr lang="en-US" sz="4000" dirty="0"/>
              <a:t>MONITORING: Monitors the implementation</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4" name="İçerik Yer Tutucusu 2">
            <a:extLst>
              <a:ext uri="{FF2B5EF4-FFF2-40B4-BE49-F238E27FC236}">
                <a16:creationId xmlns:a16="http://schemas.microsoft.com/office/drawing/2014/main" id="{3E34113A-0179-41C1-A47A-DA3314B5679F}"/>
              </a:ext>
            </a:extLst>
          </p:cNvPr>
          <p:cNvSpPr txBox="1">
            <a:spLocks/>
          </p:cNvSpPr>
          <p:nvPr/>
        </p:nvSpPr>
        <p:spPr>
          <a:xfrm>
            <a:off x="228601" y="4060747"/>
            <a:ext cx="9964176" cy="2454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US" sz="2100" dirty="0"/>
              <a:t>Coordinator is responsible for the Project and contact point for the Commission</a:t>
            </a:r>
          </a:p>
          <a:p>
            <a:pPr algn="just">
              <a:lnSpc>
                <a:spcPct val="120000"/>
              </a:lnSpc>
            </a:pPr>
            <a:r>
              <a:rPr lang="en-US" sz="2100" dirty="0"/>
              <a:t>On-going coordination and management: Gather information and do your coordination work as an on-going  process, also in terms of financial management</a:t>
            </a:r>
          </a:p>
          <a:p>
            <a:pPr algn="just">
              <a:lnSpc>
                <a:spcPct val="120000"/>
              </a:lnSpc>
            </a:pPr>
            <a:r>
              <a:rPr lang="en-US" sz="2100" dirty="0"/>
              <a:t>On-going accounting and financial management: Collect regularly the invoices, contracts, travel tickets, signed  participation lists, etc., fully documented evidence during the project, not  at the end of the project.</a:t>
            </a:r>
          </a:p>
        </p:txBody>
      </p:sp>
    </p:spTree>
    <p:extLst>
      <p:ext uri="{BB962C8B-B14F-4D97-AF65-F5344CB8AC3E}">
        <p14:creationId xmlns:p14="http://schemas.microsoft.com/office/powerpoint/2010/main" val="145557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D9B9BEA9-EA85-4378-AEFA-2C4F00ADF588}"/>
              </a:ext>
            </a:extLst>
          </p:cNvPr>
          <p:cNvSpPr/>
          <p:nvPr/>
        </p:nvSpPr>
        <p:spPr>
          <a:xfrm>
            <a:off x="268079" y="292350"/>
            <a:ext cx="11369739" cy="3416320"/>
          </a:xfrm>
          <a:prstGeom prst="rect">
            <a:avLst/>
          </a:prstGeom>
        </p:spPr>
        <p:txBody>
          <a:bodyPr wrap="square">
            <a:spAutoFit/>
          </a:bodyPr>
          <a:lstStyle/>
          <a:p>
            <a:pPr algn="just"/>
            <a:r>
              <a:rPr lang="en-US" sz="2400" dirty="0"/>
              <a:t>According to the Horizon 2020 Annotated Model</a:t>
            </a:r>
            <a:r>
              <a:rPr lang="tr-TR" sz="2400" dirty="0"/>
              <a:t> </a:t>
            </a:r>
            <a:r>
              <a:rPr lang="en-US" sz="2400" dirty="0"/>
              <a:t>Grant Agreement, the project coordinator must:</a:t>
            </a:r>
            <a:endParaRPr lang="tr-TR" sz="2400" dirty="0"/>
          </a:p>
          <a:p>
            <a:pPr marL="342900" indent="-342900" algn="just">
              <a:buFont typeface="Arial" panose="020B0604020202020204" pitchFamily="34" charset="0"/>
              <a:buChar char="•"/>
            </a:pPr>
            <a:r>
              <a:rPr lang="en-US" sz="2400" dirty="0"/>
              <a:t>ensure that the action is implemented properly;</a:t>
            </a:r>
          </a:p>
          <a:p>
            <a:pPr marL="342900" indent="-342900" algn="just">
              <a:buFont typeface="Arial" panose="020B0604020202020204" pitchFamily="34" charset="0"/>
              <a:buChar char="•"/>
            </a:pPr>
            <a:r>
              <a:rPr lang="en-US" sz="2400" dirty="0"/>
              <a:t>act as the intermediary for all communications between the beneficiaries</a:t>
            </a:r>
            <a:r>
              <a:rPr lang="tr-TR" sz="2400" dirty="0"/>
              <a:t> </a:t>
            </a:r>
            <a:r>
              <a:rPr lang="en-US" sz="2400" dirty="0"/>
              <a:t>and the EC;</a:t>
            </a:r>
          </a:p>
          <a:p>
            <a:pPr marL="342900" indent="-342900" algn="just">
              <a:buFont typeface="Arial" panose="020B0604020202020204" pitchFamily="34" charset="0"/>
              <a:buChar char="•"/>
            </a:pPr>
            <a:r>
              <a:rPr lang="en-US" sz="2400" dirty="0"/>
              <a:t>request and review any documents or information required by the EC and</a:t>
            </a:r>
            <a:r>
              <a:rPr lang="tr-TR" sz="2400" dirty="0"/>
              <a:t> </a:t>
            </a:r>
            <a:r>
              <a:rPr lang="en-US" sz="2400" dirty="0"/>
              <a:t>verify their completeness and correctness before passing them on to the EC;</a:t>
            </a:r>
          </a:p>
          <a:p>
            <a:pPr marL="342900" indent="-342900" algn="just">
              <a:buFont typeface="Arial" panose="020B0604020202020204" pitchFamily="34" charset="0"/>
              <a:buChar char="•"/>
            </a:pPr>
            <a:r>
              <a:rPr lang="en-US" sz="2400" dirty="0"/>
              <a:t>submit the deliverables and reports to the Participant Portal;</a:t>
            </a:r>
          </a:p>
          <a:p>
            <a:pPr marL="342900" indent="-342900" algn="just">
              <a:buFont typeface="Arial" panose="020B0604020202020204" pitchFamily="34" charset="0"/>
              <a:buChar char="•"/>
            </a:pPr>
            <a:r>
              <a:rPr lang="en-US" sz="2400" dirty="0"/>
              <a:t>ensure that all payments are made to the other beneficiaries without unjustified</a:t>
            </a:r>
            <a:r>
              <a:rPr lang="tr-TR" sz="2400" dirty="0"/>
              <a:t> </a:t>
            </a:r>
            <a:r>
              <a:rPr lang="en-US" sz="2400" dirty="0"/>
              <a:t>delay;</a:t>
            </a:r>
          </a:p>
          <a:p>
            <a:pPr marL="342900" indent="-342900" algn="just">
              <a:buFont typeface="Arial" panose="020B0604020202020204" pitchFamily="34" charset="0"/>
              <a:buChar char="•"/>
            </a:pPr>
            <a:r>
              <a:rPr lang="en-US" sz="2400" dirty="0"/>
              <a:t>inform the EC of the amounts paid to each beneficiary.</a:t>
            </a:r>
          </a:p>
        </p:txBody>
      </p:sp>
    </p:spTree>
    <p:extLst>
      <p:ext uri="{BB962C8B-B14F-4D97-AF65-F5344CB8AC3E}">
        <p14:creationId xmlns:p14="http://schemas.microsoft.com/office/powerpoint/2010/main" val="230451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D9B9BEA9-EA85-4378-AEFA-2C4F00ADF588}"/>
              </a:ext>
            </a:extLst>
          </p:cNvPr>
          <p:cNvSpPr/>
          <p:nvPr/>
        </p:nvSpPr>
        <p:spPr>
          <a:xfrm>
            <a:off x="295787" y="250786"/>
            <a:ext cx="11369740" cy="4154984"/>
          </a:xfrm>
          <a:prstGeom prst="rect">
            <a:avLst/>
          </a:prstGeom>
        </p:spPr>
        <p:txBody>
          <a:bodyPr wrap="square">
            <a:spAutoFit/>
          </a:bodyPr>
          <a:lstStyle/>
          <a:p>
            <a:pPr marL="342900" indent="-342900" algn="just">
              <a:buFont typeface="Wingdings" panose="05000000000000000000" pitchFamily="2" charset="2"/>
              <a:buChar char="§"/>
            </a:pPr>
            <a:r>
              <a:rPr lang="en-US" sz="2400" dirty="0"/>
              <a:t>The Coordinator is the most responsible beneficiary in terms of the tasks listed above.</a:t>
            </a:r>
          </a:p>
          <a:p>
            <a:pPr marL="342900" indent="-342900" algn="just">
              <a:buFont typeface="Wingdings" panose="05000000000000000000" pitchFamily="2" charset="2"/>
              <a:buChar char="§"/>
            </a:pPr>
            <a:r>
              <a:rPr lang="en-US" sz="2400" dirty="0"/>
              <a:t>Coordinator monitors, requests and reviews documents, submit deliverables and reports, and ensures the payments are successfully completed. At times, drafting and </a:t>
            </a:r>
            <a:r>
              <a:rPr lang="en-US" sz="2400" dirty="0" err="1"/>
              <a:t>finalising</a:t>
            </a:r>
            <a:r>
              <a:rPr lang="en-US" sz="2400" dirty="0"/>
              <a:t> the minutes is not enough, so the project coordinator might use the coordination/ management diary in order to keep up with all necessary data. </a:t>
            </a:r>
          </a:p>
          <a:p>
            <a:pPr marL="342900" indent="-342900" algn="just">
              <a:buFont typeface="Wingdings" panose="05000000000000000000" pitchFamily="2" charset="2"/>
              <a:buChar char="§"/>
            </a:pPr>
            <a:r>
              <a:rPr lang="en-US" sz="2400" dirty="0"/>
              <a:t>In the case of conflict, the established conflict resolution procedures should aim to support the work of the project coordinator. The project coordinator also reports related to the grant agreement and EC liaison.</a:t>
            </a:r>
          </a:p>
          <a:p>
            <a:pPr marL="342900" indent="-342900" algn="just">
              <a:buFont typeface="Wingdings" panose="05000000000000000000" pitchFamily="2" charset="2"/>
              <a:buChar char="§"/>
            </a:pPr>
            <a:r>
              <a:rPr lang="en-US" sz="2400" dirty="0"/>
              <a:t>Towards the project coordinator. Periodic reports are prepared by the PC and they </a:t>
            </a:r>
            <a:r>
              <a:rPr lang="en-US" sz="2400" dirty="0" err="1"/>
              <a:t>summarise</a:t>
            </a:r>
            <a:r>
              <a:rPr lang="en-US" sz="2400" dirty="0"/>
              <a:t> the status of project work, use of resources, highlights and possible deviations between actual and planned scenarios.</a:t>
            </a:r>
          </a:p>
        </p:txBody>
      </p:sp>
    </p:spTree>
    <p:extLst>
      <p:ext uri="{BB962C8B-B14F-4D97-AF65-F5344CB8AC3E}">
        <p14:creationId xmlns:p14="http://schemas.microsoft.com/office/powerpoint/2010/main" val="312054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 y="272006"/>
            <a:ext cx="12192000" cy="5575177"/>
          </a:xfrm>
        </p:spPr>
        <p:txBody>
          <a:bodyPr>
            <a:normAutofit fontScale="85000" lnSpcReduction="20000"/>
          </a:bodyPr>
          <a:lstStyle/>
          <a:p>
            <a:pPr marL="0" indent="0" algn="ctr">
              <a:lnSpc>
                <a:spcPct val="100000"/>
              </a:lnSpc>
              <a:buNone/>
            </a:pPr>
            <a:r>
              <a:rPr lang="en-US" sz="3700" b="1" dirty="0"/>
              <a:t>Co-Beneficiaries (partners):</a:t>
            </a:r>
            <a:r>
              <a:rPr lang="tr-TR" sz="3700" b="1" dirty="0"/>
              <a:t> </a:t>
            </a:r>
            <a:r>
              <a:rPr lang="en-US" sz="3700" b="1" dirty="0"/>
              <a:t>Organisations that are parties to the grant agreement</a:t>
            </a:r>
          </a:p>
          <a:p>
            <a:pPr marL="0" indent="0" algn="just">
              <a:lnSpc>
                <a:spcPct val="100000"/>
              </a:lnSpc>
              <a:buNone/>
            </a:pPr>
            <a:r>
              <a:rPr lang="en-US" sz="3700" dirty="0"/>
              <a:t>Share part of the budget:</a:t>
            </a:r>
          </a:p>
          <a:p>
            <a:pPr marL="457200" lvl="1" indent="0" algn="just">
              <a:lnSpc>
                <a:spcPct val="100000"/>
              </a:lnSpc>
              <a:buNone/>
            </a:pPr>
            <a:r>
              <a:rPr lang="en-US" sz="3300" dirty="0"/>
              <a:t>• Incur costs</a:t>
            </a:r>
          </a:p>
          <a:p>
            <a:pPr marL="457200" lvl="1" indent="0" algn="just">
              <a:lnSpc>
                <a:spcPct val="100000"/>
              </a:lnSpc>
              <a:buNone/>
            </a:pPr>
            <a:r>
              <a:rPr lang="en-US" sz="3300" dirty="0"/>
              <a:t>• Receive part of the EU funding</a:t>
            </a:r>
          </a:p>
          <a:p>
            <a:pPr marL="457200" lvl="1" indent="0" algn="just">
              <a:lnSpc>
                <a:spcPct val="100000"/>
              </a:lnSpc>
              <a:buNone/>
            </a:pPr>
            <a:r>
              <a:rPr lang="en-US" sz="3300" dirty="0"/>
              <a:t>• May contribute to the co-financing</a:t>
            </a:r>
          </a:p>
          <a:p>
            <a:pPr marL="0" indent="0" algn="just">
              <a:lnSpc>
                <a:spcPct val="100000"/>
              </a:lnSpc>
              <a:buNone/>
            </a:pPr>
            <a:r>
              <a:rPr lang="en-US" sz="3700" dirty="0"/>
              <a:t>Co-responsible for the implementation of the project:</a:t>
            </a:r>
          </a:p>
          <a:p>
            <a:pPr marL="457200" lvl="1" indent="0" algn="just">
              <a:lnSpc>
                <a:spcPct val="100000"/>
              </a:lnSpc>
              <a:buNone/>
            </a:pPr>
            <a:r>
              <a:rPr lang="en-US" sz="3300" dirty="0"/>
              <a:t>• Manage their activities &amp; related expenditure</a:t>
            </a:r>
          </a:p>
          <a:p>
            <a:pPr marL="457200" lvl="1" indent="0" algn="just">
              <a:lnSpc>
                <a:spcPct val="100000"/>
              </a:lnSpc>
              <a:buNone/>
            </a:pPr>
            <a:r>
              <a:rPr lang="en-US" sz="3300" dirty="0"/>
              <a:t>• Cooperate with all partners towards achieving the aims of the project</a:t>
            </a:r>
          </a:p>
          <a:p>
            <a:pPr marL="457200" lvl="1" indent="0" algn="just">
              <a:lnSpc>
                <a:spcPct val="100000"/>
              </a:lnSpc>
              <a:buNone/>
            </a:pPr>
            <a:r>
              <a:rPr lang="en-US" sz="3300" dirty="0"/>
              <a:t>• Report to the coordinator</a:t>
            </a:r>
          </a:p>
          <a:p>
            <a:pPr marL="457200" lvl="1" indent="0" algn="just">
              <a:lnSpc>
                <a:spcPct val="100000"/>
              </a:lnSpc>
              <a:buNone/>
            </a:pPr>
            <a:r>
              <a:rPr lang="en-US" sz="3300" dirty="0"/>
              <a:t>• Collect evidence: deliverables, invoices, contracts, signed lists of participants, etc. and hand them all in on time!</a:t>
            </a:r>
          </a:p>
          <a:p>
            <a:pPr marL="457200" lvl="1" indent="0" algn="just">
              <a:lnSpc>
                <a:spcPct val="100000"/>
              </a:lnSpc>
              <a:buNone/>
            </a:pPr>
            <a:r>
              <a:rPr lang="en-US" sz="3300" dirty="0"/>
              <a:t>• Provide the signed mandates in good time!</a:t>
            </a:r>
            <a:endParaRPr lang="en-US"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8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530966" y="372834"/>
            <a:ext cx="11398928" cy="3186139"/>
          </a:xfrm>
        </p:spPr>
        <p:txBody>
          <a:bodyPr>
            <a:normAutofit/>
          </a:bodyPr>
          <a:lstStyle/>
          <a:p>
            <a:pPr marL="0" indent="0">
              <a:lnSpc>
                <a:spcPct val="100000"/>
              </a:lnSpc>
              <a:buNone/>
            </a:pPr>
            <a:r>
              <a:rPr lang="en-US" sz="2400" b="1" u="sng" dirty="0"/>
              <a:t>Partnership agreements</a:t>
            </a:r>
            <a:r>
              <a:rPr lang="tr-TR" sz="2400" b="1" u="sng" dirty="0"/>
              <a:t>, </a:t>
            </a:r>
            <a:r>
              <a:rPr lang="en-US" sz="2400" b="1" u="sng" dirty="0"/>
              <a:t>sign</a:t>
            </a:r>
            <a:r>
              <a:rPr lang="tr-TR" sz="2400" b="1" u="sng" dirty="0" err="1"/>
              <a:t>ed</a:t>
            </a:r>
            <a:r>
              <a:rPr lang="en-US" sz="2400" b="1" u="sng" dirty="0"/>
              <a:t> to clarify:</a:t>
            </a:r>
            <a:endParaRPr lang="tr-TR" sz="2400" b="1" u="sng" dirty="0"/>
          </a:p>
          <a:p>
            <a:pPr>
              <a:lnSpc>
                <a:spcPct val="100000"/>
              </a:lnSpc>
            </a:pPr>
            <a:r>
              <a:rPr lang="en-US" sz="2400" dirty="0"/>
              <a:t>Cooperation rules</a:t>
            </a:r>
          </a:p>
          <a:p>
            <a:pPr>
              <a:lnSpc>
                <a:spcPct val="100000"/>
              </a:lnSpc>
            </a:pPr>
            <a:r>
              <a:rPr lang="en-US" sz="2400" dirty="0"/>
              <a:t>Financial arrangements (transfer of pre-financing and final payment)</a:t>
            </a:r>
          </a:p>
          <a:p>
            <a:pPr>
              <a:lnSpc>
                <a:spcPct val="100000"/>
              </a:lnSpc>
            </a:pPr>
            <a:r>
              <a:rPr lang="en-US" sz="2400" dirty="0"/>
              <a:t>Information requirements</a:t>
            </a:r>
          </a:p>
          <a:p>
            <a:pPr>
              <a:lnSpc>
                <a:spcPct val="100000"/>
              </a:lnSpc>
            </a:pPr>
            <a:r>
              <a:rPr lang="en-US" sz="2400" dirty="0"/>
              <a:t>Reporting documents</a:t>
            </a:r>
          </a:p>
          <a:p>
            <a:pPr>
              <a:lnSpc>
                <a:spcPct val="100000"/>
              </a:lnSpc>
            </a:pPr>
            <a:r>
              <a:rPr lang="en-US" sz="2400" dirty="0"/>
              <a:t>Intellectual property arrangements, etc.</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2048" y="387308"/>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2481094" y="3989842"/>
            <a:ext cx="9448800" cy="3488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GB" altLang="en-US" sz="2400" b="1" dirty="0"/>
              <a:t>Partnership agreement : is the base of your relationship</a:t>
            </a:r>
            <a:endParaRPr lang="en-GB" sz="2400" dirty="0"/>
          </a:p>
          <a:p>
            <a:pPr>
              <a:defRPr/>
            </a:pPr>
            <a:r>
              <a:rPr lang="en-GB" sz="2400" dirty="0"/>
              <a:t>Clear description role and obligations of Partnership </a:t>
            </a:r>
          </a:p>
          <a:p>
            <a:pPr>
              <a:defRPr/>
            </a:pPr>
            <a:r>
              <a:rPr lang="en-GB" sz="2400" dirty="0"/>
              <a:t>Clear description of the </a:t>
            </a:r>
            <a:r>
              <a:rPr lang="en-GB" sz="2400" b="1" dirty="0"/>
              <a:t>budgetary and financial framework including the amounts of financial contributions</a:t>
            </a:r>
            <a:r>
              <a:rPr lang="en-GB" sz="2400" dirty="0"/>
              <a:t> and distribution of the Grant</a:t>
            </a:r>
          </a:p>
          <a:p>
            <a:pPr>
              <a:defRPr/>
            </a:pPr>
            <a:r>
              <a:rPr lang="en-GB" sz="2400" dirty="0"/>
              <a:t>Legal aspects such as duration of agreement, liability, breach of contract, termination of agreement, governing law and dispute resolution</a:t>
            </a:r>
          </a:p>
        </p:txBody>
      </p:sp>
    </p:spTree>
    <p:extLst>
      <p:ext uri="{BB962C8B-B14F-4D97-AF65-F5344CB8AC3E}">
        <p14:creationId xmlns:p14="http://schemas.microsoft.com/office/powerpoint/2010/main" val="264120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832007" y="1550466"/>
            <a:ext cx="8527983" cy="1713297"/>
          </a:xfrm>
          <a:prstGeom prst="rect">
            <a:avLst/>
          </a:prstGeom>
          <a:no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2"/>
          </a:fontRef>
        </p:style>
        <p:txBody>
          <a:bodyPr rtlCol="0" anchor="ctr"/>
          <a:lstStyle/>
          <a:p>
            <a:pPr algn="ctr"/>
            <a:r>
              <a:rPr lang="tr-TR" sz="5400" b="1" dirty="0">
                <a:ln>
                  <a:solidFill>
                    <a:schemeClr val="accent2">
                      <a:lumMod val="75000"/>
                    </a:schemeClr>
                  </a:solidFill>
                </a:ln>
                <a:solidFill>
                  <a:schemeClr val="tx1"/>
                </a:solidFill>
              </a:rPr>
              <a:t>Project Management in General and Roles</a:t>
            </a:r>
            <a:r>
              <a:rPr lang="en-GB" sz="5400" b="1" dirty="0">
                <a:ln>
                  <a:solidFill>
                    <a:schemeClr val="accent2">
                      <a:lumMod val="75000"/>
                    </a:schemeClr>
                  </a:solidFill>
                </a:ln>
                <a:solidFill>
                  <a:schemeClr val="tx1"/>
                </a:solidFill>
              </a:rPr>
              <a:t> </a:t>
            </a:r>
            <a:endParaRPr lang="tr-TR" sz="5400" dirty="0">
              <a:ln>
                <a:solidFill>
                  <a:schemeClr val="accent2">
                    <a:lumMod val="75000"/>
                  </a:schemeClr>
                </a:solidFill>
              </a:ln>
              <a:solidFill>
                <a:schemeClr val="tx1"/>
              </a:solidFill>
            </a:endParaRPr>
          </a:p>
        </p:txBody>
      </p:sp>
      <p:pic>
        <p:nvPicPr>
          <p:cNvPr id="6" name="Picture 2" descr="http://www.omurokur.com/wp-content/uploads/teamwork.jpg">
            <a:extLst>
              <a:ext uri="{FF2B5EF4-FFF2-40B4-BE49-F238E27FC236}">
                <a16:creationId xmlns:a16="http://schemas.microsoft.com/office/drawing/2014/main" id="{940CCBC7-47C8-453C-BB0F-C64CB080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220" y="3734914"/>
            <a:ext cx="4608688" cy="31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148352" y="6096000"/>
            <a:ext cx="2043648" cy="646331"/>
          </a:xfrm>
          <a:prstGeom prst="rect">
            <a:avLst/>
          </a:prstGeom>
        </p:spPr>
        <p:txBody>
          <a:bodyPr wrap="square">
            <a:spAutoFit/>
          </a:bodyPr>
          <a:lstStyle/>
          <a:p>
            <a:pPr algn="ctr" fontAlgn="ctr"/>
            <a:r>
              <a:rPr lang="en-US" dirty="0"/>
              <a:t>Goran </a:t>
            </a:r>
            <a:r>
              <a:rPr lang="en-US" dirty="0" err="1"/>
              <a:t>Stojanovi</a:t>
            </a:r>
            <a:r>
              <a:rPr lang="sr-Latn-RS" dirty="0"/>
              <a:t>ć</a:t>
            </a:r>
            <a:endParaRPr lang="en-US" dirty="0"/>
          </a:p>
          <a:p>
            <a:pPr algn="ctr" fontAlgn="ctr"/>
            <a:r>
              <a:rPr lang="en-US" dirty="0"/>
              <a:t>09:30-09:45</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6729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832007" y="1550466"/>
            <a:ext cx="8527983" cy="1713297"/>
          </a:xfrm>
          <a:prstGeom prst="rect">
            <a:avLst/>
          </a:prstGeom>
          <a:no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2"/>
          </a:fontRef>
        </p:style>
        <p:txBody>
          <a:bodyPr rtlCol="0" anchor="ctr"/>
          <a:lstStyle/>
          <a:p>
            <a:pPr algn="ctr"/>
            <a:r>
              <a:rPr lang="tr-TR" sz="5400" b="1" dirty="0">
                <a:ln>
                  <a:solidFill>
                    <a:schemeClr val="accent2">
                      <a:lumMod val="75000"/>
                    </a:schemeClr>
                  </a:solidFill>
                </a:ln>
                <a:solidFill>
                  <a:schemeClr val="tx1"/>
                </a:solidFill>
              </a:rPr>
              <a:t>Life </a:t>
            </a:r>
            <a:r>
              <a:rPr lang="tr-TR" sz="5400" b="1" dirty="0" err="1">
                <a:ln>
                  <a:solidFill>
                    <a:schemeClr val="accent2">
                      <a:lumMod val="75000"/>
                    </a:schemeClr>
                  </a:solidFill>
                </a:ln>
                <a:solidFill>
                  <a:schemeClr val="tx1"/>
                </a:solidFill>
              </a:rPr>
              <a:t>Cycle</a:t>
            </a:r>
            <a:r>
              <a:rPr lang="tr-TR" sz="5400" b="1" dirty="0">
                <a:ln>
                  <a:solidFill>
                    <a:schemeClr val="accent2">
                      <a:lumMod val="75000"/>
                    </a:schemeClr>
                  </a:solidFill>
                </a:ln>
                <a:solidFill>
                  <a:schemeClr val="tx1"/>
                </a:solidFill>
              </a:rPr>
              <a:t> and First </a:t>
            </a:r>
            <a:r>
              <a:rPr lang="tr-TR" sz="5400" b="1" dirty="0" err="1">
                <a:ln>
                  <a:solidFill>
                    <a:schemeClr val="accent2">
                      <a:lumMod val="75000"/>
                    </a:schemeClr>
                  </a:solidFill>
                </a:ln>
                <a:solidFill>
                  <a:schemeClr val="tx1"/>
                </a:solidFill>
              </a:rPr>
              <a:t>Steps</a:t>
            </a:r>
            <a:r>
              <a:rPr lang="tr-TR" sz="5400" b="1" dirty="0">
                <a:ln>
                  <a:solidFill>
                    <a:schemeClr val="accent2">
                      <a:lumMod val="75000"/>
                    </a:schemeClr>
                  </a:solidFill>
                </a:ln>
                <a:solidFill>
                  <a:schemeClr val="tx1"/>
                </a:solidFill>
              </a:rPr>
              <a:t> and </a:t>
            </a:r>
            <a:r>
              <a:rPr lang="tr-TR" sz="5400" b="1" dirty="0" err="1">
                <a:ln>
                  <a:solidFill>
                    <a:schemeClr val="accent2">
                      <a:lumMod val="75000"/>
                    </a:schemeClr>
                  </a:solidFill>
                </a:ln>
                <a:solidFill>
                  <a:schemeClr val="tx1"/>
                </a:solidFill>
              </a:rPr>
              <a:t>Contractual</a:t>
            </a:r>
            <a:r>
              <a:rPr lang="tr-TR" sz="5400" b="1" dirty="0">
                <a:ln>
                  <a:solidFill>
                    <a:schemeClr val="accent2">
                      <a:lumMod val="75000"/>
                    </a:schemeClr>
                  </a:solidFill>
                </a:ln>
                <a:solidFill>
                  <a:schemeClr val="tx1"/>
                </a:solidFill>
              </a:rPr>
              <a:t> Management </a:t>
            </a:r>
            <a:endParaRPr lang="tr-TR" sz="5400" dirty="0">
              <a:ln>
                <a:solidFill>
                  <a:schemeClr val="accent2">
                    <a:lumMod val="75000"/>
                  </a:schemeClr>
                </a:solidFill>
              </a:ln>
              <a:solidFill>
                <a:schemeClr val="tx1"/>
              </a:solidFill>
            </a:endParaRPr>
          </a:p>
        </p:txBody>
      </p:sp>
      <p:pic>
        <p:nvPicPr>
          <p:cNvPr id="6" name="Picture 2" descr="http://www.omurokur.com/wp-content/uploads/teamwork.jpg">
            <a:extLst>
              <a:ext uri="{FF2B5EF4-FFF2-40B4-BE49-F238E27FC236}">
                <a16:creationId xmlns:a16="http://schemas.microsoft.com/office/drawing/2014/main" id="{940CCBC7-47C8-453C-BB0F-C64CB080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220" y="3734914"/>
            <a:ext cx="4608688" cy="31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155382" y="6084516"/>
            <a:ext cx="1928118" cy="646331"/>
          </a:xfrm>
          <a:prstGeom prst="rect">
            <a:avLst/>
          </a:prstGeom>
        </p:spPr>
        <p:txBody>
          <a:bodyPr wrap="square">
            <a:spAutoFit/>
          </a:bodyPr>
          <a:lstStyle/>
          <a:p>
            <a:pPr algn="ctr" fontAlgn="ctr"/>
            <a:r>
              <a:rPr lang="en-US" dirty="0"/>
              <a:t>Goran </a:t>
            </a:r>
            <a:r>
              <a:rPr lang="en-US" dirty="0" err="1"/>
              <a:t>Stojanovi</a:t>
            </a:r>
            <a:r>
              <a:rPr lang="sr-Latn-RS" dirty="0"/>
              <a:t>ć</a:t>
            </a:r>
            <a:endParaRPr lang="en-US" dirty="0"/>
          </a:p>
          <a:p>
            <a:pPr algn="ctr" fontAlgn="ctr"/>
            <a:r>
              <a:rPr lang="en-US" dirty="0"/>
              <a:t>09:45-11:00</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20086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486232" y="302844"/>
            <a:ext cx="429895" cy="354330"/>
          </a:xfrm>
          <a:custGeom>
            <a:avLst/>
            <a:gdLst/>
            <a:ahLst/>
            <a:cxnLst/>
            <a:rect l="l" t="t" r="r" b="b"/>
            <a:pathLst>
              <a:path w="429895" h="354330">
                <a:moveTo>
                  <a:pt x="0" y="0"/>
                </a:moveTo>
                <a:lnTo>
                  <a:pt x="0" y="46110"/>
                </a:lnTo>
                <a:lnTo>
                  <a:pt x="113449" y="205544"/>
                </a:lnTo>
                <a:lnTo>
                  <a:pt x="149072" y="254918"/>
                </a:lnTo>
                <a:lnTo>
                  <a:pt x="175552" y="283642"/>
                </a:lnTo>
                <a:lnTo>
                  <a:pt x="242798" y="313720"/>
                </a:lnTo>
                <a:lnTo>
                  <a:pt x="292961" y="325073"/>
                </a:lnTo>
                <a:lnTo>
                  <a:pt x="429637" y="354299"/>
                </a:lnTo>
                <a:lnTo>
                  <a:pt x="429637" y="347086"/>
                </a:lnTo>
                <a:lnTo>
                  <a:pt x="294564" y="318661"/>
                </a:lnTo>
                <a:lnTo>
                  <a:pt x="235551" y="302222"/>
                </a:lnTo>
                <a:lnTo>
                  <a:pt x="195824" y="282522"/>
                </a:lnTo>
                <a:lnTo>
                  <a:pt x="169400" y="259746"/>
                </a:lnTo>
                <a:lnTo>
                  <a:pt x="150300" y="234080"/>
                </a:lnTo>
                <a:lnTo>
                  <a:pt x="0" y="0"/>
                </a:lnTo>
                <a:close/>
              </a:path>
            </a:pathLst>
          </a:custGeom>
          <a:solidFill>
            <a:srgbClr val="FDFDFD"/>
          </a:solidFill>
        </p:spPr>
        <p:txBody>
          <a:bodyPr wrap="square" lIns="0" tIns="0" rIns="0" bIns="0" rtlCol="0"/>
          <a:lstStyle/>
          <a:p>
            <a:endParaRPr/>
          </a:p>
        </p:txBody>
      </p:sp>
      <p:sp>
        <p:nvSpPr>
          <p:cNvPr id="4" name="object 4"/>
          <p:cNvSpPr/>
          <p:nvPr/>
        </p:nvSpPr>
        <p:spPr>
          <a:xfrm>
            <a:off x="6485803" y="358947"/>
            <a:ext cx="430530" cy="326390"/>
          </a:xfrm>
          <a:custGeom>
            <a:avLst/>
            <a:gdLst/>
            <a:ahLst/>
            <a:cxnLst/>
            <a:rect l="l" t="t" r="r" b="b"/>
            <a:pathLst>
              <a:path w="430529" h="326390">
                <a:moveTo>
                  <a:pt x="427" y="0"/>
                </a:moveTo>
                <a:lnTo>
                  <a:pt x="0" y="42103"/>
                </a:lnTo>
                <a:lnTo>
                  <a:pt x="149499" y="232905"/>
                </a:lnTo>
                <a:lnTo>
                  <a:pt x="179673" y="260588"/>
                </a:lnTo>
                <a:lnTo>
                  <a:pt x="215252" y="278575"/>
                </a:lnTo>
                <a:lnTo>
                  <a:pt x="254127" y="290249"/>
                </a:lnTo>
                <a:lnTo>
                  <a:pt x="294190" y="298998"/>
                </a:lnTo>
                <a:lnTo>
                  <a:pt x="351220" y="310773"/>
                </a:lnTo>
                <a:lnTo>
                  <a:pt x="430492" y="325874"/>
                </a:lnTo>
                <a:lnTo>
                  <a:pt x="430492" y="320264"/>
                </a:lnTo>
                <a:lnTo>
                  <a:pt x="294190" y="293014"/>
                </a:lnTo>
                <a:lnTo>
                  <a:pt x="230205" y="274133"/>
                </a:lnTo>
                <a:lnTo>
                  <a:pt x="189338" y="252367"/>
                </a:lnTo>
                <a:lnTo>
                  <a:pt x="149125" y="210838"/>
                </a:lnTo>
                <a:lnTo>
                  <a:pt x="117594" y="167332"/>
                </a:lnTo>
                <a:lnTo>
                  <a:pt x="427" y="0"/>
                </a:lnTo>
                <a:close/>
              </a:path>
            </a:pathLst>
          </a:custGeom>
          <a:solidFill>
            <a:srgbClr val="FDFDFD"/>
          </a:solidFill>
        </p:spPr>
        <p:txBody>
          <a:bodyPr wrap="square" lIns="0" tIns="0" rIns="0" bIns="0" rtlCol="0"/>
          <a:lstStyle/>
          <a:p>
            <a:endParaRPr/>
          </a:p>
        </p:txBody>
      </p:sp>
      <p:sp>
        <p:nvSpPr>
          <p:cNvPr id="5" name="object 5"/>
          <p:cNvSpPr/>
          <p:nvPr/>
        </p:nvSpPr>
        <p:spPr>
          <a:xfrm>
            <a:off x="6485803" y="415478"/>
            <a:ext cx="430530" cy="297815"/>
          </a:xfrm>
          <a:custGeom>
            <a:avLst/>
            <a:gdLst/>
            <a:ahLst/>
            <a:cxnLst/>
            <a:rect l="l" t="t" r="r" b="b"/>
            <a:pathLst>
              <a:path w="430529" h="297815">
                <a:moveTo>
                  <a:pt x="427" y="0"/>
                </a:moveTo>
                <a:lnTo>
                  <a:pt x="0" y="39699"/>
                </a:lnTo>
                <a:lnTo>
                  <a:pt x="149125" y="211639"/>
                </a:lnTo>
                <a:lnTo>
                  <a:pt x="178373" y="236357"/>
                </a:lnTo>
                <a:lnTo>
                  <a:pt x="251176" y="264032"/>
                </a:lnTo>
                <a:lnTo>
                  <a:pt x="294190" y="272550"/>
                </a:lnTo>
                <a:lnTo>
                  <a:pt x="430064" y="297396"/>
                </a:lnTo>
                <a:lnTo>
                  <a:pt x="430064" y="291411"/>
                </a:lnTo>
                <a:lnTo>
                  <a:pt x="294190" y="266139"/>
                </a:lnTo>
                <a:lnTo>
                  <a:pt x="239049" y="252058"/>
                </a:lnTo>
                <a:lnTo>
                  <a:pt x="199096" y="234721"/>
                </a:lnTo>
                <a:lnTo>
                  <a:pt x="170424" y="214459"/>
                </a:lnTo>
                <a:lnTo>
                  <a:pt x="149125" y="191602"/>
                </a:lnTo>
                <a:lnTo>
                  <a:pt x="427" y="0"/>
                </a:lnTo>
                <a:close/>
              </a:path>
            </a:pathLst>
          </a:custGeom>
          <a:solidFill>
            <a:srgbClr val="FDFDFD"/>
          </a:solidFill>
        </p:spPr>
        <p:txBody>
          <a:bodyPr wrap="square" lIns="0" tIns="0" rIns="0" bIns="0" rtlCol="0"/>
          <a:lstStyle/>
          <a:p>
            <a:endParaRPr/>
          </a:p>
        </p:txBody>
      </p:sp>
      <p:sp>
        <p:nvSpPr>
          <p:cNvPr id="6" name="object 6"/>
          <p:cNvSpPr/>
          <p:nvPr/>
        </p:nvSpPr>
        <p:spPr>
          <a:xfrm>
            <a:off x="6485803" y="470778"/>
            <a:ext cx="430530" cy="272415"/>
          </a:xfrm>
          <a:custGeom>
            <a:avLst/>
            <a:gdLst/>
            <a:ahLst/>
            <a:cxnLst/>
            <a:rect l="l" t="t" r="r" b="b"/>
            <a:pathLst>
              <a:path w="430529" h="272415">
                <a:moveTo>
                  <a:pt x="0" y="0"/>
                </a:moveTo>
                <a:lnTo>
                  <a:pt x="61251" y="100697"/>
                </a:lnTo>
                <a:lnTo>
                  <a:pt x="110676" y="151298"/>
                </a:lnTo>
                <a:lnTo>
                  <a:pt x="149125" y="189572"/>
                </a:lnTo>
                <a:lnTo>
                  <a:pt x="184459" y="216717"/>
                </a:lnTo>
                <a:lnTo>
                  <a:pt x="219694" y="232537"/>
                </a:lnTo>
                <a:lnTo>
                  <a:pt x="430064" y="272176"/>
                </a:lnTo>
                <a:lnTo>
                  <a:pt x="430064" y="265764"/>
                </a:lnTo>
                <a:lnTo>
                  <a:pt x="294190" y="241721"/>
                </a:lnTo>
                <a:lnTo>
                  <a:pt x="239348" y="229169"/>
                </a:lnTo>
                <a:lnTo>
                  <a:pt x="202609" y="214958"/>
                </a:lnTo>
                <a:lnTo>
                  <a:pt x="149499" y="170764"/>
                </a:lnTo>
                <a:lnTo>
                  <a:pt x="112779" y="130184"/>
                </a:lnTo>
                <a:lnTo>
                  <a:pt x="0" y="0"/>
                </a:lnTo>
                <a:close/>
              </a:path>
            </a:pathLst>
          </a:custGeom>
          <a:solidFill>
            <a:srgbClr val="FDFDFD"/>
          </a:solidFill>
        </p:spPr>
        <p:txBody>
          <a:bodyPr wrap="square" lIns="0" tIns="0" rIns="0" bIns="0" rtlCol="0"/>
          <a:lstStyle/>
          <a:p>
            <a:endParaRPr/>
          </a:p>
        </p:txBody>
      </p:sp>
      <p:sp>
        <p:nvSpPr>
          <p:cNvPr id="7" name="object 7"/>
          <p:cNvSpPr/>
          <p:nvPr/>
        </p:nvSpPr>
        <p:spPr>
          <a:xfrm>
            <a:off x="6486232" y="528483"/>
            <a:ext cx="429895" cy="242570"/>
          </a:xfrm>
          <a:custGeom>
            <a:avLst/>
            <a:gdLst/>
            <a:ahLst/>
            <a:cxnLst/>
            <a:rect l="l" t="t" r="r" b="b"/>
            <a:pathLst>
              <a:path w="429895" h="242570">
                <a:moveTo>
                  <a:pt x="0" y="0"/>
                </a:moveTo>
                <a:lnTo>
                  <a:pt x="0" y="34890"/>
                </a:lnTo>
                <a:lnTo>
                  <a:pt x="148698" y="171192"/>
                </a:lnTo>
                <a:lnTo>
                  <a:pt x="210804" y="203938"/>
                </a:lnTo>
                <a:lnTo>
                  <a:pt x="249013" y="212765"/>
                </a:lnTo>
                <a:lnTo>
                  <a:pt x="293388" y="220455"/>
                </a:lnTo>
                <a:lnTo>
                  <a:pt x="429637" y="242522"/>
                </a:lnTo>
                <a:lnTo>
                  <a:pt x="429637" y="236110"/>
                </a:lnTo>
                <a:lnTo>
                  <a:pt x="293388" y="213242"/>
                </a:lnTo>
                <a:lnTo>
                  <a:pt x="249304" y="204310"/>
                </a:lnTo>
                <a:lnTo>
                  <a:pt x="211011" y="192477"/>
                </a:lnTo>
                <a:lnTo>
                  <a:pt x="177827" y="175906"/>
                </a:lnTo>
                <a:lnTo>
                  <a:pt x="149072" y="152758"/>
                </a:lnTo>
                <a:lnTo>
                  <a:pt x="0" y="0"/>
                </a:lnTo>
                <a:close/>
              </a:path>
            </a:pathLst>
          </a:custGeom>
          <a:solidFill>
            <a:srgbClr val="FDFDFD"/>
          </a:solidFill>
        </p:spPr>
        <p:txBody>
          <a:bodyPr wrap="square" lIns="0" tIns="0" rIns="0" bIns="0" rtlCol="0"/>
          <a:lstStyle/>
          <a:p>
            <a:endParaRPr/>
          </a:p>
        </p:txBody>
      </p:sp>
      <p:sp>
        <p:nvSpPr>
          <p:cNvPr id="8" name="object 8"/>
          <p:cNvSpPr/>
          <p:nvPr/>
        </p:nvSpPr>
        <p:spPr>
          <a:xfrm>
            <a:off x="6486232" y="582234"/>
            <a:ext cx="429895" cy="218440"/>
          </a:xfrm>
          <a:custGeom>
            <a:avLst/>
            <a:gdLst/>
            <a:ahLst/>
            <a:cxnLst/>
            <a:rect l="l" t="t" r="r" b="b"/>
            <a:pathLst>
              <a:path w="429895" h="218440">
                <a:moveTo>
                  <a:pt x="0" y="0"/>
                </a:moveTo>
                <a:lnTo>
                  <a:pt x="0" y="32432"/>
                </a:lnTo>
                <a:lnTo>
                  <a:pt x="149072" y="152277"/>
                </a:lnTo>
                <a:lnTo>
                  <a:pt x="178954" y="170668"/>
                </a:lnTo>
                <a:lnTo>
                  <a:pt x="211612" y="182185"/>
                </a:lnTo>
                <a:lnTo>
                  <a:pt x="249079" y="189876"/>
                </a:lnTo>
                <a:lnTo>
                  <a:pt x="429637" y="218425"/>
                </a:lnTo>
                <a:lnTo>
                  <a:pt x="429637" y="211212"/>
                </a:lnTo>
                <a:lnTo>
                  <a:pt x="348489" y="198183"/>
                </a:lnTo>
                <a:lnTo>
                  <a:pt x="293762" y="188771"/>
                </a:lnTo>
                <a:lnTo>
                  <a:pt x="242752" y="178896"/>
                </a:lnTo>
                <a:lnTo>
                  <a:pt x="205187" y="168080"/>
                </a:lnTo>
                <a:lnTo>
                  <a:pt x="149072" y="133844"/>
                </a:lnTo>
                <a:lnTo>
                  <a:pt x="100984" y="91587"/>
                </a:lnTo>
                <a:lnTo>
                  <a:pt x="0" y="0"/>
                </a:lnTo>
                <a:close/>
              </a:path>
            </a:pathLst>
          </a:custGeom>
          <a:solidFill>
            <a:srgbClr val="FDFDFD"/>
          </a:solidFill>
        </p:spPr>
        <p:txBody>
          <a:bodyPr wrap="square" lIns="0" tIns="0" rIns="0" bIns="0" rtlCol="0"/>
          <a:lstStyle/>
          <a:p>
            <a:endParaRPr/>
          </a:p>
        </p:txBody>
      </p:sp>
      <p:sp>
        <p:nvSpPr>
          <p:cNvPr id="9" name="object 9"/>
          <p:cNvSpPr/>
          <p:nvPr/>
        </p:nvSpPr>
        <p:spPr>
          <a:xfrm>
            <a:off x="6485804" y="639139"/>
            <a:ext cx="429895" cy="191135"/>
          </a:xfrm>
          <a:custGeom>
            <a:avLst/>
            <a:gdLst/>
            <a:ahLst/>
            <a:cxnLst/>
            <a:rect l="l" t="t" r="r" b="b"/>
            <a:pathLst>
              <a:path w="429895" h="191134">
                <a:moveTo>
                  <a:pt x="0" y="0"/>
                </a:moveTo>
                <a:lnTo>
                  <a:pt x="106258" y="102654"/>
                </a:lnTo>
                <a:lnTo>
                  <a:pt x="149499" y="131439"/>
                </a:lnTo>
                <a:lnTo>
                  <a:pt x="185128" y="150292"/>
                </a:lnTo>
                <a:lnTo>
                  <a:pt x="255645" y="167701"/>
                </a:lnTo>
                <a:lnTo>
                  <a:pt x="326752" y="176472"/>
                </a:lnTo>
                <a:lnTo>
                  <a:pt x="429690" y="190801"/>
                </a:lnTo>
                <a:lnTo>
                  <a:pt x="429690" y="183160"/>
                </a:lnTo>
                <a:lnTo>
                  <a:pt x="294190" y="164299"/>
                </a:lnTo>
                <a:lnTo>
                  <a:pt x="236795" y="153492"/>
                </a:lnTo>
                <a:lnTo>
                  <a:pt x="196692" y="140957"/>
                </a:lnTo>
                <a:lnTo>
                  <a:pt x="169071" y="127670"/>
                </a:lnTo>
                <a:lnTo>
                  <a:pt x="149125" y="114609"/>
                </a:lnTo>
                <a:lnTo>
                  <a:pt x="133721" y="103140"/>
                </a:lnTo>
                <a:lnTo>
                  <a:pt x="0" y="0"/>
                </a:lnTo>
                <a:close/>
              </a:path>
            </a:pathLst>
          </a:custGeom>
          <a:solidFill>
            <a:srgbClr val="FDFDFD"/>
          </a:solidFill>
        </p:spPr>
        <p:txBody>
          <a:bodyPr wrap="square" lIns="0" tIns="0" rIns="0" bIns="0" rtlCol="0"/>
          <a:lstStyle/>
          <a:p>
            <a:endParaRPr/>
          </a:p>
        </p:txBody>
      </p:sp>
      <p:sp>
        <p:nvSpPr>
          <p:cNvPr id="10" name="object 10"/>
          <p:cNvSpPr/>
          <p:nvPr/>
        </p:nvSpPr>
        <p:spPr>
          <a:xfrm>
            <a:off x="6485804" y="694066"/>
            <a:ext cx="429895" cy="164465"/>
          </a:xfrm>
          <a:custGeom>
            <a:avLst/>
            <a:gdLst/>
            <a:ahLst/>
            <a:cxnLst/>
            <a:rect l="l" t="t" r="r" b="b"/>
            <a:pathLst>
              <a:path w="429895" h="164465">
                <a:moveTo>
                  <a:pt x="0" y="0"/>
                </a:moveTo>
                <a:lnTo>
                  <a:pt x="149125" y="111403"/>
                </a:lnTo>
                <a:lnTo>
                  <a:pt x="215740" y="137110"/>
                </a:lnTo>
                <a:lnTo>
                  <a:pt x="293816" y="149873"/>
                </a:lnTo>
                <a:lnTo>
                  <a:pt x="429690" y="164299"/>
                </a:lnTo>
                <a:lnTo>
                  <a:pt x="429690" y="157514"/>
                </a:lnTo>
                <a:lnTo>
                  <a:pt x="294190" y="140683"/>
                </a:lnTo>
                <a:lnTo>
                  <a:pt x="236146" y="130426"/>
                </a:lnTo>
                <a:lnTo>
                  <a:pt x="196511" y="118255"/>
                </a:lnTo>
                <a:lnTo>
                  <a:pt x="149926" y="94946"/>
                </a:lnTo>
                <a:lnTo>
                  <a:pt x="113433" y="73180"/>
                </a:lnTo>
                <a:lnTo>
                  <a:pt x="0" y="0"/>
                </a:lnTo>
                <a:close/>
              </a:path>
            </a:pathLst>
          </a:custGeom>
          <a:solidFill>
            <a:srgbClr val="FDFDFD"/>
          </a:solidFill>
        </p:spPr>
        <p:txBody>
          <a:bodyPr wrap="square" lIns="0" tIns="0" rIns="0" bIns="0" rtlCol="0"/>
          <a:lstStyle/>
          <a:p>
            <a:endParaRPr/>
          </a:p>
        </p:txBody>
      </p:sp>
      <p:sp>
        <p:nvSpPr>
          <p:cNvPr id="11" name="object 11"/>
          <p:cNvSpPr/>
          <p:nvPr/>
        </p:nvSpPr>
        <p:spPr>
          <a:xfrm>
            <a:off x="6485803" y="748564"/>
            <a:ext cx="430530" cy="138430"/>
          </a:xfrm>
          <a:custGeom>
            <a:avLst/>
            <a:gdLst/>
            <a:ahLst/>
            <a:cxnLst/>
            <a:rect l="l" t="t" r="r" b="b"/>
            <a:pathLst>
              <a:path w="430529" h="138430">
                <a:moveTo>
                  <a:pt x="427" y="0"/>
                </a:moveTo>
                <a:lnTo>
                  <a:pt x="149499" y="92969"/>
                </a:lnTo>
                <a:lnTo>
                  <a:pt x="214631" y="114468"/>
                </a:lnTo>
                <a:lnTo>
                  <a:pt x="363790" y="130738"/>
                </a:lnTo>
                <a:lnTo>
                  <a:pt x="430064" y="137851"/>
                </a:lnTo>
                <a:lnTo>
                  <a:pt x="430064" y="131065"/>
                </a:lnTo>
                <a:lnTo>
                  <a:pt x="294190" y="116212"/>
                </a:lnTo>
                <a:lnTo>
                  <a:pt x="249619" y="109930"/>
                </a:lnTo>
                <a:lnTo>
                  <a:pt x="180575" y="91476"/>
                </a:lnTo>
                <a:lnTo>
                  <a:pt x="125981" y="66158"/>
                </a:lnTo>
                <a:lnTo>
                  <a:pt x="102613" y="54198"/>
                </a:lnTo>
                <a:lnTo>
                  <a:pt x="427" y="0"/>
                </a:lnTo>
                <a:close/>
              </a:path>
            </a:pathLst>
          </a:custGeom>
          <a:solidFill>
            <a:srgbClr val="FDFDFD"/>
          </a:solidFill>
        </p:spPr>
        <p:txBody>
          <a:bodyPr wrap="square" lIns="0" tIns="0" rIns="0" bIns="0" rtlCol="0"/>
          <a:lstStyle/>
          <a:p>
            <a:endParaRPr/>
          </a:p>
        </p:txBody>
      </p:sp>
      <p:sp>
        <p:nvSpPr>
          <p:cNvPr id="12" name="object 12"/>
          <p:cNvSpPr/>
          <p:nvPr/>
        </p:nvSpPr>
        <p:spPr>
          <a:xfrm>
            <a:off x="6485804" y="804240"/>
            <a:ext cx="429895" cy="111125"/>
          </a:xfrm>
          <a:custGeom>
            <a:avLst/>
            <a:gdLst/>
            <a:ahLst/>
            <a:cxnLst/>
            <a:rect l="l" t="t" r="r" b="b"/>
            <a:pathLst>
              <a:path w="429895" h="111125">
                <a:moveTo>
                  <a:pt x="427" y="0"/>
                </a:moveTo>
                <a:lnTo>
                  <a:pt x="149619" y="74997"/>
                </a:lnTo>
                <a:lnTo>
                  <a:pt x="217356" y="91593"/>
                </a:lnTo>
                <a:lnTo>
                  <a:pt x="429690" y="111029"/>
                </a:lnTo>
                <a:lnTo>
                  <a:pt x="429690" y="104243"/>
                </a:lnTo>
                <a:lnTo>
                  <a:pt x="264841" y="87615"/>
                </a:lnTo>
                <a:lnTo>
                  <a:pt x="231128" y="83145"/>
                </a:lnTo>
                <a:lnTo>
                  <a:pt x="192882" y="74963"/>
                </a:lnTo>
                <a:lnTo>
                  <a:pt x="149926" y="60964"/>
                </a:lnTo>
                <a:lnTo>
                  <a:pt x="84914" y="35311"/>
                </a:lnTo>
                <a:lnTo>
                  <a:pt x="427" y="0"/>
                </a:lnTo>
                <a:close/>
              </a:path>
            </a:pathLst>
          </a:custGeom>
          <a:solidFill>
            <a:srgbClr val="FDFDFD"/>
          </a:solidFill>
        </p:spPr>
        <p:txBody>
          <a:bodyPr wrap="square" lIns="0" tIns="0" rIns="0" bIns="0" rtlCol="0"/>
          <a:lstStyle/>
          <a:p>
            <a:endParaRPr/>
          </a:p>
        </p:txBody>
      </p:sp>
      <p:sp>
        <p:nvSpPr>
          <p:cNvPr id="13" name="object 13"/>
          <p:cNvSpPr/>
          <p:nvPr/>
        </p:nvSpPr>
        <p:spPr>
          <a:xfrm>
            <a:off x="6485804" y="860770"/>
            <a:ext cx="429895" cy="83185"/>
          </a:xfrm>
          <a:custGeom>
            <a:avLst/>
            <a:gdLst/>
            <a:ahLst/>
            <a:cxnLst/>
            <a:rect l="l" t="t" r="r" b="b"/>
            <a:pathLst>
              <a:path w="429895" h="83184">
                <a:moveTo>
                  <a:pt x="427" y="0"/>
                </a:moveTo>
                <a:lnTo>
                  <a:pt x="149499" y="57331"/>
                </a:lnTo>
                <a:lnTo>
                  <a:pt x="212547" y="66882"/>
                </a:lnTo>
                <a:lnTo>
                  <a:pt x="251084" y="70570"/>
                </a:lnTo>
                <a:lnTo>
                  <a:pt x="429690" y="82978"/>
                </a:lnTo>
                <a:lnTo>
                  <a:pt x="429690" y="76566"/>
                </a:lnTo>
                <a:lnTo>
                  <a:pt x="268741" y="63974"/>
                </a:lnTo>
                <a:lnTo>
                  <a:pt x="234594" y="59582"/>
                </a:lnTo>
                <a:lnTo>
                  <a:pt x="194287" y="52555"/>
                </a:lnTo>
                <a:lnTo>
                  <a:pt x="149926" y="42477"/>
                </a:lnTo>
                <a:lnTo>
                  <a:pt x="113538" y="33037"/>
                </a:lnTo>
                <a:lnTo>
                  <a:pt x="85836" y="25466"/>
                </a:lnTo>
                <a:lnTo>
                  <a:pt x="427" y="0"/>
                </a:lnTo>
                <a:close/>
              </a:path>
            </a:pathLst>
          </a:custGeom>
          <a:solidFill>
            <a:srgbClr val="FDFDFD"/>
          </a:solidFill>
        </p:spPr>
        <p:txBody>
          <a:bodyPr wrap="square" lIns="0" tIns="0" rIns="0" bIns="0" rtlCol="0"/>
          <a:lstStyle/>
          <a:p>
            <a:endParaRPr/>
          </a:p>
        </p:txBody>
      </p:sp>
      <p:sp>
        <p:nvSpPr>
          <p:cNvPr id="14" name="object 14"/>
          <p:cNvSpPr/>
          <p:nvPr/>
        </p:nvSpPr>
        <p:spPr>
          <a:xfrm>
            <a:off x="6485803" y="916499"/>
            <a:ext cx="430530" cy="56515"/>
          </a:xfrm>
          <a:custGeom>
            <a:avLst/>
            <a:gdLst/>
            <a:ahLst/>
            <a:cxnLst/>
            <a:rect l="l" t="t" r="r" b="b"/>
            <a:pathLst>
              <a:path w="430529" h="56515">
                <a:moveTo>
                  <a:pt x="0" y="0"/>
                </a:moveTo>
                <a:lnTo>
                  <a:pt x="0" y="22440"/>
                </a:lnTo>
                <a:lnTo>
                  <a:pt x="149499" y="39271"/>
                </a:lnTo>
                <a:lnTo>
                  <a:pt x="177690" y="41676"/>
                </a:lnTo>
                <a:lnTo>
                  <a:pt x="212688" y="44080"/>
                </a:lnTo>
                <a:lnTo>
                  <a:pt x="430064" y="56102"/>
                </a:lnTo>
                <a:lnTo>
                  <a:pt x="430064" y="49316"/>
                </a:lnTo>
                <a:lnTo>
                  <a:pt x="276224" y="39173"/>
                </a:lnTo>
                <a:lnTo>
                  <a:pt x="240552" y="35978"/>
                </a:lnTo>
                <a:lnTo>
                  <a:pt x="195632" y="31130"/>
                </a:lnTo>
                <a:lnTo>
                  <a:pt x="149926" y="24845"/>
                </a:lnTo>
                <a:lnTo>
                  <a:pt x="0" y="0"/>
                </a:lnTo>
                <a:close/>
              </a:path>
            </a:pathLst>
          </a:custGeom>
          <a:solidFill>
            <a:srgbClr val="FDFDFD"/>
          </a:solidFill>
        </p:spPr>
        <p:txBody>
          <a:bodyPr wrap="square" lIns="0" tIns="0" rIns="0" bIns="0" rtlCol="0"/>
          <a:lstStyle/>
          <a:p>
            <a:endParaRPr/>
          </a:p>
        </p:txBody>
      </p:sp>
      <p:sp>
        <p:nvSpPr>
          <p:cNvPr id="15" name="object 15"/>
          <p:cNvSpPr/>
          <p:nvPr/>
        </p:nvSpPr>
        <p:spPr>
          <a:xfrm>
            <a:off x="6486232" y="985231"/>
            <a:ext cx="429895" cy="0"/>
          </a:xfrm>
          <a:custGeom>
            <a:avLst/>
            <a:gdLst/>
            <a:ahLst/>
            <a:cxnLst/>
            <a:rect l="l" t="t" r="r" b="b"/>
            <a:pathLst>
              <a:path w="429895">
                <a:moveTo>
                  <a:pt x="0" y="0"/>
                </a:moveTo>
                <a:lnTo>
                  <a:pt x="429637" y="0"/>
                </a:lnTo>
              </a:path>
            </a:pathLst>
          </a:custGeom>
          <a:ln w="22056">
            <a:solidFill>
              <a:srgbClr val="FDFDFD"/>
            </a:solidFill>
          </a:ln>
        </p:spPr>
        <p:txBody>
          <a:bodyPr wrap="square" lIns="0" tIns="0" rIns="0" bIns="0" rtlCol="0"/>
          <a:lstStyle/>
          <a:p>
            <a:endParaRPr/>
          </a:p>
        </p:txBody>
      </p:sp>
      <p:sp>
        <p:nvSpPr>
          <p:cNvPr id="16" name="object 16"/>
          <p:cNvSpPr/>
          <p:nvPr/>
        </p:nvSpPr>
        <p:spPr>
          <a:xfrm>
            <a:off x="5324855" y="6637019"/>
            <a:ext cx="1712976" cy="220979"/>
          </a:xfrm>
          <a:prstGeom prst="rect">
            <a:avLst/>
          </a:prstGeom>
          <a:blipFill>
            <a:blip r:embed="rId2" cstate="print"/>
            <a:stretch>
              <a:fillRect/>
            </a:stretch>
          </a:blipFill>
        </p:spPr>
        <p:txBody>
          <a:bodyPr wrap="square" lIns="0" tIns="0" rIns="0" bIns="0" rtlCol="0"/>
          <a:lstStyle/>
          <a:p>
            <a:endParaRPr/>
          </a:p>
        </p:txBody>
      </p:sp>
      <p:sp>
        <p:nvSpPr>
          <p:cNvPr id="20" name="object 20"/>
          <p:cNvSpPr txBox="1"/>
          <p:nvPr/>
        </p:nvSpPr>
        <p:spPr>
          <a:xfrm>
            <a:off x="1797876" y="3056528"/>
            <a:ext cx="1097280" cy="247504"/>
          </a:xfrm>
          <a:prstGeom prst="rect">
            <a:avLst/>
          </a:prstGeom>
          <a:ln w="9143">
            <a:solidFill>
              <a:srgbClr val="000000"/>
            </a:solidFill>
          </a:ln>
        </p:spPr>
        <p:txBody>
          <a:bodyPr vert="horz" wrap="square" lIns="0" tIns="31750" rIns="0" bIns="0" rtlCol="0">
            <a:spAutoFit/>
          </a:bodyPr>
          <a:lstStyle/>
          <a:p>
            <a:pPr marL="110489">
              <a:spcBef>
                <a:spcPts val="250"/>
              </a:spcBef>
            </a:pPr>
            <a:r>
              <a:rPr sz="1400" b="1" dirty="0">
                <a:solidFill>
                  <a:schemeClr val="accent2"/>
                </a:solidFill>
                <a:latin typeface="Verdana"/>
                <a:cs typeface="Verdana"/>
              </a:rPr>
              <a:t>Proposal</a:t>
            </a:r>
            <a:endParaRPr sz="1400" dirty="0">
              <a:solidFill>
                <a:schemeClr val="accent2"/>
              </a:solidFill>
              <a:latin typeface="Verdana"/>
              <a:cs typeface="Verdana"/>
            </a:endParaRPr>
          </a:p>
        </p:txBody>
      </p:sp>
      <p:sp>
        <p:nvSpPr>
          <p:cNvPr id="21" name="object 21"/>
          <p:cNvSpPr txBox="1"/>
          <p:nvPr/>
        </p:nvSpPr>
        <p:spPr>
          <a:xfrm>
            <a:off x="5554218" y="2920746"/>
            <a:ext cx="1214755" cy="532197"/>
          </a:xfrm>
          <a:prstGeom prst="rect">
            <a:avLst/>
          </a:prstGeom>
          <a:solidFill>
            <a:srgbClr val="FFFFFF"/>
          </a:solidFill>
          <a:ln w="9144">
            <a:solidFill>
              <a:srgbClr val="000000"/>
            </a:solidFill>
          </a:ln>
        </p:spPr>
        <p:txBody>
          <a:bodyPr vert="horz" wrap="square" lIns="0" tIns="31750" rIns="0" bIns="0" rtlCol="0">
            <a:spAutoFit/>
          </a:bodyPr>
          <a:lstStyle/>
          <a:p>
            <a:pPr marL="295275" marR="156845" indent="-131445" algn="ctr">
              <a:spcBef>
                <a:spcPts val="250"/>
              </a:spcBef>
            </a:pPr>
            <a:r>
              <a:rPr lang="tr-TR" sz="1000" b="1" dirty="0">
                <a:solidFill>
                  <a:schemeClr val="accent2"/>
                </a:solidFill>
                <a:latin typeface="Verdana"/>
                <a:cs typeface="Verdana"/>
              </a:rPr>
              <a:t>  </a:t>
            </a:r>
            <a:r>
              <a:rPr sz="1000" b="1" dirty="0">
                <a:solidFill>
                  <a:schemeClr val="accent2"/>
                </a:solidFill>
                <a:latin typeface="Verdana"/>
                <a:cs typeface="Verdana"/>
              </a:rPr>
              <a:t>Progress</a:t>
            </a:r>
            <a:r>
              <a:rPr lang="tr-TR" sz="1000" b="1" dirty="0">
                <a:solidFill>
                  <a:schemeClr val="accent2"/>
                </a:solidFill>
                <a:latin typeface="Verdana"/>
                <a:cs typeface="Verdana"/>
              </a:rPr>
              <a:t> (</a:t>
            </a:r>
            <a:r>
              <a:rPr lang="tr-TR" sz="1000" b="1" dirty="0" err="1">
                <a:solidFill>
                  <a:schemeClr val="accent2"/>
                </a:solidFill>
                <a:latin typeface="Verdana"/>
                <a:cs typeface="Verdana"/>
              </a:rPr>
              <a:t>Interim</a:t>
            </a:r>
            <a:r>
              <a:rPr lang="tr-TR" sz="1000" b="1" dirty="0">
                <a:solidFill>
                  <a:schemeClr val="accent2"/>
                </a:solidFill>
                <a:latin typeface="Verdana"/>
                <a:cs typeface="Verdana"/>
              </a:rPr>
              <a:t>)</a:t>
            </a:r>
            <a:endParaRPr lang="tr-TR" sz="1000" b="1" dirty="0">
              <a:solidFill>
                <a:srgbClr val="333399"/>
              </a:solidFill>
              <a:latin typeface="Verdana"/>
              <a:cs typeface="Verdana"/>
            </a:endParaRPr>
          </a:p>
          <a:p>
            <a:pPr marL="295275" marR="156845" indent="-131445" algn="ctr">
              <a:spcBef>
                <a:spcPts val="250"/>
              </a:spcBef>
            </a:pPr>
            <a:r>
              <a:rPr sz="1000" b="1" spc="-5" dirty="0">
                <a:solidFill>
                  <a:schemeClr val="accent2"/>
                </a:solidFill>
                <a:latin typeface="Verdana"/>
                <a:cs typeface="Verdana"/>
              </a:rPr>
              <a:t>report</a:t>
            </a:r>
            <a:endParaRPr sz="1000" dirty="0">
              <a:solidFill>
                <a:schemeClr val="accent2"/>
              </a:solidFill>
              <a:latin typeface="Verdana"/>
              <a:cs typeface="Verdana"/>
            </a:endParaRPr>
          </a:p>
        </p:txBody>
      </p:sp>
      <p:sp>
        <p:nvSpPr>
          <p:cNvPr id="22" name="object 22"/>
          <p:cNvSpPr txBox="1"/>
          <p:nvPr/>
        </p:nvSpPr>
        <p:spPr>
          <a:xfrm>
            <a:off x="3492246" y="2920746"/>
            <a:ext cx="1289685" cy="462947"/>
          </a:xfrm>
          <a:prstGeom prst="rect">
            <a:avLst/>
          </a:prstGeom>
          <a:ln w="9144">
            <a:solidFill>
              <a:srgbClr val="000000"/>
            </a:solidFill>
          </a:ln>
        </p:spPr>
        <p:txBody>
          <a:bodyPr vert="horz" wrap="square" lIns="0" tIns="31750" rIns="0" bIns="0" rtlCol="0">
            <a:spAutoFit/>
          </a:bodyPr>
          <a:lstStyle/>
          <a:p>
            <a:pPr marL="91440" marR="85725" indent="272415">
              <a:spcBef>
                <a:spcPts val="250"/>
              </a:spcBef>
            </a:pPr>
            <a:r>
              <a:rPr sz="1400" b="1" dirty="0">
                <a:solidFill>
                  <a:schemeClr val="accent2"/>
                </a:solidFill>
                <a:latin typeface="Verdana"/>
                <a:cs typeface="Verdana"/>
              </a:rPr>
              <a:t>Grant  </a:t>
            </a:r>
            <a:r>
              <a:rPr sz="1400" b="1" spc="-5" dirty="0">
                <a:solidFill>
                  <a:schemeClr val="accent2"/>
                </a:solidFill>
                <a:latin typeface="Verdana"/>
                <a:cs typeface="Verdana"/>
              </a:rPr>
              <a:t>A</a:t>
            </a:r>
            <a:r>
              <a:rPr sz="1400" b="1" dirty="0">
                <a:solidFill>
                  <a:schemeClr val="accent2"/>
                </a:solidFill>
                <a:latin typeface="Verdana"/>
                <a:cs typeface="Verdana"/>
              </a:rPr>
              <a:t>g</a:t>
            </a:r>
            <a:r>
              <a:rPr sz="1400" b="1" spc="-5" dirty="0">
                <a:solidFill>
                  <a:schemeClr val="accent2"/>
                </a:solidFill>
                <a:latin typeface="Verdana"/>
                <a:cs typeface="Verdana"/>
              </a:rPr>
              <a:t>re</a:t>
            </a:r>
            <a:r>
              <a:rPr sz="1400" b="1" dirty="0">
                <a:solidFill>
                  <a:schemeClr val="accent2"/>
                </a:solidFill>
                <a:latin typeface="Verdana"/>
                <a:cs typeface="Verdana"/>
              </a:rPr>
              <a:t>e</a:t>
            </a:r>
            <a:r>
              <a:rPr sz="1400" b="1" spc="-5" dirty="0">
                <a:solidFill>
                  <a:schemeClr val="accent2"/>
                </a:solidFill>
                <a:latin typeface="Verdana"/>
                <a:cs typeface="Verdana"/>
              </a:rPr>
              <a:t>m</a:t>
            </a:r>
            <a:r>
              <a:rPr sz="1400" b="1" spc="-10" dirty="0">
                <a:solidFill>
                  <a:schemeClr val="accent2"/>
                </a:solidFill>
                <a:latin typeface="Verdana"/>
                <a:cs typeface="Verdana"/>
              </a:rPr>
              <a:t>e</a:t>
            </a:r>
            <a:r>
              <a:rPr sz="1400" b="1" spc="-5" dirty="0">
                <a:solidFill>
                  <a:schemeClr val="accent2"/>
                </a:solidFill>
                <a:latin typeface="Verdana"/>
                <a:cs typeface="Verdana"/>
              </a:rPr>
              <a:t>nt</a:t>
            </a:r>
            <a:endParaRPr sz="1400">
              <a:solidFill>
                <a:schemeClr val="accent2"/>
              </a:solidFill>
              <a:latin typeface="Verdana"/>
              <a:cs typeface="Verdana"/>
            </a:endParaRPr>
          </a:p>
        </p:txBody>
      </p:sp>
      <p:sp>
        <p:nvSpPr>
          <p:cNvPr id="24" name="object 24"/>
          <p:cNvSpPr txBox="1"/>
          <p:nvPr/>
        </p:nvSpPr>
        <p:spPr>
          <a:xfrm>
            <a:off x="4422857" y="5683627"/>
            <a:ext cx="1031875" cy="598882"/>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4450" rIns="0" bIns="0" rtlCol="0">
            <a:spAutoFit/>
          </a:bodyPr>
          <a:lstStyle/>
          <a:p>
            <a:pPr marL="118745" marR="114300" indent="635" algn="ctr">
              <a:spcBef>
                <a:spcPts val="350"/>
              </a:spcBef>
            </a:pPr>
            <a:r>
              <a:rPr sz="1200" b="1" spc="-5" dirty="0">
                <a:solidFill>
                  <a:schemeClr val="accent2">
                    <a:lumMod val="75000"/>
                  </a:schemeClr>
                </a:solidFill>
                <a:latin typeface="Verdana"/>
                <a:cs typeface="Verdana"/>
              </a:rPr>
              <a:t>Pre-  f</a:t>
            </a:r>
            <a:r>
              <a:rPr sz="1200" b="1" spc="-10" dirty="0">
                <a:solidFill>
                  <a:schemeClr val="accent2">
                    <a:lumMod val="75000"/>
                  </a:schemeClr>
                </a:solidFill>
                <a:latin typeface="Verdana"/>
                <a:cs typeface="Verdana"/>
              </a:rPr>
              <a:t>i</a:t>
            </a:r>
            <a:r>
              <a:rPr sz="1200" b="1" spc="-5" dirty="0">
                <a:solidFill>
                  <a:schemeClr val="accent2">
                    <a:lumMod val="75000"/>
                  </a:schemeClr>
                </a:solidFill>
                <a:latin typeface="Verdana"/>
                <a:cs typeface="Verdana"/>
              </a:rPr>
              <a:t>nanci</a:t>
            </a:r>
            <a:r>
              <a:rPr sz="1200" b="1" spc="-10" dirty="0">
                <a:solidFill>
                  <a:schemeClr val="accent2">
                    <a:lumMod val="75000"/>
                  </a:schemeClr>
                </a:solidFill>
                <a:latin typeface="Verdana"/>
                <a:cs typeface="Verdana"/>
              </a:rPr>
              <a:t>n</a:t>
            </a:r>
            <a:r>
              <a:rPr sz="1200" b="1" dirty="0">
                <a:solidFill>
                  <a:schemeClr val="accent2">
                    <a:lumMod val="75000"/>
                  </a:schemeClr>
                </a:solidFill>
                <a:latin typeface="Verdana"/>
                <a:cs typeface="Verdana"/>
              </a:rPr>
              <a:t>g  </a:t>
            </a:r>
            <a:r>
              <a:rPr sz="1200" b="1" spc="-5" dirty="0">
                <a:solidFill>
                  <a:schemeClr val="accent2">
                    <a:lumMod val="75000"/>
                  </a:schemeClr>
                </a:solidFill>
                <a:latin typeface="Verdana"/>
                <a:cs typeface="Verdana"/>
              </a:rPr>
              <a:t>payment</a:t>
            </a:r>
            <a:endParaRPr sz="1200" dirty="0">
              <a:solidFill>
                <a:schemeClr val="accent2">
                  <a:lumMod val="75000"/>
                </a:schemeClr>
              </a:solidFill>
              <a:latin typeface="Verdana"/>
              <a:cs typeface="Verdana"/>
            </a:endParaRPr>
          </a:p>
        </p:txBody>
      </p:sp>
      <p:sp>
        <p:nvSpPr>
          <p:cNvPr id="25" name="object 25"/>
          <p:cNvSpPr txBox="1"/>
          <p:nvPr/>
        </p:nvSpPr>
        <p:spPr>
          <a:xfrm>
            <a:off x="5554218" y="4190145"/>
            <a:ext cx="1170940" cy="413575"/>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3815" rIns="0" bIns="0" rtlCol="0">
            <a:spAutoFit/>
          </a:bodyPr>
          <a:lstStyle/>
          <a:p>
            <a:pPr marL="135255" marR="127635" indent="71120">
              <a:spcBef>
                <a:spcPts val="345"/>
              </a:spcBef>
            </a:pPr>
            <a:r>
              <a:rPr sz="1200" b="1" spc="-5" dirty="0">
                <a:solidFill>
                  <a:schemeClr val="bg2">
                    <a:lumMod val="25000"/>
                  </a:schemeClr>
                </a:solidFill>
                <a:latin typeface="Verdana"/>
                <a:cs typeface="Verdana"/>
              </a:rPr>
              <a:t>Progress  e</a:t>
            </a:r>
            <a:r>
              <a:rPr sz="1200" b="1" dirty="0">
                <a:solidFill>
                  <a:schemeClr val="bg2">
                    <a:lumMod val="25000"/>
                  </a:schemeClr>
                </a:solidFill>
                <a:latin typeface="Verdana"/>
                <a:cs typeface="Verdana"/>
              </a:rPr>
              <a:t>valuation</a:t>
            </a:r>
            <a:endParaRPr sz="1200" dirty="0">
              <a:solidFill>
                <a:schemeClr val="bg2">
                  <a:lumMod val="25000"/>
                </a:schemeClr>
              </a:solidFill>
              <a:latin typeface="Verdana"/>
              <a:cs typeface="Verdana"/>
            </a:endParaRPr>
          </a:p>
        </p:txBody>
      </p:sp>
      <p:sp>
        <p:nvSpPr>
          <p:cNvPr id="26" name="object 26"/>
          <p:cNvSpPr txBox="1"/>
          <p:nvPr/>
        </p:nvSpPr>
        <p:spPr>
          <a:xfrm>
            <a:off x="7608505" y="2920746"/>
            <a:ext cx="1030605" cy="482824"/>
          </a:xfrm>
          <a:prstGeom prst="rect">
            <a:avLst/>
          </a:prstGeom>
          <a:ln w="9144">
            <a:solidFill>
              <a:srgbClr val="000000"/>
            </a:solidFill>
          </a:ln>
        </p:spPr>
        <p:txBody>
          <a:bodyPr vert="horz" wrap="square" lIns="0" tIns="81915" rIns="0" bIns="0" rtlCol="0">
            <a:spAutoFit/>
          </a:bodyPr>
          <a:lstStyle/>
          <a:p>
            <a:pPr algn="ctr">
              <a:spcBef>
                <a:spcPts val="645"/>
              </a:spcBef>
            </a:pPr>
            <a:r>
              <a:rPr sz="1300" b="1" spc="-5" dirty="0">
                <a:solidFill>
                  <a:schemeClr val="accent2"/>
                </a:solidFill>
                <a:latin typeface="Verdana"/>
                <a:cs typeface="Verdana"/>
              </a:rPr>
              <a:t>Final</a:t>
            </a:r>
            <a:endParaRPr sz="1300" dirty="0">
              <a:solidFill>
                <a:schemeClr val="accent2"/>
              </a:solidFill>
              <a:latin typeface="Verdana"/>
              <a:cs typeface="Verdana"/>
            </a:endParaRPr>
          </a:p>
          <a:p>
            <a:pPr algn="ctr">
              <a:lnSpc>
                <a:spcPct val="100000"/>
              </a:lnSpc>
            </a:pPr>
            <a:r>
              <a:rPr sz="1300" b="1" spc="-5" dirty="0">
                <a:solidFill>
                  <a:schemeClr val="accent2"/>
                </a:solidFill>
                <a:latin typeface="Verdana"/>
                <a:cs typeface="Verdana"/>
              </a:rPr>
              <a:t>Report</a:t>
            </a:r>
            <a:endParaRPr sz="1300" dirty="0">
              <a:solidFill>
                <a:schemeClr val="accent2"/>
              </a:solidFill>
              <a:latin typeface="Verdana"/>
              <a:cs typeface="Verdana"/>
            </a:endParaRPr>
          </a:p>
        </p:txBody>
      </p:sp>
      <p:sp>
        <p:nvSpPr>
          <p:cNvPr id="27" name="object 27"/>
          <p:cNvSpPr txBox="1"/>
          <p:nvPr/>
        </p:nvSpPr>
        <p:spPr>
          <a:xfrm>
            <a:off x="9591988" y="3044338"/>
            <a:ext cx="1030605" cy="259686"/>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3815" rIns="0" bIns="0" rtlCol="0">
            <a:spAutoFit/>
          </a:bodyPr>
          <a:lstStyle/>
          <a:p>
            <a:pPr marL="188595">
              <a:spcBef>
                <a:spcPts val="345"/>
              </a:spcBef>
            </a:pPr>
            <a:r>
              <a:rPr sz="1400" b="1" spc="-5" dirty="0">
                <a:solidFill>
                  <a:schemeClr val="bg2">
                    <a:lumMod val="25000"/>
                  </a:schemeClr>
                </a:solidFill>
                <a:latin typeface="Verdana"/>
                <a:cs typeface="Verdana"/>
              </a:rPr>
              <a:t>AUDIT</a:t>
            </a:r>
            <a:endParaRPr sz="1400" dirty="0">
              <a:solidFill>
                <a:schemeClr val="bg2">
                  <a:lumMod val="25000"/>
                </a:schemeClr>
              </a:solidFill>
              <a:latin typeface="Verdana"/>
              <a:cs typeface="Verdana"/>
            </a:endParaRPr>
          </a:p>
        </p:txBody>
      </p:sp>
      <p:sp>
        <p:nvSpPr>
          <p:cNvPr id="28" name="object 28"/>
          <p:cNvSpPr txBox="1"/>
          <p:nvPr/>
        </p:nvSpPr>
        <p:spPr>
          <a:xfrm>
            <a:off x="7168388" y="1781682"/>
            <a:ext cx="320040" cy="182742"/>
          </a:xfrm>
          <a:prstGeom prst="rect">
            <a:avLst/>
          </a:prstGeom>
        </p:spPr>
        <p:txBody>
          <a:bodyPr vert="horz" wrap="square" lIns="0" tIns="13335" rIns="0" bIns="0" rtlCol="0">
            <a:spAutoFit/>
          </a:bodyPr>
          <a:lstStyle/>
          <a:p>
            <a:pPr marL="12700">
              <a:spcBef>
                <a:spcPts val="105"/>
              </a:spcBef>
            </a:pPr>
            <a:r>
              <a:rPr sz="1100" b="1" i="1" spc="-5" dirty="0">
                <a:solidFill>
                  <a:schemeClr val="bg2">
                    <a:lumMod val="25000"/>
                  </a:schemeClr>
                </a:solidFill>
                <a:latin typeface="Verdana"/>
                <a:cs typeface="Verdana"/>
              </a:rPr>
              <a:t>E</a:t>
            </a:r>
            <a:r>
              <a:rPr sz="1100" b="1" i="1" spc="5" dirty="0">
                <a:solidFill>
                  <a:schemeClr val="bg2">
                    <a:lumMod val="25000"/>
                  </a:schemeClr>
                </a:solidFill>
                <a:latin typeface="Verdana"/>
                <a:cs typeface="Verdana"/>
              </a:rPr>
              <a:t>n</a:t>
            </a:r>
            <a:r>
              <a:rPr sz="1100" b="1" i="1" dirty="0">
                <a:solidFill>
                  <a:schemeClr val="bg2">
                    <a:lumMod val="25000"/>
                  </a:schemeClr>
                </a:solidFill>
                <a:latin typeface="Verdana"/>
                <a:cs typeface="Verdana"/>
              </a:rPr>
              <a:t>d</a:t>
            </a:r>
            <a:endParaRPr sz="1100" dirty="0">
              <a:solidFill>
                <a:schemeClr val="bg2">
                  <a:lumMod val="25000"/>
                </a:schemeClr>
              </a:solidFill>
              <a:latin typeface="Verdana"/>
              <a:cs typeface="Verdana"/>
            </a:endParaRPr>
          </a:p>
        </p:txBody>
      </p:sp>
      <p:sp>
        <p:nvSpPr>
          <p:cNvPr id="29" name="object 29"/>
          <p:cNvSpPr txBox="1"/>
          <p:nvPr/>
        </p:nvSpPr>
        <p:spPr>
          <a:xfrm>
            <a:off x="6950455" y="1949323"/>
            <a:ext cx="755650" cy="182742"/>
          </a:xfrm>
          <a:prstGeom prst="rect">
            <a:avLst/>
          </a:prstGeom>
        </p:spPr>
        <p:txBody>
          <a:bodyPr vert="horz" wrap="square" lIns="0" tIns="13335" rIns="0" bIns="0" rtlCol="0">
            <a:spAutoFit/>
          </a:bodyPr>
          <a:lstStyle/>
          <a:p>
            <a:pPr marL="12700">
              <a:spcBef>
                <a:spcPts val="105"/>
              </a:spcBef>
            </a:pPr>
            <a:r>
              <a:rPr sz="1100" b="1" i="1" spc="-5" dirty="0">
                <a:solidFill>
                  <a:schemeClr val="bg2">
                    <a:lumMod val="25000"/>
                  </a:schemeClr>
                </a:solidFill>
                <a:latin typeface="Verdana"/>
                <a:cs typeface="Verdana"/>
              </a:rPr>
              <a:t>El</a:t>
            </a:r>
            <a:r>
              <a:rPr sz="1100" b="1" i="1" spc="-10" dirty="0">
                <a:solidFill>
                  <a:schemeClr val="bg2">
                    <a:lumMod val="25000"/>
                  </a:schemeClr>
                </a:solidFill>
                <a:latin typeface="Verdana"/>
                <a:cs typeface="Verdana"/>
              </a:rPr>
              <a:t>i</a:t>
            </a:r>
            <a:r>
              <a:rPr sz="1100" b="1" i="1" spc="-5" dirty="0">
                <a:solidFill>
                  <a:schemeClr val="bg2">
                    <a:lumMod val="25000"/>
                  </a:schemeClr>
                </a:solidFill>
                <a:latin typeface="Verdana"/>
                <a:cs typeface="Verdana"/>
              </a:rPr>
              <a:t>g</a:t>
            </a:r>
            <a:r>
              <a:rPr sz="1100" b="1" i="1" spc="-10" dirty="0">
                <a:solidFill>
                  <a:schemeClr val="bg2">
                    <a:lumMod val="25000"/>
                  </a:schemeClr>
                </a:solidFill>
                <a:latin typeface="Verdana"/>
                <a:cs typeface="Verdana"/>
              </a:rPr>
              <a:t>i</a:t>
            </a:r>
            <a:r>
              <a:rPr sz="1100" b="1" i="1" spc="-5" dirty="0">
                <a:solidFill>
                  <a:schemeClr val="bg2">
                    <a:lumMod val="25000"/>
                  </a:schemeClr>
                </a:solidFill>
                <a:latin typeface="Verdana"/>
                <a:cs typeface="Verdana"/>
              </a:rPr>
              <a:t>b</a:t>
            </a:r>
            <a:r>
              <a:rPr sz="1100" b="1" i="1" spc="-10" dirty="0">
                <a:solidFill>
                  <a:schemeClr val="bg2">
                    <a:lumMod val="25000"/>
                  </a:schemeClr>
                </a:solidFill>
                <a:latin typeface="Verdana"/>
                <a:cs typeface="Verdana"/>
              </a:rPr>
              <a:t>ili</a:t>
            </a:r>
            <a:r>
              <a:rPr sz="1100" b="1" i="1" dirty="0">
                <a:solidFill>
                  <a:schemeClr val="bg2">
                    <a:lumMod val="25000"/>
                  </a:schemeClr>
                </a:solidFill>
                <a:latin typeface="Verdana"/>
                <a:cs typeface="Verdana"/>
              </a:rPr>
              <a:t>ty</a:t>
            </a:r>
            <a:endParaRPr sz="1100" dirty="0">
              <a:solidFill>
                <a:schemeClr val="bg2">
                  <a:lumMod val="25000"/>
                </a:schemeClr>
              </a:solidFill>
              <a:latin typeface="Verdana"/>
              <a:cs typeface="Verdana"/>
            </a:endParaRPr>
          </a:p>
        </p:txBody>
      </p:sp>
      <p:sp>
        <p:nvSpPr>
          <p:cNvPr id="30" name="object 30"/>
          <p:cNvSpPr txBox="1"/>
          <p:nvPr/>
        </p:nvSpPr>
        <p:spPr>
          <a:xfrm>
            <a:off x="4715636" y="1781682"/>
            <a:ext cx="415290" cy="182742"/>
          </a:xfrm>
          <a:prstGeom prst="rect">
            <a:avLst/>
          </a:prstGeom>
        </p:spPr>
        <p:txBody>
          <a:bodyPr vert="horz" wrap="square" lIns="0" tIns="13335" rIns="0" bIns="0" rtlCol="0">
            <a:spAutoFit/>
          </a:bodyPr>
          <a:lstStyle/>
          <a:p>
            <a:pPr marL="12700">
              <a:spcBef>
                <a:spcPts val="105"/>
              </a:spcBef>
            </a:pPr>
            <a:r>
              <a:rPr sz="1100" b="1" i="1" spc="-5" dirty="0">
                <a:solidFill>
                  <a:schemeClr val="bg2">
                    <a:lumMod val="25000"/>
                  </a:schemeClr>
                </a:solidFill>
                <a:latin typeface="Verdana"/>
                <a:cs typeface="Verdana"/>
              </a:rPr>
              <a:t>S</a:t>
            </a:r>
            <a:r>
              <a:rPr sz="1100" b="1" i="1" dirty="0">
                <a:solidFill>
                  <a:schemeClr val="bg2">
                    <a:lumMod val="25000"/>
                  </a:schemeClr>
                </a:solidFill>
                <a:latin typeface="Verdana"/>
                <a:cs typeface="Verdana"/>
              </a:rPr>
              <a:t>t</a:t>
            </a:r>
            <a:r>
              <a:rPr sz="1100" b="1" i="1" spc="-5" dirty="0">
                <a:solidFill>
                  <a:schemeClr val="bg2">
                    <a:lumMod val="25000"/>
                  </a:schemeClr>
                </a:solidFill>
                <a:latin typeface="Verdana"/>
                <a:cs typeface="Verdana"/>
              </a:rPr>
              <a:t>art</a:t>
            </a:r>
            <a:endParaRPr sz="1100" dirty="0">
              <a:solidFill>
                <a:schemeClr val="bg2">
                  <a:lumMod val="25000"/>
                </a:schemeClr>
              </a:solidFill>
              <a:latin typeface="Verdana"/>
              <a:cs typeface="Verdana"/>
            </a:endParaRPr>
          </a:p>
        </p:txBody>
      </p:sp>
      <p:sp>
        <p:nvSpPr>
          <p:cNvPr id="31" name="object 31"/>
          <p:cNvSpPr txBox="1"/>
          <p:nvPr/>
        </p:nvSpPr>
        <p:spPr>
          <a:xfrm>
            <a:off x="4544948" y="1949323"/>
            <a:ext cx="755650" cy="182742"/>
          </a:xfrm>
          <a:prstGeom prst="rect">
            <a:avLst/>
          </a:prstGeom>
        </p:spPr>
        <p:txBody>
          <a:bodyPr vert="horz" wrap="square" lIns="0" tIns="13335" rIns="0" bIns="0" rtlCol="0">
            <a:spAutoFit/>
          </a:bodyPr>
          <a:lstStyle/>
          <a:p>
            <a:pPr marL="12700">
              <a:spcBef>
                <a:spcPts val="105"/>
              </a:spcBef>
            </a:pPr>
            <a:r>
              <a:rPr sz="1100" b="1" i="1" spc="-5" dirty="0">
                <a:solidFill>
                  <a:schemeClr val="bg2">
                    <a:lumMod val="25000"/>
                  </a:schemeClr>
                </a:solidFill>
                <a:latin typeface="Verdana"/>
                <a:cs typeface="Verdana"/>
              </a:rPr>
              <a:t>El</a:t>
            </a:r>
            <a:r>
              <a:rPr sz="1100" b="1" i="1" spc="-10" dirty="0">
                <a:solidFill>
                  <a:schemeClr val="bg2">
                    <a:lumMod val="25000"/>
                  </a:schemeClr>
                </a:solidFill>
                <a:latin typeface="Verdana"/>
                <a:cs typeface="Verdana"/>
              </a:rPr>
              <a:t>i</a:t>
            </a:r>
            <a:r>
              <a:rPr sz="1100" b="1" i="1" spc="-5" dirty="0">
                <a:solidFill>
                  <a:schemeClr val="bg2">
                    <a:lumMod val="25000"/>
                  </a:schemeClr>
                </a:solidFill>
                <a:latin typeface="Verdana"/>
                <a:cs typeface="Verdana"/>
              </a:rPr>
              <a:t>g</a:t>
            </a:r>
            <a:r>
              <a:rPr sz="1100" b="1" i="1" spc="-10" dirty="0">
                <a:solidFill>
                  <a:schemeClr val="bg2">
                    <a:lumMod val="25000"/>
                  </a:schemeClr>
                </a:solidFill>
                <a:latin typeface="Verdana"/>
                <a:cs typeface="Verdana"/>
              </a:rPr>
              <a:t>i</a:t>
            </a:r>
            <a:r>
              <a:rPr sz="1100" b="1" i="1" spc="-5" dirty="0">
                <a:solidFill>
                  <a:schemeClr val="bg2">
                    <a:lumMod val="25000"/>
                  </a:schemeClr>
                </a:solidFill>
                <a:latin typeface="Verdana"/>
                <a:cs typeface="Verdana"/>
              </a:rPr>
              <a:t>b</a:t>
            </a:r>
            <a:r>
              <a:rPr sz="1100" b="1" i="1" spc="-10" dirty="0">
                <a:solidFill>
                  <a:schemeClr val="bg2">
                    <a:lumMod val="25000"/>
                  </a:schemeClr>
                </a:solidFill>
                <a:latin typeface="Verdana"/>
                <a:cs typeface="Verdana"/>
              </a:rPr>
              <a:t>ili</a:t>
            </a:r>
            <a:r>
              <a:rPr sz="1100" b="1" i="1" dirty="0">
                <a:solidFill>
                  <a:schemeClr val="bg2">
                    <a:lumMod val="25000"/>
                  </a:schemeClr>
                </a:solidFill>
                <a:latin typeface="Verdana"/>
                <a:cs typeface="Verdana"/>
              </a:rPr>
              <a:t>ty</a:t>
            </a:r>
            <a:endParaRPr sz="1100" dirty="0">
              <a:solidFill>
                <a:schemeClr val="bg2">
                  <a:lumMod val="25000"/>
                </a:schemeClr>
              </a:solidFill>
              <a:latin typeface="Verdana"/>
              <a:cs typeface="Verdana"/>
            </a:endParaRPr>
          </a:p>
        </p:txBody>
      </p:sp>
      <p:sp>
        <p:nvSpPr>
          <p:cNvPr id="32" name="object 32"/>
          <p:cNvSpPr txBox="1"/>
          <p:nvPr/>
        </p:nvSpPr>
        <p:spPr>
          <a:xfrm>
            <a:off x="7563739" y="4182618"/>
            <a:ext cx="1196340" cy="414857"/>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5085" rIns="0" bIns="0" rtlCol="0">
            <a:spAutoFit/>
          </a:bodyPr>
          <a:lstStyle/>
          <a:p>
            <a:pPr marL="179705" marR="139065" indent="-33655">
              <a:spcBef>
                <a:spcPts val="355"/>
              </a:spcBef>
            </a:pPr>
            <a:r>
              <a:rPr sz="1200" b="1" spc="-5" dirty="0">
                <a:solidFill>
                  <a:schemeClr val="bg2">
                    <a:lumMod val="25000"/>
                  </a:schemeClr>
                </a:solidFill>
                <a:latin typeface="Verdana"/>
                <a:cs typeface="Verdana"/>
              </a:rPr>
              <a:t>E</a:t>
            </a:r>
            <a:r>
              <a:rPr sz="1200" b="1" dirty="0">
                <a:solidFill>
                  <a:schemeClr val="bg2">
                    <a:lumMod val="25000"/>
                  </a:schemeClr>
                </a:solidFill>
                <a:latin typeface="Verdana"/>
                <a:cs typeface="Verdana"/>
              </a:rPr>
              <a:t>valuation  of</a:t>
            </a:r>
            <a:r>
              <a:rPr sz="1200" b="1" spc="-45" dirty="0">
                <a:solidFill>
                  <a:schemeClr val="bg2">
                    <a:lumMod val="25000"/>
                  </a:schemeClr>
                </a:solidFill>
                <a:latin typeface="Verdana"/>
                <a:cs typeface="Verdana"/>
              </a:rPr>
              <a:t> </a:t>
            </a:r>
            <a:r>
              <a:rPr sz="1200" b="1" spc="-5" dirty="0">
                <a:solidFill>
                  <a:schemeClr val="bg2">
                    <a:lumMod val="25000"/>
                  </a:schemeClr>
                </a:solidFill>
                <a:latin typeface="Verdana"/>
                <a:cs typeface="Verdana"/>
              </a:rPr>
              <a:t>Project</a:t>
            </a:r>
            <a:endParaRPr sz="1200" dirty="0">
              <a:solidFill>
                <a:schemeClr val="bg2">
                  <a:lumMod val="25000"/>
                </a:schemeClr>
              </a:solidFill>
              <a:latin typeface="Verdana"/>
              <a:cs typeface="Verdana"/>
            </a:endParaRPr>
          </a:p>
        </p:txBody>
      </p:sp>
      <p:sp>
        <p:nvSpPr>
          <p:cNvPr id="33" name="object 33"/>
          <p:cNvSpPr txBox="1"/>
          <p:nvPr/>
        </p:nvSpPr>
        <p:spPr>
          <a:xfrm>
            <a:off x="7534056" y="5756699"/>
            <a:ext cx="1466504" cy="214802"/>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5085" rIns="0" bIns="0" rtlCol="0">
            <a:spAutoFit/>
          </a:bodyPr>
          <a:lstStyle/>
          <a:p>
            <a:pPr marL="138430" marR="130810" indent="-1270" algn="ctr">
              <a:spcBef>
                <a:spcPts val="355"/>
              </a:spcBef>
            </a:pPr>
            <a:r>
              <a:rPr sz="1100" b="1" spc="-5" dirty="0">
                <a:solidFill>
                  <a:schemeClr val="accent2">
                    <a:lumMod val="75000"/>
                  </a:schemeClr>
                </a:solidFill>
                <a:latin typeface="Verdana"/>
                <a:cs typeface="Verdana"/>
              </a:rPr>
              <a:t>Final  </a:t>
            </a:r>
            <a:r>
              <a:rPr sz="1100" b="1" dirty="0">
                <a:solidFill>
                  <a:schemeClr val="accent2">
                    <a:lumMod val="75000"/>
                  </a:schemeClr>
                </a:solidFill>
                <a:latin typeface="Verdana"/>
                <a:cs typeface="Verdana"/>
              </a:rPr>
              <a:t>Paym</a:t>
            </a:r>
            <a:r>
              <a:rPr sz="1100" b="1" spc="-5" dirty="0">
                <a:solidFill>
                  <a:schemeClr val="accent2">
                    <a:lumMod val="75000"/>
                  </a:schemeClr>
                </a:solidFill>
                <a:latin typeface="Verdana"/>
                <a:cs typeface="Verdana"/>
              </a:rPr>
              <a:t>ent</a:t>
            </a:r>
            <a:endParaRPr sz="1100" dirty="0">
              <a:solidFill>
                <a:schemeClr val="accent2">
                  <a:lumMod val="75000"/>
                </a:schemeClr>
              </a:solidFill>
              <a:latin typeface="Verdana"/>
              <a:cs typeface="Verdana"/>
            </a:endParaRPr>
          </a:p>
        </p:txBody>
      </p:sp>
      <p:sp>
        <p:nvSpPr>
          <p:cNvPr id="34" name="object 34"/>
          <p:cNvSpPr txBox="1"/>
          <p:nvPr/>
        </p:nvSpPr>
        <p:spPr>
          <a:xfrm>
            <a:off x="8760079" y="1781683"/>
            <a:ext cx="801370" cy="361315"/>
          </a:xfrm>
          <a:prstGeom prst="rect">
            <a:avLst/>
          </a:prstGeom>
        </p:spPr>
        <p:txBody>
          <a:bodyPr vert="horz" wrap="square" lIns="0" tIns="13335" rIns="0" bIns="0" rtlCol="0">
            <a:spAutoFit/>
          </a:bodyPr>
          <a:lstStyle/>
          <a:p>
            <a:pPr marL="118745" marR="5080" indent="-106680">
              <a:spcBef>
                <a:spcPts val="105"/>
              </a:spcBef>
            </a:pPr>
            <a:r>
              <a:rPr sz="1100" b="1" i="1" spc="-5" dirty="0">
                <a:solidFill>
                  <a:schemeClr val="bg2">
                    <a:lumMod val="25000"/>
                  </a:schemeClr>
                </a:solidFill>
                <a:latin typeface="Verdana"/>
                <a:cs typeface="Verdana"/>
              </a:rPr>
              <a:t>Closing</a:t>
            </a:r>
            <a:r>
              <a:rPr sz="1100" b="1" i="1" spc="-80" dirty="0">
                <a:solidFill>
                  <a:srgbClr val="333399"/>
                </a:solidFill>
                <a:latin typeface="Verdana"/>
                <a:cs typeface="Verdana"/>
              </a:rPr>
              <a:t> </a:t>
            </a:r>
            <a:r>
              <a:rPr sz="1100" b="1" i="1" dirty="0">
                <a:solidFill>
                  <a:srgbClr val="333399"/>
                </a:solidFill>
                <a:latin typeface="Verdana"/>
                <a:cs typeface="Verdana"/>
              </a:rPr>
              <a:t>of  </a:t>
            </a:r>
            <a:r>
              <a:rPr sz="1100" b="1" i="1" spc="-5" dirty="0">
                <a:solidFill>
                  <a:schemeClr val="bg2">
                    <a:lumMod val="25000"/>
                  </a:schemeClr>
                </a:solidFill>
                <a:latin typeface="Verdana"/>
                <a:cs typeface="Verdana"/>
              </a:rPr>
              <a:t>Project</a:t>
            </a:r>
            <a:endParaRPr sz="1100" dirty="0">
              <a:solidFill>
                <a:schemeClr val="bg2">
                  <a:lumMod val="25000"/>
                </a:schemeClr>
              </a:solidFill>
              <a:latin typeface="Verdana"/>
              <a:cs typeface="Verdana"/>
            </a:endParaRPr>
          </a:p>
        </p:txBody>
      </p:sp>
      <p:sp>
        <p:nvSpPr>
          <p:cNvPr id="39" name="object 39"/>
          <p:cNvSpPr/>
          <p:nvPr/>
        </p:nvSpPr>
        <p:spPr>
          <a:xfrm>
            <a:off x="4923282" y="2251711"/>
            <a:ext cx="1270" cy="3434079"/>
          </a:xfrm>
          <a:custGeom>
            <a:avLst/>
            <a:gdLst/>
            <a:ahLst/>
            <a:cxnLst/>
            <a:rect l="l" t="t" r="r" b="b"/>
            <a:pathLst>
              <a:path w="1270" h="3434079">
                <a:moveTo>
                  <a:pt x="0" y="0"/>
                </a:moveTo>
                <a:lnTo>
                  <a:pt x="762" y="3433889"/>
                </a:lnTo>
              </a:path>
            </a:pathLst>
          </a:custGeom>
          <a:ln w="9144">
            <a:solidFill>
              <a:srgbClr val="000000"/>
            </a:solidFill>
            <a:prstDash val="sysDash"/>
          </a:ln>
        </p:spPr>
        <p:txBody>
          <a:bodyPr wrap="square" lIns="0" tIns="0" rIns="0" bIns="0" rtlCol="0"/>
          <a:lstStyle/>
          <a:p>
            <a:endParaRPr/>
          </a:p>
        </p:txBody>
      </p:sp>
      <p:sp>
        <p:nvSpPr>
          <p:cNvPr id="40" name="object 40"/>
          <p:cNvSpPr/>
          <p:nvPr/>
        </p:nvSpPr>
        <p:spPr>
          <a:xfrm>
            <a:off x="7271765" y="2213610"/>
            <a:ext cx="1270" cy="4013200"/>
          </a:xfrm>
          <a:custGeom>
            <a:avLst/>
            <a:gdLst/>
            <a:ahLst/>
            <a:cxnLst/>
            <a:rect l="l" t="t" r="r" b="b"/>
            <a:pathLst>
              <a:path w="1270" h="4013200">
                <a:moveTo>
                  <a:pt x="0" y="0"/>
                </a:moveTo>
                <a:lnTo>
                  <a:pt x="762" y="4012628"/>
                </a:lnTo>
              </a:path>
            </a:pathLst>
          </a:custGeom>
          <a:ln w="9144">
            <a:solidFill>
              <a:srgbClr val="000000"/>
            </a:solidFill>
            <a:prstDash val="sysDash"/>
          </a:ln>
        </p:spPr>
        <p:txBody>
          <a:bodyPr wrap="square" lIns="0" tIns="0" rIns="0" bIns="0" rtlCol="0"/>
          <a:lstStyle/>
          <a:p>
            <a:endParaRPr/>
          </a:p>
        </p:txBody>
      </p:sp>
      <p:sp>
        <p:nvSpPr>
          <p:cNvPr id="45" name="object 45"/>
          <p:cNvSpPr/>
          <p:nvPr/>
        </p:nvSpPr>
        <p:spPr>
          <a:xfrm>
            <a:off x="2919222" y="3216401"/>
            <a:ext cx="572770" cy="1270"/>
          </a:xfrm>
          <a:custGeom>
            <a:avLst/>
            <a:gdLst/>
            <a:ahLst/>
            <a:cxnLst/>
            <a:rect l="l" t="t" r="r" b="b"/>
            <a:pathLst>
              <a:path w="572769" h="1269">
                <a:moveTo>
                  <a:pt x="0" y="0"/>
                </a:moveTo>
                <a:lnTo>
                  <a:pt x="572642" y="762"/>
                </a:lnTo>
              </a:path>
            </a:pathLst>
          </a:custGeom>
          <a:ln w="9144">
            <a:solidFill>
              <a:srgbClr val="000000"/>
            </a:solidFill>
          </a:ln>
        </p:spPr>
        <p:txBody>
          <a:bodyPr wrap="square" lIns="0" tIns="0" rIns="0" bIns="0" rtlCol="0"/>
          <a:lstStyle/>
          <a:p>
            <a:endParaRPr/>
          </a:p>
        </p:txBody>
      </p:sp>
      <p:sp>
        <p:nvSpPr>
          <p:cNvPr id="46" name="object 46"/>
          <p:cNvSpPr/>
          <p:nvPr/>
        </p:nvSpPr>
        <p:spPr>
          <a:xfrm>
            <a:off x="4781550" y="3216401"/>
            <a:ext cx="773430" cy="1270"/>
          </a:xfrm>
          <a:custGeom>
            <a:avLst/>
            <a:gdLst/>
            <a:ahLst/>
            <a:cxnLst/>
            <a:rect l="l" t="t" r="r" b="b"/>
            <a:pathLst>
              <a:path w="773429" h="1269">
                <a:moveTo>
                  <a:pt x="0" y="0"/>
                </a:moveTo>
                <a:lnTo>
                  <a:pt x="773049" y="762"/>
                </a:lnTo>
              </a:path>
            </a:pathLst>
          </a:custGeom>
          <a:ln w="9144">
            <a:solidFill>
              <a:srgbClr val="000000"/>
            </a:solidFill>
          </a:ln>
        </p:spPr>
        <p:txBody>
          <a:bodyPr wrap="square" lIns="0" tIns="0" rIns="0" bIns="0" rtlCol="0"/>
          <a:lstStyle/>
          <a:p>
            <a:endParaRPr/>
          </a:p>
        </p:txBody>
      </p:sp>
      <p:sp>
        <p:nvSpPr>
          <p:cNvPr id="47" name="object 47"/>
          <p:cNvSpPr/>
          <p:nvPr/>
        </p:nvSpPr>
        <p:spPr>
          <a:xfrm>
            <a:off x="6768847" y="3217926"/>
            <a:ext cx="732155" cy="0"/>
          </a:xfrm>
          <a:custGeom>
            <a:avLst/>
            <a:gdLst/>
            <a:ahLst/>
            <a:cxnLst/>
            <a:rect l="l" t="t" r="r" b="b"/>
            <a:pathLst>
              <a:path w="732154">
                <a:moveTo>
                  <a:pt x="0" y="0"/>
                </a:moveTo>
                <a:lnTo>
                  <a:pt x="731646" y="0"/>
                </a:lnTo>
              </a:path>
            </a:pathLst>
          </a:custGeom>
          <a:ln w="9144">
            <a:solidFill>
              <a:srgbClr val="000000"/>
            </a:solidFill>
          </a:ln>
        </p:spPr>
        <p:txBody>
          <a:bodyPr wrap="square" lIns="0" tIns="0" rIns="0" bIns="0" rtlCol="0"/>
          <a:lstStyle/>
          <a:p>
            <a:endParaRPr/>
          </a:p>
        </p:txBody>
      </p:sp>
      <p:sp>
        <p:nvSpPr>
          <p:cNvPr id="48" name="object 48"/>
          <p:cNvSpPr/>
          <p:nvPr/>
        </p:nvSpPr>
        <p:spPr>
          <a:xfrm>
            <a:off x="2919222" y="3130042"/>
            <a:ext cx="572770" cy="173990"/>
          </a:xfrm>
          <a:custGeom>
            <a:avLst/>
            <a:gdLst/>
            <a:ahLst/>
            <a:cxnLst/>
            <a:rect l="l" t="t" r="r" b="b"/>
            <a:pathLst>
              <a:path w="572769" h="173989">
                <a:moveTo>
                  <a:pt x="399034" y="0"/>
                </a:moveTo>
                <a:lnTo>
                  <a:pt x="437567" y="58012"/>
                </a:lnTo>
                <a:lnTo>
                  <a:pt x="456819" y="58038"/>
                </a:lnTo>
                <a:lnTo>
                  <a:pt x="456691" y="115950"/>
                </a:lnTo>
                <a:lnTo>
                  <a:pt x="437444" y="115950"/>
                </a:lnTo>
                <a:lnTo>
                  <a:pt x="398779" y="173736"/>
                </a:lnTo>
                <a:lnTo>
                  <a:pt x="514773" y="115950"/>
                </a:lnTo>
                <a:lnTo>
                  <a:pt x="456691" y="115950"/>
                </a:lnTo>
                <a:lnTo>
                  <a:pt x="514827" y="115924"/>
                </a:lnTo>
                <a:lnTo>
                  <a:pt x="572642" y="87122"/>
                </a:lnTo>
                <a:lnTo>
                  <a:pt x="399034" y="0"/>
                </a:lnTo>
                <a:close/>
              </a:path>
              <a:path w="572769" h="173989">
                <a:moveTo>
                  <a:pt x="456755" y="87090"/>
                </a:moveTo>
                <a:lnTo>
                  <a:pt x="437462" y="115924"/>
                </a:lnTo>
                <a:lnTo>
                  <a:pt x="456691" y="115950"/>
                </a:lnTo>
                <a:lnTo>
                  <a:pt x="456755" y="87090"/>
                </a:lnTo>
                <a:close/>
              </a:path>
              <a:path w="572769" h="173989">
                <a:moveTo>
                  <a:pt x="0" y="57404"/>
                </a:moveTo>
                <a:lnTo>
                  <a:pt x="0" y="115316"/>
                </a:lnTo>
                <a:lnTo>
                  <a:pt x="437462" y="115924"/>
                </a:lnTo>
                <a:lnTo>
                  <a:pt x="456734" y="87122"/>
                </a:lnTo>
                <a:lnTo>
                  <a:pt x="456755" y="86899"/>
                </a:lnTo>
                <a:lnTo>
                  <a:pt x="437567" y="58012"/>
                </a:lnTo>
                <a:lnTo>
                  <a:pt x="0" y="57404"/>
                </a:lnTo>
                <a:close/>
              </a:path>
              <a:path w="572769" h="173989">
                <a:moveTo>
                  <a:pt x="437567" y="58012"/>
                </a:moveTo>
                <a:lnTo>
                  <a:pt x="456755" y="86899"/>
                </a:lnTo>
                <a:lnTo>
                  <a:pt x="456819" y="58038"/>
                </a:lnTo>
                <a:lnTo>
                  <a:pt x="437567" y="58012"/>
                </a:lnTo>
                <a:close/>
              </a:path>
            </a:pathLst>
          </a:custGeom>
          <a:solidFill>
            <a:srgbClr val="959595"/>
          </a:solidFill>
        </p:spPr>
        <p:txBody>
          <a:bodyPr wrap="square" lIns="0" tIns="0" rIns="0" bIns="0" rtlCol="0"/>
          <a:lstStyle/>
          <a:p>
            <a:endParaRPr/>
          </a:p>
        </p:txBody>
      </p:sp>
      <p:sp>
        <p:nvSpPr>
          <p:cNvPr id="49" name="object 49"/>
          <p:cNvSpPr/>
          <p:nvPr/>
        </p:nvSpPr>
        <p:spPr>
          <a:xfrm>
            <a:off x="4781550" y="3130169"/>
            <a:ext cx="773430" cy="173990"/>
          </a:xfrm>
          <a:custGeom>
            <a:avLst/>
            <a:gdLst/>
            <a:ahLst/>
            <a:cxnLst/>
            <a:rect l="l" t="t" r="r" b="b"/>
            <a:pathLst>
              <a:path w="773429" h="173989">
                <a:moveTo>
                  <a:pt x="599313" y="0"/>
                </a:moveTo>
                <a:lnTo>
                  <a:pt x="637908" y="57893"/>
                </a:lnTo>
                <a:lnTo>
                  <a:pt x="657225" y="57911"/>
                </a:lnTo>
                <a:lnTo>
                  <a:pt x="657098" y="115823"/>
                </a:lnTo>
                <a:lnTo>
                  <a:pt x="637878" y="115823"/>
                </a:lnTo>
                <a:lnTo>
                  <a:pt x="599186" y="173735"/>
                </a:lnTo>
                <a:lnTo>
                  <a:pt x="715264" y="115823"/>
                </a:lnTo>
                <a:lnTo>
                  <a:pt x="657098" y="115823"/>
                </a:lnTo>
                <a:lnTo>
                  <a:pt x="715301" y="115805"/>
                </a:lnTo>
                <a:lnTo>
                  <a:pt x="773049" y="86994"/>
                </a:lnTo>
                <a:lnTo>
                  <a:pt x="599313" y="0"/>
                </a:lnTo>
                <a:close/>
              </a:path>
              <a:path w="773429" h="173989">
                <a:moveTo>
                  <a:pt x="657161" y="86963"/>
                </a:moveTo>
                <a:lnTo>
                  <a:pt x="637891" y="115805"/>
                </a:lnTo>
                <a:lnTo>
                  <a:pt x="657098" y="115823"/>
                </a:lnTo>
                <a:lnTo>
                  <a:pt x="657161" y="86963"/>
                </a:lnTo>
                <a:close/>
              </a:path>
              <a:path w="773429" h="173989">
                <a:moveTo>
                  <a:pt x="0" y="57276"/>
                </a:moveTo>
                <a:lnTo>
                  <a:pt x="0" y="115188"/>
                </a:lnTo>
                <a:lnTo>
                  <a:pt x="637891" y="115805"/>
                </a:lnTo>
                <a:lnTo>
                  <a:pt x="657140" y="86994"/>
                </a:lnTo>
                <a:lnTo>
                  <a:pt x="657161" y="86773"/>
                </a:lnTo>
                <a:lnTo>
                  <a:pt x="637908" y="57893"/>
                </a:lnTo>
                <a:lnTo>
                  <a:pt x="0" y="57276"/>
                </a:lnTo>
                <a:close/>
              </a:path>
              <a:path w="773429" h="173989">
                <a:moveTo>
                  <a:pt x="637908" y="57893"/>
                </a:moveTo>
                <a:lnTo>
                  <a:pt x="657161" y="86773"/>
                </a:lnTo>
                <a:lnTo>
                  <a:pt x="657225" y="57911"/>
                </a:lnTo>
                <a:lnTo>
                  <a:pt x="637908" y="57893"/>
                </a:lnTo>
                <a:close/>
              </a:path>
            </a:pathLst>
          </a:custGeom>
          <a:solidFill>
            <a:srgbClr val="959595"/>
          </a:solidFill>
        </p:spPr>
        <p:txBody>
          <a:bodyPr wrap="square" lIns="0" tIns="0" rIns="0" bIns="0" rtlCol="0"/>
          <a:lstStyle/>
          <a:p>
            <a:endParaRPr/>
          </a:p>
        </p:txBody>
      </p:sp>
      <p:sp>
        <p:nvSpPr>
          <p:cNvPr id="50" name="object 50"/>
          <p:cNvSpPr/>
          <p:nvPr/>
        </p:nvSpPr>
        <p:spPr>
          <a:xfrm>
            <a:off x="6813041" y="3131057"/>
            <a:ext cx="687070" cy="173990"/>
          </a:xfrm>
          <a:custGeom>
            <a:avLst/>
            <a:gdLst/>
            <a:ahLst/>
            <a:cxnLst/>
            <a:rect l="l" t="t" r="r" b="b"/>
            <a:pathLst>
              <a:path w="687070" h="173989">
                <a:moveTo>
                  <a:pt x="571246" y="86867"/>
                </a:moveTo>
                <a:lnTo>
                  <a:pt x="513334" y="173736"/>
                </a:lnTo>
                <a:lnTo>
                  <a:pt x="629157" y="115824"/>
                </a:lnTo>
                <a:lnTo>
                  <a:pt x="571246" y="115824"/>
                </a:lnTo>
                <a:lnTo>
                  <a:pt x="571246" y="86867"/>
                </a:lnTo>
                <a:close/>
              </a:path>
              <a:path w="687070" h="173989">
                <a:moveTo>
                  <a:pt x="551942" y="57912"/>
                </a:moveTo>
                <a:lnTo>
                  <a:pt x="0" y="57912"/>
                </a:lnTo>
                <a:lnTo>
                  <a:pt x="0" y="115824"/>
                </a:lnTo>
                <a:lnTo>
                  <a:pt x="551941" y="115824"/>
                </a:lnTo>
                <a:lnTo>
                  <a:pt x="571246" y="86867"/>
                </a:lnTo>
                <a:lnTo>
                  <a:pt x="551942" y="57912"/>
                </a:lnTo>
                <a:close/>
              </a:path>
              <a:path w="687070" h="173989">
                <a:moveTo>
                  <a:pt x="629158" y="57912"/>
                </a:moveTo>
                <a:lnTo>
                  <a:pt x="571246" y="57912"/>
                </a:lnTo>
                <a:lnTo>
                  <a:pt x="571246" y="115824"/>
                </a:lnTo>
                <a:lnTo>
                  <a:pt x="629157" y="115824"/>
                </a:lnTo>
                <a:lnTo>
                  <a:pt x="687070" y="86867"/>
                </a:lnTo>
                <a:lnTo>
                  <a:pt x="629158" y="57912"/>
                </a:lnTo>
                <a:close/>
              </a:path>
              <a:path w="687070" h="173989">
                <a:moveTo>
                  <a:pt x="513334" y="0"/>
                </a:moveTo>
                <a:lnTo>
                  <a:pt x="571246" y="86867"/>
                </a:lnTo>
                <a:lnTo>
                  <a:pt x="571246" y="57912"/>
                </a:lnTo>
                <a:lnTo>
                  <a:pt x="629158" y="57912"/>
                </a:lnTo>
                <a:lnTo>
                  <a:pt x="513334" y="0"/>
                </a:lnTo>
                <a:close/>
              </a:path>
            </a:pathLst>
          </a:custGeom>
          <a:solidFill>
            <a:srgbClr val="959595"/>
          </a:solidFill>
        </p:spPr>
        <p:txBody>
          <a:bodyPr wrap="square" lIns="0" tIns="0" rIns="0" bIns="0" rtlCol="0"/>
          <a:lstStyle/>
          <a:p>
            <a:endParaRPr/>
          </a:p>
        </p:txBody>
      </p:sp>
      <p:sp>
        <p:nvSpPr>
          <p:cNvPr id="51" name="object 51"/>
          <p:cNvSpPr/>
          <p:nvPr/>
        </p:nvSpPr>
        <p:spPr>
          <a:xfrm>
            <a:off x="9103614" y="2213610"/>
            <a:ext cx="1270" cy="4013200"/>
          </a:xfrm>
          <a:custGeom>
            <a:avLst/>
            <a:gdLst/>
            <a:ahLst/>
            <a:cxnLst/>
            <a:rect l="l" t="t" r="r" b="b"/>
            <a:pathLst>
              <a:path w="1270" h="4013200">
                <a:moveTo>
                  <a:pt x="0" y="0"/>
                </a:moveTo>
                <a:lnTo>
                  <a:pt x="761" y="4012628"/>
                </a:lnTo>
              </a:path>
            </a:pathLst>
          </a:custGeom>
          <a:ln w="9144">
            <a:solidFill>
              <a:srgbClr val="000000"/>
            </a:solidFill>
            <a:prstDash val="sysDash"/>
          </a:ln>
        </p:spPr>
        <p:txBody>
          <a:bodyPr wrap="square" lIns="0" tIns="0" rIns="0" bIns="0" rtlCol="0"/>
          <a:lstStyle/>
          <a:p>
            <a:endParaRPr/>
          </a:p>
        </p:txBody>
      </p:sp>
      <p:sp>
        <p:nvSpPr>
          <p:cNvPr id="53" name="object 53"/>
          <p:cNvSpPr/>
          <p:nvPr/>
        </p:nvSpPr>
        <p:spPr>
          <a:xfrm>
            <a:off x="4521073" y="1195349"/>
            <a:ext cx="3142869" cy="347980"/>
          </a:xfrm>
          <a:custGeom>
            <a:avLst/>
            <a:gdLst/>
            <a:ahLst/>
            <a:cxnLst/>
            <a:rect l="l" t="t" r="r" b="b"/>
            <a:pathLst>
              <a:path w="1100454" h="347980">
                <a:moveTo>
                  <a:pt x="0" y="86867"/>
                </a:moveTo>
                <a:lnTo>
                  <a:pt x="822071" y="86867"/>
                </a:lnTo>
                <a:lnTo>
                  <a:pt x="822071" y="0"/>
                </a:lnTo>
                <a:lnTo>
                  <a:pt x="1100328" y="173736"/>
                </a:lnTo>
                <a:lnTo>
                  <a:pt x="822071" y="347472"/>
                </a:lnTo>
                <a:lnTo>
                  <a:pt x="822071" y="260603"/>
                </a:lnTo>
                <a:lnTo>
                  <a:pt x="0" y="260603"/>
                </a:lnTo>
                <a:lnTo>
                  <a:pt x="0" y="86867"/>
                </a:lnTo>
                <a:close/>
              </a:path>
            </a:pathLst>
          </a:custGeom>
          <a:solidFill>
            <a:schemeClr val="bg2">
              <a:lumMod val="50000"/>
            </a:schemeClr>
          </a:solidFill>
          <a:ln w="9144">
            <a:solidFill>
              <a:srgbClr val="000000"/>
            </a:solidFill>
          </a:ln>
        </p:spPr>
        <p:txBody>
          <a:bodyPr wrap="square" lIns="0" tIns="0" rIns="0" bIns="0" rtlCol="0"/>
          <a:lstStyle/>
          <a:p>
            <a:endParaRPr/>
          </a:p>
        </p:txBody>
      </p:sp>
      <p:sp>
        <p:nvSpPr>
          <p:cNvPr id="54" name="object 54"/>
          <p:cNvSpPr txBox="1"/>
          <p:nvPr/>
        </p:nvSpPr>
        <p:spPr>
          <a:xfrm>
            <a:off x="5655691" y="1993772"/>
            <a:ext cx="953135" cy="197490"/>
          </a:xfrm>
          <a:prstGeom prst="rect">
            <a:avLst/>
          </a:prstGeom>
        </p:spPr>
        <p:txBody>
          <a:bodyPr vert="horz" wrap="square" lIns="0" tIns="12700" rIns="0" bIns="0" rtlCol="0">
            <a:spAutoFit/>
          </a:bodyPr>
          <a:lstStyle/>
          <a:p>
            <a:pPr marL="12700">
              <a:spcBef>
                <a:spcPts val="100"/>
              </a:spcBef>
            </a:pPr>
            <a:r>
              <a:rPr sz="1200" b="1" spc="-5" dirty="0">
                <a:solidFill>
                  <a:schemeClr val="accent2">
                    <a:lumMod val="75000"/>
                  </a:schemeClr>
                </a:solidFill>
                <a:effectLst>
                  <a:outerShdw blurRad="38100" dist="38100" dir="2700000" algn="tl">
                    <a:srgbClr val="000000">
                      <a:alpha val="43137"/>
                    </a:srgbClr>
                  </a:outerShdw>
                </a:effectLst>
                <a:latin typeface="Verdana"/>
                <a:cs typeface="Verdana"/>
              </a:rPr>
              <a:t>Monitoring</a:t>
            </a:r>
            <a:endParaRPr sz="1200" dirty="0">
              <a:solidFill>
                <a:schemeClr val="accent2">
                  <a:lumMod val="75000"/>
                </a:schemeClr>
              </a:solidFill>
              <a:effectLst>
                <a:outerShdw blurRad="38100" dist="38100" dir="2700000" algn="tl">
                  <a:srgbClr val="000000">
                    <a:alpha val="43137"/>
                  </a:srgbClr>
                </a:outerShdw>
              </a:effectLst>
              <a:latin typeface="Verdana"/>
              <a:cs typeface="Verdana"/>
            </a:endParaRPr>
          </a:p>
        </p:txBody>
      </p:sp>
      <p:sp>
        <p:nvSpPr>
          <p:cNvPr id="57" name="object 57"/>
          <p:cNvSpPr/>
          <p:nvPr/>
        </p:nvSpPr>
        <p:spPr>
          <a:xfrm>
            <a:off x="10083838" y="3792755"/>
            <a:ext cx="23495" cy="22225"/>
          </a:xfrm>
          <a:custGeom>
            <a:avLst/>
            <a:gdLst/>
            <a:ahLst/>
            <a:cxnLst/>
            <a:rect l="l" t="t" r="r" b="b"/>
            <a:pathLst>
              <a:path w="23495" h="22225">
                <a:moveTo>
                  <a:pt x="0" y="0"/>
                </a:moveTo>
                <a:lnTo>
                  <a:pt x="1726" y="5247"/>
                </a:lnTo>
                <a:lnTo>
                  <a:pt x="2869" y="11077"/>
                </a:lnTo>
                <a:lnTo>
                  <a:pt x="4134" y="16907"/>
                </a:lnTo>
                <a:lnTo>
                  <a:pt x="5163" y="22155"/>
                </a:lnTo>
                <a:lnTo>
                  <a:pt x="22953" y="19236"/>
                </a:lnTo>
                <a:lnTo>
                  <a:pt x="20084" y="16907"/>
                </a:lnTo>
                <a:lnTo>
                  <a:pt x="17790" y="13988"/>
                </a:lnTo>
                <a:lnTo>
                  <a:pt x="3444" y="2328"/>
                </a:lnTo>
                <a:lnTo>
                  <a:pt x="0" y="0"/>
                </a:lnTo>
                <a:close/>
              </a:path>
            </a:pathLst>
          </a:custGeom>
          <a:solidFill>
            <a:srgbClr val="FFFFFF"/>
          </a:solidFill>
        </p:spPr>
        <p:txBody>
          <a:bodyPr wrap="square" lIns="0" tIns="0" rIns="0" bIns="0" rtlCol="0"/>
          <a:lstStyle/>
          <a:p>
            <a:endParaRPr/>
          </a:p>
        </p:txBody>
      </p:sp>
      <p:sp>
        <p:nvSpPr>
          <p:cNvPr id="65" name="object 65"/>
          <p:cNvSpPr/>
          <p:nvPr/>
        </p:nvSpPr>
        <p:spPr>
          <a:xfrm>
            <a:off x="8702357" y="3130042"/>
            <a:ext cx="802513" cy="134873"/>
          </a:xfrm>
          <a:custGeom>
            <a:avLst/>
            <a:gdLst/>
            <a:ahLst/>
            <a:cxnLst/>
            <a:rect l="l" t="t" r="r" b="b"/>
            <a:pathLst>
              <a:path w="1031240" h="96520">
                <a:moveTo>
                  <a:pt x="1030604" y="31241"/>
                </a:moveTo>
                <a:lnTo>
                  <a:pt x="998601" y="31241"/>
                </a:lnTo>
                <a:lnTo>
                  <a:pt x="998727" y="63245"/>
                </a:lnTo>
                <a:lnTo>
                  <a:pt x="1030731" y="63245"/>
                </a:lnTo>
                <a:lnTo>
                  <a:pt x="1030604" y="31241"/>
                </a:lnTo>
                <a:close/>
              </a:path>
              <a:path w="1031240" h="96520">
                <a:moveTo>
                  <a:pt x="966597" y="31241"/>
                </a:moveTo>
                <a:lnTo>
                  <a:pt x="934593" y="31368"/>
                </a:lnTo>
                <a:lnTo>
                  <a:pt x="934720" y="63373"/>
                </a:lnTo>
                <a:lnTo>
                  <a:pt x="966724" y="63245"/>
                </a:lnTo>
                <a:lnTo>
                  <a:pt x="966597" y="31241"/>
                </a:lnTo>
                <a:close/>
              </a:path>
              <a:path w="1031240" h="96520">
                <a:moveTo>
                  <a:pt x="902589" y="31368"/>
                </a:moveTo>
                <a:lnTo>
                  <a:pt x="870584" y="31368"/>
                </a:lnTo>
                <a:lnTo>
                  <a:pt x="870712" y="63373"/>
                </a:lnTo>
                <a:lnTo>
                  <a:pt x="902716" y="63373"/>
                </a:lnTo>
                <a:lnTo>
                  <a:pt x="902589" y="31368"/>
                </a:lnTo>
                <a:close/>
              </a:path>
              <a:path w="1031240" h="96520">
                <a:moveTo>
                  <a:pt x="838580" y="31368"/>
                </a:moveTo>
                <a:lnTo>
                  <a:pt x="806576" y="31368"/>
                </a:lnTo>
                <a:lnTo>
                  <a:pt x="806703" y="63373"/>
                </a:lnTo>
                <a:lnTo>
                  <a:pt x="838707" y="63373"/>
                </a:lnTo>
                <a:lnTo>
                  <a:pt x="838580" y="31368"/>
                </a:lnTo>
                <a:close/>
              </a:path>
              <a:path w="1031240" h="96520">
                <a:moveTo>
                  <a:pt x="774573" y="31495"/>
                </a:moveTo>
                <a:lnTo>
                  <a:pt x="742569" y="31495"/>
                </a:lnTo>
                <a:lnTo>
                  <a:pt x="742696" y="63500"/>
                </a:lnTo>
                <a:lnTo>
                  <a:pt x="774700" y="63500"/>
                </a:lnTo>
                <a:lnTo>
                  <a:pt x="774573" y="31495"/>
                </a:lnTo>
                <a:close/>
              </a:path>
              <a:path w="1031240" h="96520">
                <a:moveTo>
                  <a:pt x="710565" y="31495"/>
                </a:moveTo>
                <a:lnTo>
                  <a:pt x="678561" y="31495"/>
                </a:lnTo>
                <a:lnTo>
                  <a:pt x="678688" y="63500"/>
                </a:lnTo>
                <a:lnTo>
                  <a:pt x="710692" y="63500"/>
                </a:lnTo>
                <a:lnTo>
                  <a:pt x="710565" y="31495"/>
                </a:lnTo>
                <a:close/>
              </a:path>
              <a:path w="1031240" h="96520">
                <a:moveTo>
                  <a:pt x="646556" y="31495"/>
                </a:moveTo>
                <a:lnTo>
                  <a:pt x="614552" y="31623"/>
                </a:lnTo>
                <a:lnTo>
                  <a:pt x="614679" y="63626"/>
                </a:lnTo>
                <a:lnTo>
                  <a:pt x="646683" y="63500"/>
                </a:lnTo>
                <a:lnTo>
                  <a:pt x="646556" y="31495"/>
                </a:lnTo>
                <a:close/>
              </a:path>
              <a:path w="1031240" h="96520">
                <a:moveTo>
                  <a:pt x="582549" y="31623"/>
                </a:moveTo>
                <a:lnTo>
                  <a:pt x="550545" y="31623"/>
                </a:lnTo>
                <a:lnTo>
                  <a:pt x="550672" y="63626"/>
                </a:lnTo>
                <a:lnTo>
                  <a:pt x="582676" y="63626"/>
                </a:lnTo>
                <a:lnTo>
                  <a:pt x="582549" y="31623"/>
                </a:lnTo>
                <a:close/>
              </a:path>
              <a:path w="1031240" h="96520">
                <a:moveTo>
                  <a:pt x="518541" y="31623"/>
                </a:moveTo>
                <a:lnTo>
                  <a:pt x="486537" y="31623"/>
                </a:lnTo>
                <a:lnTo>
                  <a:pt x="486664" y="63626"/>
                </a:lnTo>
                <a:lnTo>
                  <a:pt x="518668" y="63626"/>
                </a:lnTo>
                <a:lnTo>
                  <a:pt x="518541" y="31623"/>
                </a:lnTo>
                <a:close/>
              </a:path>
              <a:path w="1031240" h="96520">
                <a:moveTo>
                  <a:pt x="454532" y="31750"/>
                </a:moveTo>
                <a:lnTo>
                  <a:pt x="422528" y="31750"/>
                </a:lnTo>
                <a:lnTo>
                  <a:pt x="422655" y="63753"/>
                </a:lnTo>
                <a:lnTo>
                  <a:pt x="454659" y="63753"/>
                </a:lnTo>
                <a:lnTo>
                  <a:pt x="454532" y="31750"/>
                </a:lnTo>
                <a:close/>
              </a:path>
              <a:path w="1031240" h="96520">
                <a:moveTo>
                  <a:pt x="390525" y="31750"/>
                </a:moveTo>
                <a:lnTo>
                  <a:pt x="358521" y="31750"/>
                </a:lnTo>
                <a:lnTo>
                  <a:pt x="358648" y="63753"/>
                </a:lnTo>
                <a:lnTo>
                  <a:pt x="390651" y="63753"/>
                </a:lnTo>
                <a:lnTo>
                  <a:pt x="390525" y="31750"/>
                </a:lnTo>
                <a:close/>
              </a:path>
              <a:path w="1031240" h="96520">
                <a:moveTo>
                  <a:pt x="326517" y="31750"/>
                </a:moveTo>
                <a:lnTo>
                  <a:pt x="294513" y="31876"/>
                </a:lnTo>
                <a:lnTo>
                  <a:pt x="294640" y="63880"/>
                </a:lnTo>
                <a:lnTo>
                  <a:pt x="326644" y="63753"/>
                </a:lnTo>
                <a:lnTo>
                  <a:pt x="326517" y="31750"/>
                </a:lnTo>
                <a:close/>
              </a:path>
              <a:path w="1031240" h="96520">
                <a:moveTo>
                  <a:pt x="262508" y="31876"/>
                </a:moveTo>
                <a:lnTo>
                  <a:pt x="230504" y="31876"/>
                </a:lnTo>
                <a:lnTo>
                  <a:pt x="230631" y="63880"/>
                </a:lnTo>
                <a:lnTo>
                  <a:pt x="262636" y="63880"/>
                </a:lnTo>
                <a:lnTo>
                  <a:pt x="262508" y="31876"/>
                </a:lnTo>
                <a:close/>
              </a:path>
              <a:path w="1031240" h="96520">
                <a:moveTo>
                  <a:pt x="198500" y="31876"/>
                </a:moveTo>
                <a:lnTo>
                  <a:pt x="166497" y="31876"/>
                </a:lnTo>
                <a:lnTo>
                  <a:pt x="166624" y="63880"/>
                </a:lnTo>
                <a:lnTo>
                  <a:pt x="198627" y="63880"/>
                </a:lnTo>
                <a:lnTo>
                  <a:pt x="198500" y="31876"/>
                </a:lnTo>
                <a:close/>
              </a:path>
              <a:path w="1031240" h="96520">
                <a:moveTo>
                  <a:pt x="134493" y="31876"/>
                </a:moveTo>
                <a:lnTo>
                  <a:pt x="102489" y="32003"/>
                </a:lnTo>
                <a:lnTo>
                  <a:pt x="102616" y="64007"/>
                </a:lnTo>
                <a:lnTo>
                  <a:pt x="134620" y="63880"/>
                </a:lnTo>
                <a:lnTo>
                  <a:pt x="134493" y="31876"/>
                </a:lnTo>
                <a:close/>
              </a:path>
              <a:path w="1031240" h="96520">
                <a:moveTo>
                  <a:pt x="96012" y="0"/>
                </a:moveTo>
                <a:lnTo>
                  <a:pt x="0" y="48005"/>
                </a:lnTo>
                <a:lnTo>
                  <a:pt x="96012" y="96012"/>
                </a:lnTo>
                <a:lnTo>
                  <a:pt x="96012" y="0"/>
                </a:lnTo>
                <a:close/>
              </a:path>
            </a:pathLst>
          </a:custGeom>
          <a:solidFill>
            <a:schemeClr val="accent2">
              <a:lumMod val="75000"/>
            </a:schemeClr>
          </a:solidFill>
        </p:spPr>
        <p:txBody>
          <a:bodyPr wrap="square" lIns="0" tIns="0" rIns="0" bIns="0" rtlCol="0"/>
          <a:lstStyle/>
          <a:p>
            <a:endParaRPr/>
          </a:p>
        </p:txBody>
      </p:sp>
      <p:sp>
        <p:nvSpPr>
          <p:cNvPr id="66" name="object 66"/>
          <p:cNvSpPr/>
          <p:nvPr/>
        </p:nvSpPr>
        <p:spPr>
          <a:xfrm>
            <a:off x="4155186" y="2314194"/>
            <a:ext cx="3607435" cy="325120"/>
          </a:xfrm>
          <a:custGeom>
            <a:avLst/>
            <a:gdLst/>
            <a:ahLst/>
            <a:cxnLst/>
            <a:rect l="l" t="t" r="r" b="b"/>
            <a:pathLst>
              <a:path w="3607435" h="325119">
                <a:moveTo>
                  <a:pt x="0" y="324612"/>
                </a:moveTo>
                <a:lnTo>
                  <a:pt x="3607308" y="324612"/>
                </a:lnTo>
                <a:lnTo>
                  <a:pt x="3607308" y="0"/>
                </a:lnTo>
                <a:lnTo>
                  <a:pt x="0" y="0"/>
                </a:lnTo>
                <a:lnTo>
                  <a:pt x="0" y="324612"/>
                </a:lnTo>
                <a:close/>
              </a:path>
            </a:pathLst>
          </a:custGeom>
          <a:ln w="15240">
            <a:solidFill>
              <a:srgbClr val="000080"/>
            </a:solidFill>
            <a:prstDash val="dot"/>
          </a:ln>
        </p:spPr>
        <p:txBody>
          <a:bodyPr wrap="square" lIns="0" tIns="0" rIns="0" bIns="0" rtlCol="0"/>
          <a:lstStyle/>
          <a:p>
            <a:endParaRPr/>
          </a:p>
        </p:txBody>
      </p:sp>
      <p:sp>
        <p:nvSpPr>
          <p:cNvPr id="67" name="object 67"/>
          <p:cNvSpPr/>
          <p:nvPr/>
        </p:nvSpPr>
        <p:spPr>
          <a:xfrm>
            <a:off x="4989576" y="2299716"/>
            <a:ext cx="1955292" cy="403860"/>
          </a:xfrm>
          <a:prstGeom prst="rect">
            <a:avLst/>
          </a:prstGeom>
          <a:blipFill>
            <a:blip r:embed="rId3" cstate="print"/>
            <a:stretch>
              <a:fillRect/>
            </a:stretch>
          </a:blipFill>
        </p:spPr>
        <p:txBody>
          <a:bodyPr wrap="square" lIns="0" tIns="0" rIns="0" bIns="0" rtlCol="0"/>
          <a:lstStyle/>
          <a:p>
            <a:endParaRPr/>
          </a:p>
        </p:txBody>
      </p:sp>
      <p:sp>
        <p:nvSpPr>
          <p:cNvPr id="68" name="object 68"/>
          <p:cNvSpPr/>
          <p:nvPr/>
        </p:nvSpPr>
        <p:spPr>
          <a:xfrm>
            <a:off x="6701028" y="2299716"/>
            <a:ext cx="294132" cy="403860"/>
          </a:xfrm>
          <a:prstGeom prst="rect">
            <a:avLst/>
          </a:prstGeom>
          <a:blipFill>
            <a:blip r:embed="rId4" cstate="print"/>
            <a:stretch>
              <a:fillRect/>
            </a:stretch>
          </a:blipFill>
        </p:spPr>
        <p:txBody>
          <a:bodyPr wrap="square" lIns="0" tIns="0" rIns="0" bIns="0" rtlCol="0"/>
          <a:lstStyle/>
          <a:p>
            <a:endParaRPr/>
          </a:p>
        </p:txBody>
      </p:sp>
      <p:sp>
        <p:nvSpPr>
          <p:cNvPr id="69" name="object 69"/>
          <p:cNvSpPr txBox="1"/>
          <p:nvPr/>
        </p:nvSpPr>
        <p:spPr>
          <a:xfrm>
            <a:off x="4928616" y="2341627"/>
            <a:ext cx="2338705" cy="228909"/>
          </a:xfrm>
          <a:prstGeom prst="rect">
            <a:avLst/>
          </a:prstGeom>
        </p:spPr>
        <p:txBody>
          <a:bodyPr vert="horz" wrap="square" lIns="0" tIns="13335" rIns="0" bIns="0" rtlCol="0">
            <a:spAutoFit/>
          </a:bodyPr>
          <a:lstStyle/>
          <a:p>
            <a:pPr marL="174625">
              <a:spcBef>
                <a:spcPts val="105"/>
              </a:spcBef>
            </a:pPr>
            <a:r>
              <a:rPr sz="1400" b="1" dirty="0">
                <a:solidFill>
                  <a:schemeClr val="accent2">
                    <a:lumMod val="75000"/>
                  </a:schemeClr>
                </a:solidFill>
                <a:latin typeface="Arial"/>
                <a:cs typeface="Arial"/>
              </a:rPr>
              <a:t>A M E N D M E N T</a:t>
            </a:r>
            <a:r>
              <a:rPr sz="1400" b="1" spc="-150" dirty="0">
                <a:solidFill>
                  <a:schemeClr val="accent2">
                    <a:lumMod val="75000"/>
                  </a:schemeClr>
                </a:solidFill>
                <a:latin typeface="Arial"/>
                <a:cs typeface="Arial"/>
              </a:rPr>
              <a:t> </a:t>
            </a:r>
            <a:r>
              <a:rPr sz="1400" b="1" dirty="0">
                <a:solidFill>
                  <a:schemeClr val="accent2">
                    <a:lumMod val="75000"/>
                  </a:schemeClr>
                </a:solidFill>
                <a:latin typeface="Arial"/>
                <a:cs typeface="Arial"/>
              </a:rPr>
              <a:t>S</a:t>
            </a:r>
            <a:endParaRPr sz="1400" dirty="0">
              <a:solidFill>
                <a:schemeClr val="accent2">
                  <a:lumMod val="75000"/>
                </a:schemeClr>
              </a:solidFill>
              <a:latin typeface="Arial"/>
              <a:cs typeface="Arial"/>
            </a:endParaRPr>
          </a:p>
        </p:txBody>
      </p:sp>
      <p:sp>
        <p:nvSpPr>
          <p:cNvPr id="70" name="object 70"/>
          <p:cNvSpPr txBox="1">
            <a:spLocks noGrp="1"/>
          </p:cNvSpPr>
          <p:nvPr>
            <p:ph type="title"/>
          </p:nvPr>
        </p:nvSpPr>
        <p:spPr>
          <a:xfrm>
            <a:off x="316017" y="183981"/>
            <a:ext cx="2403021" cy="1058623"/>
          </a:xfrm>
          <a:prstGeom prst="rect">
            <a:avLst/>
          </a:prstGeom>
        </p:spPr>
        <p:txBody>
          <a:bodyPr vert="horz" wrap="square" lIns="0" tIns="12065" rIns="0" bIns="0" rtlCol="0" anchor="ctr">
            <a:spAutoFit/>
          </a:bodyPr>
          <a:lstStyle/>
          <a:p>
            <a:pPr marL="12700">
              <a:lnSpc>
                <a:spcPct val="100000"/>
              </a:lnSpc>
              <a:spcBef>
                <a:spcPts val="95"/>
              </a:spcBef>
            </a:pPr>
            <a:r>
              <a:rPr lang="tr-TR" sz="3400" spc="-10" dirty="0">
                <a:solidFill>
                  <a:schemeClr val="bg2">
                    <a:lumMod val="25000"/>
                  </a:schemeClr>
                </a:solidFill>
                <a:effectLst>
                  <a:outerShdw blurRad="38100" dist="38100" dir="2700000" algn="tl">
                    <a:srgbClr val="000000">
                      <a:alpha val="43137"/>
                    </a:srgbClr>
                  </a:outerShdw>
                </a:effectLst>
                <a:latin typeface="Tahoma"/>
                <a:cs typeface="Tahoma"/>
              </a:rPr>
              <a:t>EU </a:t>
            </a:r>
            <a:r>
              <a:rPr sz="3400" spc="-10" dirty="0">
                <a:solidFill>
                  <a:schemeClr val="bg2">
                    <a:lumMod val="25000"/>
                  </a:schemeClr>
                </a:solidFill>
                <a:effectLst>
                  <a:outerShdw blurRad="38100" dist="38100" dir="2700000" algn="tl">
                    <a:srgbClr val="000000">
                      <a:alpha val="43137"/>
                    </a:srgbClr>
                  </a:outerShdw>
                </a:effectLst>
                <a:latin typeface="Tahoma"/>
                <a:cs typeface="Tahoma"/>
              </a:rPr>
              <a:t>Project Life</a:t>
            </a:r>
            <a:r>
              <a:rPr sz="3400" spc="15" dirty="0">
                <a:solidFill>
                  <a:schemeClr val="bg2">
                    <a:lumMod val="25000"/>
                  </a:schemeClr>
                </a:solidFill>
                <a:effectLst>
                  <a:outerShdw blurRad="38100" dist="38100" dir="2700000" algn="tl">
                    <a:srgbClr val="000000">
                      <a:alpha val="43137"/>
                    </a:srgbClr>
                  </a:outerShdw>
                </a:effectLst>
                <a:latin typeface="Tahoma"/>
                <a:cs typeface="Tahoma"/>
              </a:rPr>
              <a:t> </a:t>
            </a:r>
            <a:r>
              <a:rPr sz="3400" spc="-10" dirty="0">
                <a:solidFill>
                  <a:schemeClr val="bg2">
                    <a:lumMod val="25000"/>
                  </a:schemeClr>
                </a:solidFill>
                <a:effectLst>
                  <a:outerShdw blurRad="38100" dist="38100" dir="2700000" algn="tl">
                    <a:srgbClr val="000000">
                      <a:alpha val="43137"/>
                    </a:srgbClr>
                  </a:outerShdw>
                </a:effectLst>
                <a:latin typeface="Tahoma"/>
                <a:cs typeface="Tahoma"/>
              </a:rPr>
              <a:t>Cycle</a:t>
            </a:r>
            <a:endParaRPr sz="3400" dirty="0">
              <a:solidFill>
                <a:schemeClr val="bg2">
                  <a:lumMod val="25000"/>
                </a:schemeClr>
              </a:solidFill>
              <a:effectLst>
                <a:outerShdw blurRad="38100" dist="38100" dir="2700000" algn="tl">
                  <a:srgbClr val="000000">
                    <a:alpha val="43137"/>
                  </a:srgbClr>
                </a:outerShdw>
              </a:effectLst>
              <a:latin typeface="Tahoma"/>
              <a:cs typeface="Tahoma"/>
            </a:endParaRPr>
          </a:p>
        </p:txBody>
      </p:sp>
      <p:sp>
        <p:nvSpPr>
          <p:cNvPr id="71" name="object 71"/>
          <p:cNvSpPr txBox="1"/>
          <p:nvPr/>
        </p:nvSpPr>
        <p:spPr>
          <a:xfrm>
            <a:off x="5767578" y="5671565"/>
            <a:ext cx="1028700" cy="661720"/>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5720" rIns="0" bIns="0" rtlCol="0">
            <a:spAutoFit/>
          </a:bodyPr>
          <a:lstStyle/>
          <a:p>
            <a:pPr marL="99695" marR="92075" indent="-1905" algn="ctr">
              <a:spcBef>
                <a:spcPts val="360"/>
              </a:spcBef>
            </a:pPr>
            <a:r>
              <a:rPr sz="1000" b="1" spc="5" dirty="0">
                <a:solidFill>
                  <a:schemeClr val="accent2">
                    <a:lumMod val="75000"/>
                  </a:schemeClr>
                </a:solidFill>
                <a:latin typeface="Verdana"/>
                <a:cs typeface="Verdana"/>
              </a:rPr>
              <a:t>2</a:t>
            </a:r>
            <a:r>
              <a:rPr sz="975" b="1" spc="7" baseline="25641" dirty="0">
                <a:solidFill>
                  <a:schemeClr val="accent2">
                    <a:lumMod val="75000"/>
                  </a:schemeClr>
                </a:solidFill>
                <a:latin typeface="Verdana"/>
                <a:cs typeface="Verdana"/>
              </a:rPr>
              <a:t>nd </a:t>
            </a:r>
            <a:r>
              <a:rPr sz="1000" b="1" spc="-5" dirty="0">
                <a:solidFill>
                  <a:schemeClr val="accent2">
                    <a:lumMod val="75000"/>
                  </a:schemeClr>
                </a:solidFill>
                <a:latin typeface="Verdana"/>
                <a:cs typeface="Verdana"/>
              </a:rPr>
              <a:t>Pre-  </a:t>
            </a:r>
            <a:r>
              <a:rPr sz="1000" b="1" spc="-10" dirty="0">
                <a:solidFill>
                  <a:schemeClr val="accent2">
                    <a:lumMod val="75000"/>
                  </a:schemeClr>
                </a:solidFill>
                <a:latin typeface="Verdana"/>
                <a:cs typeface="Verdana"/>
              </a:rPr>
              <a:t>financing  </a:t>
            </a:r>
            <a:r>
              <a:rPr sz="1000" b="1" spc="-5" dirty="0">
                <a:solidFill>
                  <a:schemeClr val="accent2">
                    <a:lumMod val="75000"/>
                  </a:schemeClr>
                </a:solidFill>
                <a:latin typeface="Verdana"/>
                <a:cs typeface="Verdana"/>
              </a:rPr>
              <a:t>payment</a:t>
            </a:r>
            <a:r>
              <a:rPr sz="1000" b="1" spc="-85" dirty="0">
                <a:solidFill>
                  <a:schemeClr val="accent2">
                    <a:lumMod val="75000"/>
                  </a:schemeClr>
                </a:solidFill>
                <a:latin typeface="Verdana"/>
                <a:cs typeface="Verdana"/>
              </a:rPr>
              <a:t> </a:t>
            </a:r>
            <a:r>
              <a:rPr sz="1000" b="1" spc="-10" dirty="0">
                <a:solidFill>
                  <a:schemeClr val="accent2">
                    <a:lumMod val="75000"/>
                  </a:schemeClr>
                </a:solidFill>
                <a:latin typeface="Verdana"/>
                <a:cs typeface="Verdana"/>
              </a:rPr>
              <a:t>(if  applicable)</a:t>
            </a:r>
            <a:endParaRPr sz="1000" dirty="0">
              <a:solidFill>
                <a:schemeClr val="accent2">
                  <a:lumMod val="75000"/>
                </a:schemeClr>
              </a:solidFill>
              <a:latin typeface="Verdana"/>
              <a:cs typeface="Verdana"/>
            </a:endParaRPr>
          </a:p>
        </p:txBody>
      </p:sp>
      <p:sp>
        <p:nvSpPr>
          <p:cNvPr id="73" name="object 73"/>
          <p:cNvSpPr txBox="1"/>
          <p:nvPr/>
        </p:nvSpPr>
        <p:spPr>
          <a:xfrm>
            <a:off x="1792859" y="4220210"/>
            <a:ext cx="2746375" cy="421910"/>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4450" rIns="0" bIns="0" rtlCol="0">
            <a:spAutoFit/>
          </a:bodyPr>
          <a:lstStyle/>
          <a:p>
            <a:pPr marL="721995">
              <a:spcBef>
                <a:spcPts val="350"/>
              </a:spcBef>
            </a:pPr>
            <a:r>
              <a:rPr lang="en-US" sz="1200" b="1" spc="-5" dirty="0">
                <a:solidFill>
                  <a:schemeClr val="bg2">
                    <a:lumMod val="25000"/>
                  </a:schemeClr>
                </a:solidFill>
                <a:latin typeface="Verdana"/>
                <a:cs typeface="Verdana"/>
              </a:rPr>
              <a:t>Budget</a:t>
            </a:r>
            <a:r>
              <a:rPr lang="en-US" sz="1200" b="1" spc="-10" dirty="0">
                <a:solidFill>
                  <a:schemeClr val="bg2">
                    <a:lumMod val="25000"/>
                  </a:schemeClr>
                </a:solidFill>
                <a:latin typeface="Verdana"/>
                <a:cs typeface="Verdana"/>
              </a:rPr>
              <a:t> Review</a:t>
            </a:r>
            <a:endParaRPr lang="en-US" sz="1200" dirty="0">
              <a:solidFill>
                <a:schemeClr val="bg2">
                  <a:lumMod val="25000"/>
                </a:schemeClr>
              </a:solidFill>
              <a:latin typeface="Verdana"/>
              <a:cs typeface="Verdana"/>
            </a:endParaRPr>
          </a:p>
          <a:p>
            <a:pPr>
              <a:spcBef>
                <a:spcPts val="5"/>
              </a:spcBef>
            </a:pPr>
            <a:endParaRPr sz="1250" dirty="0">
              <a:latin typeface="Times New Roman"/>
              <a:cs typeface="Times New Roman"/>
            </a:endParaRPr>
          </a:p>
        </p:txBody>
      </p:sp>
      <p:sp>
        <p:nvSpPr>
          <p:cNvPr id="76" name="object 53">
            <a:extLst>
              <a:ext uri="{FF2B5EF4-FFF2-40B4-BE49-F238E27FC236}">
                <a16:creationId xmlns:a16="http://schemas.microsoft.com/office/drawing/2014/main" id="{D10D2E40-0FF3-445C-9B32-A3E4667779BC}"/>
              </a:ext>
            </a:extLst>
          </p:cNvPr>
          <p:cNvSpPr/>
          <p:nvPr/>
        </p:nvSpPr>
        <p:spPr>
          <a:xfrm rot="5400000">
            <a:off x="2806145" y="3600350"/>
            <a:ext cx="681320" cy="338621"/>
          </a:xfrm>
          <a:custGeom>
            <a:avLst/>
            <a:gdLst/>
            <a:ahLst/>
            <a:cxnLst/>
            <a:rect l="l" t="t" r="r" b="b"/>
            <a:pathLst>
              <a:path w="1100454" h="347980">
                <a:moveTo>
                  <a:pt x="0" y="86867"/>
                </a:moveTo>
                <a:lnTo>
                  <a:pt x="822071" y="86867"/>
                </a:lnTo>
                <a:lnTo>
                  <a:pt x="822071" y="0"/>
                </a:lnTo>
                <a:lnTo>
                  <a:pt x="1100328" y="173736"/>
                </a:lnTo>
                <a:lnTo>
                  <a:pt x="822071" y="347472"/>
                </a:lnTo>
                <a:lnTo>
                  <a:pt x="822071" y="260603"/>
                </a:lnTo>
                <a:lnTo>
                  <a:pt x="0" y="260603"/>
                </a:lnTo>
                <a:lnTo>
                  <a:pt x="0" y="86867"/>
                </a:lnTo>
                <a:close/>
              </a:path>
            </a:pathLst>
          </a:custGeom>
          <a:solidFill>
            <a:schemeClr val="bg2">
              <a:lumMod val="50000"/>
            </a:schemeClr>
          </a:solidFill>
          <a:ln w="9144">
            <a:solidFill>
              <a:srgbClr val="000000"/>
            </a:solidFill>
          </a:ln>
        </p:spPr>
        <p:txBody>
          <a:bodyPr wrap="square" lIns="0" tIns="0" rIns="0" bIns="0" rtlCol="0"/>
          <a:lstStyle/>
          <a:p>
            <a:endParaRPr/>
          </a:p>
        </p:txBody>
      </p:sp>
      <p:sp>
        <p:nvSpPr>
          <p:cNvPr id="77" name="object 53">
            <a:extLst>
              <a:ext uri="{FF2B5EF4-FFF2-40B4-BE49-F238E27FC236}">
                <a16:creationId xmlns:a16="http://schemas.microsoft.com/office/drawing/2014/main" id="{A9287F11-404A-4625-8F6D-679BD27237A9}"/>
              </a:ext>
            </a:extLst>
          </p:cNvPr>
          <p:cNvSpPr/>
          <p:nvPr/>
        </p:nvSpPr>
        <p:spPr>
          <a:xfrm rot="5400000">
            <a:off x="5790282" y="3609638"/>
            <a:ext cx="662740" cy="338621"/>
          </a:xfrm>
          <a:custGeom>
            <a:avLst/>
            <a:gdLst/>
            <a:ahLst/>
            <a:cxnLst/>
            <a:rect l="l" t="t" r="r" b="b"/>
            <a:pathLst>
              <a:path w="1100454" h="347980">
                <a:moveTo>
                  <a:pt x="0" y="86867"/>
                </a:moveTo>
                <a:lnTo>
                  <a:pt x="822071" y="86867"/>
                </a:lnTo>
                <a:lnTo>
                  <a:pt x="822071" y="0"/>
                </a:lnTo>
                <a:lnTo>
                  <a:pt x="1100328" y="173736"/>
                </a:lnTo>
                <a:lnTo>
                  <a:pt x="822071" y="347472"/>
                </a:lnTo>
                <a:lnTo>
                  <a:pt x="822071" y="260603"/>
                </a:lnTo>
                <a:lnTo>
                  <a:pt x="0" y="260603"/>
                </a:lnTo>
                <a:lnTo>
                  <a:pt x="0" y="86867"/>
                </a:lnTo>
                <a:close/>
              </a:path>
            </a:pathLst>
          </a:custGeom>
          <a:solidFill>
            <a:schemeClr val="bg2">
              <a:lumMod val="50000"/>
            </a:schemeClr>
          </a:solidFill>
          <a:ln w="9144">
            <a:solidFill>
              <a:srgbClr val="000000"/>
            </a:solidFill>
          </a:ln>
        </p:spPr>
        <p:txBody>
          <a:bodyPr wrap="square" lIns="0" tIns="0" rIns="0" bIns="0" rtlCol="0"/>
          <a:lstStyle/>
          <a:p>
            <a:endParaRPr/>
          </a:p>
        </p:txBody>
      </p:sp>
      <p:sp>
        <p:nvSpPr>
          <p:cNvPr id="78" name="object 53">
            <a:extLst>
              <a:ext uri="{FF2B5EF4-FFF2-40B4-BE49-F238E27FC236}">
                <a16:creationId xmlns:a16="http://schemas.microsoft.com/office/drawing/2014/main" id="{F2F30B3C-1988-46BA-B398-19886AADC2A5}"/>
              </a:ext>
            </a:extLst>
          </p:cNvPr>
          <p:cNvSpPr/>
          <p:nvPr/>
        </p:nvSpPr>
        <p:spPr>
          <a:xfrm rot="5400000">
            <a:off x="7849172" y="3645789"/>
            <a:ext cx="590442" cy="338621"/>
          </a:xfrm>
          <a:custGeom>
            <a:avLst/>
            <a:gdLst/>
            <a:ahLst/>
            <a:cxnLst/>
            <a:rect l="l" t="t" r="r" b="b"/>
            <a:pathLst>
              <a:path w="1100454" h="347980">
                <a:moveTo>
                  <a:pt x="0" y="86867"/>
                </a:moveTo>
                <a:lnTo>
                  <a:pt x="822071" y="86867"/>
                </a:lnTo>
                <a:lnTo>
                  <a:pt x="822071" y="0"/>
                </a:lnTo>
                <a:lnTo>
                  <a:pt x="1100328" y="173736"/>
                </a:lnTo>
                <a:lnTo>
                  <a:pt x="822071" y="347472"/>
                </a:lnTo>
                <a:lnTo>
                  <a:pt x="822071" y="260603"/>
                </a:lnTo>
                <a:lnTo>
                  <a:pt x="0" y="260603"/>
                </a:lnTo>
                <a:lnTo>
                  <a:pt x="0" y="86867"/>
                </a:lnTo>
                <a:close/>
              </a:path>
            </a:pathLst>
          </a:custGeom>
          <a:solidFill>
            <a:schemeClr val="bg2">
              <a:lumMod val="50000"/>
            </a:schemeClr>
          </a:solidFill>
          <a:ln w="9144">
            <a:solidFill>
              <a:srgbClr val="000000"/>
            </a:solidFill>
          </a:ln>
        </p:spPr>
        <p:txBody>
          <a:bodyPr wrap="square" lIns="0" tIns="0" rIns="0" bIns="0" rtlCol="0"/>
          <a:lstStyle/>
          <a:p>
            <a:endParaRPr/>
          </a:p>
        </p:txBody>
      </p:sp>
      <p:sp>
        <p:nvSpPr>
          <p:cNvPr id="79" name="object 53">
            <a:extLst>
              <a:ext uri="{FF2B5EF4-FFF2-40B4-BE49-F238E27FC236}">
                <a16:creationId xmlns:a16="http://schemas.microsoft.com/office/drawing/2014/main" id="{85F0C559-8018-45CD-AD4F-B50ECD4E970B}"/>
              </a:ext>
            </a:extLst>
          </p:cNvPr>
          <p:cNvSpPr/>
          <p:nvPr/>
        </p:nvSpPr>
        <p:spPr>
          <a:xfrm rot="5400000">
            <a:off x="7866687" y="4858714"/>
            <a:ext cx="590442" cy="338621"/>
          </a:xfrm>
          <a:custGeom>
            <a:avLst/>
            <a:gdLst/>
            <a:ahLst/>
            <a:cxnLst/>
            <a:rect l="l" t="t" r="r" b="b"/>
            <a:pathLst>
              <a:path w="1100454" h="347980">
                <a:moveTo>
                  <a:pt x="0" y="86867"/>
                </a:moveTo>
                <a:lnTo>
                  <a:pt x="822071" y="86867"/>
                </a:lnTo>
                <a:lnTo>
                  <a:pt x="822071" y="0"/>
                </a:lnTo>
                <a:lnTo>
                  <a:pt x="1100328" y="173736"/>
                </a:lnTo>
                <a:lnTo>
                  <a:pt x="822071" y="347472"/>
                </a:lnTo>
                <a:lnTo>
                  <a:pt x="822071" y="260603"/>
                </a:lnTo>
                <a:lnTo>
                  <a:pt x="0" y="260603"/>
                </a:lnTo>
                <a:lnTo>
                  <a:pt x="0" y="86867"/>
                </a:lnTo>
                <a:close/>
              </a:path>
            </a:pathLst>
          </a:custGeom>
          <a:solidFill>
            <a:schemeClr val="bg2">
              <a:lumMod val="50000"/>
            </a:schemeClr>
          </a:solidFill>
          <a:ln w="9144">
            <a:solidFill>
              <a:srgbClr val="000000"/>
            </a:solidFill>
          </a:ln>
        </p:spPr>
        <p:txBody>
          <a:bodyPr wrap="square" lIns="0" tIns="0" rIns="0" bIns="0" rtlCol="0"/>
          <a:lstStyle/>
          <a:p>
            <a:endParaRPr/>
          </a:p>
        </p:txBody>
      </p:sp>
      <p:pic>
        <p:nvPicPr>
          <p:cNvPr id="82" name="Picture 2" descr="Image result for PROJECT MANAGEMENT">
            <a:extLst>
              <a:ext uri="{FF2B5EF4-FFF2-40B4-BE49-F238E27FC236}">
                <a16:creationId xmlns:a16="http://schemas.microsoft.com/office/drawing/2014/main" id="{420EF989-9B0E-4AA1-9EEE-D511B60AAB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13" y="1369339"/>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83" name="Dikdörtgen 82">
            <a:extLst>
              <a:ext uri="{FF2B5EF4-FFF2-40B4-BE49-F238E27FC236}">
                <a16:creationId xmlns:a16="http://schemas.microsoft.com/office/drawing/2014/main" id="{D1B5B465-4688-41ED-BF56-E267E1246A60}"/>
              </a:ext>
            </a:extLst>
          </p:cNvPr>
          <p:cNvSpPr/>
          <p:nvPr/>
        </p:nvSpPr>
        <p:spPr>
          <a:xfrm>
            <a:off x="3967435" y="4554"/>
            <a:ext cx="5537435" cy="1200329"/>
          </a:xfrm>
          <a:prstGeom prst="rect">
            <a:avLst/>
          </a:prstGeom>
        </p:spPr>
        <p:txBody>
          <a:bodyPr wrap="square">
            <a:spAutoFit/>
          </a:bodyPr>
          <a:lstStyle/>
          <a:p>
            <a:r>
              <a:rPr lang="en-US" dirty="0">
                <a:solidFill>
                  <a:srgbClr val="FF0000"/>
                </a:solidFill>
                <a:latin typeface="Times New Roman" panose="02020603050405020304" pitchFamily="18" charset="0"/>
              </a:rPr>
              <a:t>The Eligibility Period is the time during which costs can be incurred and covered by the European Union grant. The length of the eligibility period depends on the project duration. Planned project activities are carried out. </a:t>
            </a:r>
            <a:endParaRPr lang="en-US" dirty="0">
              <a:solidFill>
                <a:srgbClr val="FF0000"/>
              </a:solidFill>
            </a:endParaRPr>
          </a:p>
        </p:txBody>
      </p:sp>
      <p:sp>
        <p:nvSpPr>
          <p:cNvPr id="84" name="Dikdörtgen 83">
            <a:extLst>
              <a:ext uri="{FF2B5EF4-FFF2-40B4-BE49-F238E27FC236}">
                <a16:creationId xmlns:a16="http://schemas.microsoft.com/office/drawing/2014/main" id="{27228F92-00D8-413A-9CA2-90296F7DB209}"/>
              </a:ext>
            </a:extLst>
          </p:cNvPr>
          <p:cNvSpPr/>
          <p:nvPr/>
        </p:nvSpPr>
        <p:spPr>
          <a:xfrm>
            <a:off x="9639681" y="5907"/>
            <a:ext cx="2518754" cy="3046988"/>
          </a:xfrm>
          <a:prstGeom prst="rect">
            <a:avLst/>
          </a:prstGeom>
        </p:spPr>
        <p:txBody>
          <a:bodyPr wrap="square">
            <a:spAutoFit/>
          </a:bodyPr>
          <a:lstStyle/>
          <a:p>
            <a:r>
              <a:rPr lang="en-US" sz="1600" dirty="0">
                <a:solidFill>
                  <a:schemeClr val="accent6">
                    <a:lumMod val="75000"/>
                  </a:schemeClr>
                </a:solidFill>
                <a:latin typeface="Times New Roman" panose="02020603050405020304" pitchFamily="18" charset="0"/>
              </a:rPr>
              <a:t>At mid-point of the project life cycle, beneficiaries are requested to submit a Interim Report, providing information on project implementation and expenditure incurred thus far. The report is assessed and only after its acceptance the second instalment can be paid (if any contractually foreseen) </a:t>
            </a:r>
            <a:endParaRPr lang="en-US" sz="1600" dirty="0">
              <a:solidFill>
                <a:schemeClr val="accent6">
                  <a:lumMod val="75000"/>
                </a:schemeClr>
              </a:solidFill>
            </a:endParaRPr>
          </a:p>
        </p:txBody>
      </p:sp>
      <p:sp>
        <p:nvSpPr>
          <p:cNvPr id="85" name="Dikdörtgen 84">
            <a:extLst>
              <a:ext uri="{FF2B5EF4-FFF2-40B4-BE49-F238E27FC236}">
                <a16:creationId xmlns:a16="http://schemas.microsoft.com/office/drawing/2014/main" id="{3CE8F971-1BF5-4EE6-82B0-3EDE71CB1153}"/>
              </a:ext>
            </a:extLst>
          </p:cNvPr>
          <p:cNvSpPr/>
          <p:nvPr/>
        </p:nvSpPr>
        <p:spPr>
          <a:xfrm>
            <a:off x="52893" y="4821137"/>
            <a:ext cx="3969977" cy="2031325"/>
          </a:xfrm>
          <a:prstGeom prst="rect">
            <a:avLst/>
          </a:prstGeom>
        </p:spPr>
        <p:txBody>
          <a:bodyPr wrap="square">
            <a:spAutoFit/>
          </a:bodyPr>
          <a:lstStyle/>
          <a:p>
            <a:r>
              <a:rPr lang="en-US" dirty="0">
                <a:solidFill>
                  <a:srgbClr val="7030A0"/>
                </a:solidFill>
                <a:latin typeface="Times New Roman" panose="02020603050405020304" pitchFamily="18" charset="0"/>
              </a:rPr>
              <a:t>Applicants who have been successful in the selection process receive a grant decision/agreement from the Agency. The Decision/Agreement indicates the grant awarded and sets out the Financial rules to be applied. Payments are usually made in instalments. </a:t>
            </a:r>
            <a:endParaRPr lang="en-US" dirty="0">
              <a:solidFill>
                <a:srgbClr val="7030A0"/>
              </a:solidFill>
            </a:endParaRPr>
          </a:p>
        </p:txBody>
      </p:sp>
      <p:sp>
        <p:nvSpPr>
          <p:cNvPr id="86" name="Dikdörtgen 85">
            <a:extLst>
              <a:ext uri="{FF2B5EF4-FFF2-40B4-BE49-F238E27FC236}">
                <a16:creationId xmlns:a16="http://schemas.microsoft.com/office/drawing/2014/main" id="{E6CEC935-86EB-4D1D-A218-1BFD923470D1}"/>
              </a:ext>
            </a:extLst>
          </p:cNvPr>
          <p:cNvSpPr/>
          <p:nvPr/>
        </p:nvSpPr>
        <p:spPr>
          <a:xfrm>
            <a:off x="9106262" y="3659522"/>
            <a:ext cx="3155928" cy="3139321"/>
          </a:xfrm>
          <a:prstGeom prst="rect">
            <a:avLst/>
          </a:prstGeom>
        </p:spPr>
        <p:txBody>
          <a:bodyPr wrap="square">
            <a:spAutoFit/>
          </a:bodyPr>
          <a:lstStyle/>
          <a:p>
            <a:r>
              <a:rPr lang="en-US" dirty="0">
                <a:solidFill>
                  <a:srgbClr val="002060"/>
                </a:solidFill>
                <a:latin typeface="Times New Roman" panose="02020603050405020304" pitchFamily="18" charset="0"/>
              </a:rPr>
              <a:t>At the end of the project, a Final Report is submitted which provides information on project implementation, results achieved and expenditure incurred. The report will be assessed on its content and financial qualities. Once the project has closed, the EC may elect to carry out an audit within 5 years of the closure date. </a:t>
            </a:r>
            <a:endParaRPr lang="en-US" dirty="0">
              <a:solidFill>
                <a:srgbClr val="00206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1666" y="620688"/>
            <a:ext cx="9015427" cy="5112568"/>
          </a:xfrm>
          <a:prstGeom prst="rect">
            <a:avLst/>
          </a:prstGeom>
        </p:spPr>
      </p:pic>
    </p:spTree>
    <p:extLst>
      <p:ext uri="{BB962C8B-B14F-4D97-AF65-F5344CB8AC3E}">
        <p14:creationId xmlns:p14="http://schemas.microsoft.com/office/powerpoint/2010/main" val="2978802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311727" y="246521"/>
            <a:ext cx="11687440" cy="5600662"/>
          </a:xfrm>
        </p:spPr>
        <p:txBody>
          <a:bodyPr>
            <a:normAutofit/>
          </a:bodyPr>
          <a:lstStyle/>
          <a:p>
            <a:pPr marL="0" indent="0">
              <a:lnSpc>
                <a:spcPct val="100000"/>
              </a:lnSpc>
              <a:buNone/>
            </a:pPr>
            <a:r>
              <a:rPr lang="en-GB" sz="3400" dirty="0"/>
              <a:t>Challenges </a:t>
            </a:r>
            <a:r>
              <a:rPr lang="en-US" sz="3400" dirty="0"/>
              <a:t>in EU Projects:</a:t>
            </a:r>
          </a:p>
          <a:p>
            <a:pPr marL="0" indent="0">
              <a:lnSpc>
                <a:spcPct val="100000"/>
              </a:lnSpc>
              <a:buNone/>
            </a:pPr>
            <a:endParaRPr lang="tr-TR" dirty="0"/>
          </a:p>
          <a:p>
            <a:pPr>
              <a:lnSpc>
                <a:spcPct val="100000"/>
              </a:lnSpc>
            </a:pPr>
            <a:r>
              <a:rPr lang="en-US" dirty="0"/>
              <a:t>Rigid administrative requirements, detail content, planning requirement in technical and financial part, obligation to comply with the original Project plan </a:t>
            </a:r>
          </a:p>
          <a:p>
            <a:pPr>
              <a:lnSpc>
                <a:spcPct val="100000"/>
              </a:lnSpc>
            </a:pPr>
            <a:r>
              <a:rPr lang="en-US" dirty="0"/>
              <a:t>Diversity of institutions and people </a:t>
            </a:r>
          </a:p>
          <a:p>
            <a:pPr>
              <a:lnSpc>
                <a:spcPct val="100000"/>
              </a:lnSpc>
            </a:pPr>
            <a:r>
              <a:rPr lang="en-US" dirty="0"/>
              <a:t>Virtual expectations</a:t>
            </a:r>
          </a:p>
          <a:p>
            <a:pPr>
              <a:lnSpc>
                <a:spcPct val="100000"/>
              </a:lnSpc>
            </a:pPr>
            <a:r>
              <a:rPr lang="en-US" dirty="0"/>
              <a:t>Quality expectations</a:t>
            </a:r>
          </a:p>
          <a:p>
            <a:pPr>
              <a:lnSpc>
                <a:spcPct val="100000"/>
              </a:lnSpc>
            </a:pPr>
            <a:r>
              <a:rPr lang="en-US" dirty="0"/>
              <a:t>Impact expectations</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63087" y="532044"/>
            <a:ext cx="9474200" cy="1104900"/>
          </a:xfrm>
        </p:spPr>
        <p:txBody>
          <a:bodyPr/>
          <a:lstStyle/>
          <a:p>
            <a:r>
              <a:rPr lang="fr-BE" altLang="en-US" dirty="0"/>
              <a:t>   </a:t>
            </a:r>
            <a:r>
              <a:rPr lang="fr-BE" altLang="en-US" dirty="0" err="1"/>
              <a:t>Past</a:t>
            </a:r>
            <a:r>
              <a:rPr lang="fr-BE" altLang="en-US" dirty="0"/>
              <a:t>	</a:t>
            </a:r>
            <a:r>
              <a:rPr lang="fr-BE" altLang="en-US" b="0" dirty="0"/>
              <a:t>		</a:t>
            </a:r>
            <a:r>
              <a:rPr lang="fr-BE" altLang="en-US" dirty="0" err="1"/>
              <a:t>Present</a:t>
            </a:r>
            <a:r>
              <a:rPr lang="fr-BE" altLang="en-US" dirty="0"/>
              <a:t> 			   Future </a:t>
            </a:r>
            <a:endParaRPr lang="en-US" altLang="en-US" b="0" dirty="0"/>
          </a:p>
        </p:txBody>
      </p:sp>
      <p:sp>
        <p:nvSpPr>
          <p:cNvPr id="21507" name="Content Placeholder 2"/>
          <p:cNvSpPr>
            <a:spLocks noGrp="1"/>
          </p:cNvSpPr>
          <p:nvPr>
            <p:ph idx="1"/>
          </p:nvPr>
        </p:nvSpPr>
        <p:spPr>
          <a:xfrm>
            <a:off x="2140382" y="1490393"/>
            <a:ext cx="2350733" cy="754602"/>
          </a:xfrm>
        </p:spPr>
        <p:txBody>
          <a:bodyPr>
            <a:normAutofit/>
          </a:bodyPr>
          <a:lstStyle/>
          <a:p>
            <a:pPr marL="0" indent="0">
              <a:buNone/>
            </a:pPr>
            <a:r>
              <a:rPr lang="fr-BE" altLang="en-US" sz="2400" b="1" dirty="0"/>
              <a:t>     </a:t>
            </a:r>
            <a:br>
              <a:rPr lang="fr-BE" altLang="en-US" sz="2400" b="1" dirty="0"/>
            </a:br>
            <a:r>
              <a:rPr lang="tr-TR" altLang="en-US" sz="2400" b="1" dirty="0">
                <a:solidFill>
                  <a:schemeClr val="tx2"/>
                </a:solidFill>
                <a:latin typeface="Verdana" panose="020B0604030504040204" pitchFamily="34" charset="0"/>
                <a:ea typeface="Verdana" panose="020B0604030504040204" pitchFamily="34" charset="0"/>
              </a:rPr>
              <a:t>Application</a:t>
            </a:r>
            <a:endParaRPr lang="en-GB" altLang="en-US" sz="2400" b="1" dirty="0">
              <a:solidFill>
                <a:schemeClr val="tx2"/>
              </a:solidFill>
              <a:latin typeface="Verdana" panose="020B0604030504040204" pitchFamily="34" charset="0"/>
              <a:ea typeface="Verdana" panose="020B0604030504040204" pitchFamily="34" charset="0"/>
            </a:endParaRPr>
          </a:p>
          <a:p>
            <a:pPr marL="0" indent="0">
              <a:buNone/>
            </a:pPr>
            <a:endParaRPr lang="fr-BE" altLang="en-US" sz="2400" dirty="0"/>
          </a:p>
        </p:txBody>
      </p:sp>
      <p:sp>
        <p:nvSpPr>
          <p:cNvPr id="7" name="Notched Right Arrow 6"/>
          <p:cNvSpPr/>
          <p:nvPr/>
        </p:nvSpPr>
        <p:spPr bwMode="auto">
          <a:xfrm>
            <a:off x="3320249" y="730463"/>
            <a:ext cx="1684784" cy="733663"/>
          </a:xfrm>
          <a:prstGeom prst="notchedRightArrow">
            <a:avLst/>
          </a:prstGeom>
          <a:solidFill>
            <a:schemeClr val="tx1">
              <a:lumMod val="75000"/>
              <a:lumOff val="25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nchor="ctr">
            <a:spAutoFit/>
          </a:bodyPr>
          <a:lstStyle/>
          <a:p>
            <a:pPr>
              <a:spcBef>
                <a:spcPct val="50000"/>
              </a:spcBef>
              <a:defRPr/>
            </a:pPr>
            <a:endParaRPr lang="en-GB">
              <a:solidFill>
                <a:schemeClr val="bg2">
                  <a:lumMod val="50000"/>
                </a:schemeClr>
              </a:solidFill>
            </a:endParaRPr>
          </a:p>
        </p:txBody>
      </p:sp>
      <p:sp>
        <p:nvSpPr>
          <p:cNvPr id="6" name="TextBox 5"/>
          <p:cNvSpPr txBox="1">
            <a:spLocks noChangeArrowheads="1"/>
          </p:cNvSpPr>
          <p:nvPr/>
        </p:nvSpPr>
        <p:spPr bwMode="auto">
          <a:xfrm>
            <a:off x="8178061" y="1284666"/>
            <a:ext cx="304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endParaRPr lang="fr-BE" altLang="en-US" sz="2400" b="1" dirty="0">
              <a:solidFill>
                <a:schemeClr val="tx2"/>
              </a:solidFill>
            </a:endParaRPr>
          </a:p>
          <a:p>
            <a:pPr algn="ctr" eaLnBrk="1" hangingPunct="1">
              <a:spcBef>
                <a:spcPct val="0"/>
              </a:spcBef>
              <a:buFontTx/>
              <a:buNone/>
            </a:pPr>
            <a:r>
              <a:rPr lang="fr-BE" altLang="en-US" sz="2400" b="1" dirty="0">
                <a:solidFill>
                  <a:schemeClr val="tx2"/>
                </a:solidFill>
              </a:rPr>
              <a:t>Management </a:t>
            </a:r>
            <a:r>
              <a:rPr lang="en-GB" altLang="en-US" sz="2400" b="1" dirty="0">
                <a:solidFill>
                  <a:schemeClr val="tx2"/>
                </a:solidFill>
              </a:rPr>
              <a:t>Reporting</a:t>
            </a:r>
          </a:p>
          <a:p>
            <a:pPr eaLnBrk="1" hangingPunct="1">
              <a:spcBef>
                <a:spcPct val="0"/>
              </a:spcBef>
              <a:buFontTx/>
              <a:buNone/>
            </a:pPr>
            <a:endParaRPr lang="en-GB" altLang="en-US" sz="2400" dirty="0">
              <a:solidFill>
                <a:srgbClr val="FF0000"/>
              </a:solidFill>
            </a:endParaRPr>
          </a:p>
        </p:txBody>
      </p:sp>
      <p:sp>
        <p:nvSpPr>
          <p:cNvPr id="8" name="Rectangle 7"/>
          <p:cNvSpPr/>
          <p:nvPr/>
        </p:nvSpPr>
        <p:spPr>
          <a:xfrm>
            <a:off x="4429851" y="1640346"/>
            <a:ext cx="3961521" cy="701731"/>
          </a:xfrm>
          <a:prstGeom prst="rect">
            <a:avLst/>
          </a:prstGeom>
        </p:spPr>
        <p:txBody>
          <a:bodyPr wrap="square">
            <a:spAutoFit/>
          </a:bodyPr>
          <a:lstStyle/>
          <a:p>
            <a:pPr algn="ctr" eaLnBrk="0" hangingPunct="0">
              <a:spcBef>
                <a:spcPct val="20000"/>
              </a:spcBef>
              <a:defRPr/>
            </a:pPr>
            <a:r>
              <a:rPr lang="fr-BE" altLang="en-US" b="1" kern="0" dirty="0">
                <a:solidFill>
                  <a:schemeClr val="accent2">
                    <a:lumMod val="75000"/>
                  </a:schemeClr>
                </a:solidFill>
                <a:effectLst>
                  <a:outerShdw blurRad="38100" dist="38100" dir="2700000" algn="tl">
                    <a:srgbClr val="000000">
                      <a:alpha val="43137"/>
                    </a:srgbClr>
                  </a:outerShdw>
                </a:effectLst>
                <a:latin typeface="Verdana"/>
              </a:rPr>
              <a:t>Grant Agreement</a:t>
            </a:r>
          </a:p>
          <a:p>
            <a:pPr algn="ctr" eaLnBrk="0" hangingPunct="0">
              <a:spcBef>
                <a:spcPct val="20000"/>
              </a:spcBef>
              <a:defRPr/>
            </a:pPr>
            <a:r>
              <a:rPr lang="fr-BE" altLang="en-US" b="1" kern="0" dirty="0">
                <a:solidFill>
                  <a:schemeClr val="accent2">
                    <a:lumMod val="75000"/>
                  </a:schemeClr>
                </a:solidFill>
                <a:effectLst>
                  <a:outerShdw blurRad="38100" dist="38100" dir="2700000" algn="tl">
                    <a:srgbClr val="000000">
                      <a:alpha val="43137"/>
                    </a:srgbClr>
                  </a:outerShdw>
                </a:effectLst>
                <a:latin typeface="Verdana"/>
              </a:rPr>
              <a:t>Distribution of </a:t>
            </a:r>
            <a:r>
              <a:rPr lang="en-GB" altLang="en-US" b="1" kern="0" dirty="0">
                <a:solidFill>
                  <a:schemeClr val="accent2">
                    <a:lumMod val="75000"/>
                  </a:schemeClr>
                </a:solidFill>
                <a:effectLst>
                  <a:outerShdw blurRad="38100" dist="38100" dir="2700000" algn="tl">
                    <a:srgbClr val="000000">
                      <a:alpha val="43137"/>
                    </a:srgbClr>
                  </a:outerShdw>
                </a:effectLst>
                <a:latin typeface="Verdana"/>
              </a:rPr>
              <a:t>pre-financing</a:t>
            </a:r>
          </a:p>
        </p:txBody>
      </p:sp>
      <p:sp>
        <p:nvSpPr>
          <p:cNvPr id="10" name="Notched Right Arrow 6">
            <a:extLst>
              <a:ext uri="{FF2B5EF4-FFF2-40B4-BE49-F238E27FC236}">
                <a16:creationId xmlns:a16="http://schemas.microsoft.com/office/drawing/2014/main" id="{12808800-59C6-4C4E-853E-DE1D70810345}"/>
              </a:ext>
            </a:extLst>
          </p:cNvPr>
          <p:cNvSpPr/>
          <p:nvPr/>
        </p:nvSpPr>
        <p:spPr bwMode="auto">
          <a:xfrm>
            <a:off x="7414335" y="809049"/>
            <a:ext cx="1684784" cy="646549"/>
          </a:xfrm>
          <a:prstGeom prst="notchedRightArrow">
            <a:avLst/>
          </a:prstGeom>
          <a:solidFill>
            <a:schemeClr val="tx1">
              <a:lumMod val="75000"/>
              <a:lumOff val="25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nchor="ctr">
            <a:spAutoFit/>
          </a:bodyPr>
          <a:lstStyle/>
          <a:p>
            <a:pPr>
              <a:spcBef>
                <a:spcPct val="50000"/>
              </a:spcBef>
              <a:defRPr/>
            </a:pPr>
            <a:endParaRPr lang="en-GB">
              <a:solidFill>
                <a:srgbClr val="FF0000"/>
              </a:solidFill>
            </a:endParaRPr>
          </a:p>
        </p:txBody>
      </p:sp>
      <p:sp>
        <p:nvSpPr>
          <p:cNvPr id="11" name="Text Placeholder 2">
            <a:extLst>
              <a:ext uri="{FF2B5EF4-FFF2-40B4-BE49-F238E27FC236}">
                <a16:creationId xmlns:a16="http://schemas.microsoft.com/office/drawing/2014/main" id="{60596BE3-1DDC-48C6-8A82-C14867C72F17}"/>
              </a:ext>
            </a:extLst>
          </p:cNvPr>
          <p:cNvSpPr txBox="1">
            <a:spLocks/>
          </p:cNvSpPr>
          <p:nvPr/>
        </p:nvSpPr>
        <p:spPr>
          <a:xfrm>
            <a:off x="1935702" y="3550938"/>
            <a:ext cx="3251200" cy="990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sz="2400" u="sng" dirty="0"/>
              <a:t>Project leader / coordinator</a:t>
            </a:r>
            <a:endParaRPr lang="en-GB" altLang="en-US" sz="2400" dirty="0"/>
          </a:p>
        </p:txBody>
      </p:sp>
      <p:sp>
        <p:nvSpPr>
          <p:cNvPr id="12" name="Text Placeholder 4">
            <a:extLst>
              <a:ext uri="{FF2B5EF4-FFF2-40B4-BE49-F238E27FC236}">
                <a16:creationId xmlns:a16="http://schemas.microsoft.com/office/drawing/2014/main" id="{8EBF682E-6068-4666-8A11-2CB3957205AB}"/>
              </a:ext>
            </a:extLst>
          </p:cNvPr>
          <p:cNvSpPr txBox="1">
            <a:spLocks/>
          </p:cNvSpPr>
          <p:nvPr/>
        </p:nvSpPr>
        <p:spPr>
          <a:xfrm>
            <a:off x="4680817" y="3587597"/>
            <a:ext cx="3024187" cy="90193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sz="2400" u="sng" dirty="0"/>
              <a:t>Partners / beneficiaries</a:t>
            </a:r>
            <a:endParaRPr lang="en-GB" altLang="en-US" sz="2400" dirty="0"/>
          </a:p>
        </p:txBody>
      </p:sp>
      <p:sp>
        <p:nvSpPr>
          <p:cNvPr id="13" name="Text Placeholder 4">
            <a:extLst>
              <a:ext uri="{FF2B5EF4-FFF2-40B4-BE49-F238E27FC236}">
                <a16:creationId xmlns:a16="http://schemas.microsoft.com/office/drawing/2014/main" id="{F6F6560B-233D-466F-8CD9-0B8D4F6BB272}"/>
              </a:ext>
            </a:extLst>
          </p:cNvPr>
          <p:cNvSpPr txBox="1">
            <a:spLocks/>
          </p:cNvSpPr>
          <p:nvPr/>
        </p:nvSpPr>
        <p:spPr bwMode="auto">
          <a:xfrm>
            <a:off x="8069250" y="3722828"/>
            <a:ext cx="3024188" cy="51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l" rtl="0" eaLnBrk="0" fontAlgn="base" hangingPunct="0">
              <a:spcBef>
                <a:spcPct val="20000"/>
              </a:spcBef>
              <a:spcAft>
                <a:spcPct val="0"/>
              </a:spcAft>
              <a:buNone/>
              <a:defRPr sz="2400" b="1">
                <a:solidFill>
                  <a:srgbClr val="336699"/>
                </a:solidFill>
                <a:latin typeface="+mn-lt"/>
                <a:ea typeface="+mn-ea"/>
                <a:cs typeface="+mn-cs"/>
              </a:defRPr>
            </a:lvl1pPr>
            <a:lvl2pPr marL="457200" indent="0" algn="l" rtl="0" eaLnBrk="0" fontAlgn="base" hangingPunct="0">
              <a:spcBef>
                <a:spcPct val="20000"/>
              </a:spcBef>
              <a:spcAft>
                <a:spcPct val="0"/>
              </a:spcAft>
              <a:buNone/>
              <a:defRPr sz="2000" b="1">
                <a:solidFill>
                  <a:srgbClr val="336699"/>
                </a:solidFill>
                <a:latin typeface="+mn-lt"/>
              </a:defRPr>
            </a:lvl2pPr>
            <a:lvl3pPr marL="914400" indent="0" algn="l" rtl="0" eaLnBrk="0" fontAlgn="base" hangingPunct="0">
              <a:spcBef>
                <a:spcPct val="20000"/>
              </a:spcBef>
              <a:spcAft>
                <a:spcPct val="0"/>
              </a:spcAft>
              <a:buNone/>
              <a:defRPr sz="1800" b="1">
                <a:solidFill>
                  <a:srgbClr val="336699"/>
                </a:solidFill>
                <a:latin typeface="+mn-lt"/>
              </a:defRPr>
            </a:lvl3pPr>
            <a:lvl4pPr marL="1371600" indent="0" algn="l" rtl="0" eaLnBrk="0" fontAlgn="base" hangingPunct="0">
              <a:spcBef>
                <a:spcPct val="20000"/>
              </a:spcBef>
              <a:spcAft>
                <a:spcPct val="0"/>
              </a:spcAft>
              <a:buNone/>
              <a:defRPr sz="1600" b="1">
                <a:solidFill>
                  <a:srgbClr val="336699"/>
                </a:solidFill>
                <a:latin typeface="+mn-lt"/>
              </a:defRPr>
            </a:lvl4pPr>
            <a:lvl5pPr marL="1828800" indent="0" algn="l" rtl="0" eaLnBrk="0" fontAlgn="base" hangingPunct="0">
              <a:spcBef>
                <a:spcPct val="20000"/>
              </a:spcBef>
              <a:spcAft>
                <a:spcPct val="0"/>
              </a:spcAft>
              <a:buNone/>
              <a:defRPr sz="1600" b="1">
                <a:solidFill>
                  <a:srgbClr val="336699"/>
                </a:solidFill>
                <a:latin typeface="+mn-lt"/>
              </a:defRPr>
            </a:lvl5pPr>
            <a:lvl6pPr marL="2286000" indent="0" algn="l" rtl="0" eaLnBrk="1" fontAlgn="base" hangingPunct="1">
              <a:spcBef>
                <a:spcPct val="20000"/>
              </a:spcBef>
              <a:spcAft>
                <a:spcPct val="0"/>
              </a:spcAft>
              <a:buNone/>
              <a:defRPr sz="1600" b="1">
                <a:solidFill>
                  <a:srgbClr val="336699"/>
                </a:solidFill>
                <a:latin typeface="+mn-lt"/>
              </a:defRPr>
            </a:lvl6pPr>
            <a:lvl7pPr marL="2743200" indent="0" algn="l" rtl="0" eaLnBrk="1" fontAlgn="base" hangingPunct="1">
              <a:spcBef>
                <a:spcPct val="20000"/>
              </a:spcBef>
              <a:spcAft>
                <a:spcPct val="0"/>
              </a:spcAft>
              <a:buNone/>
              <a:defRPr sz="1600" b="1">
                <a:solidFill>
                  <a:srgbClr val="336699"/>
                </a:solidFill>
                <a:latin typeface="+mn-lt"/>
              </a:defRPr>
            </a:lvl7pPr>
            <a:lvl8pPr marL="3200400" indent="0" algn="l" rtl="0" eaLnBrk="1" fontAlgn="base" hangingPunct="1">
              <a:spcBef>
                <a:spcPct val="20000"/>
              </a:spcBef>
              <a:spcAft>
                <a:spcPct val="0"/>
              </a:spcAft>
              <a:buNone/>
              <a:defRPr sz="1600" b="1">
                <a:solidFill>
                  <a:srgbClr val="336699"/>
                </a:solidFill>
                <a:latin typeface="+mn-lt"/>
              </a:defRPr>
            </a:lvl8pPr>
            <a:lvl9pPr marL="3657600" indent="0" algn="l" rtl="0" eaLnBrk="1" fontAlgn="base" hangingPunct="1">
              <a:spcBef>
                <a:spcPct val="20000"/>
              </a:spcBef>
              <a:spcAft>
                <a:spcPct val="0"/>
              </a:spcAft>
              <a:buNone/>
              <a:defRPr sz="1600" b="1">
                <a:solidFill>
                  <a:srgbClr val="336699"/>
                </a:solidFill>
                <a:latin typeface="+mn-lt"/>
              </a:defRPr>
            </a:lvl9pPr>
          </a:lstStyle>
          <a:p>
            <a:pPr algn="ctr">
              <a:defRPr/>
            </a:pPr>
            <a:r>
              <a:rPr lang="en-GB" altLang="en-US" sz="3600" u="sng" kern="0" dirty="0"/>
              <a:t>EC</a:t>
            </a:r>
            <a:endParaRPr lang="en-GB" altLang="en-US" sz="3600" kern="0" dirty="0"/>
          </a:p>
        </p:txBody>
      </p:sp>
      <p:sp>
        <p:nvSpPr>
          <p:cNvPr id="14" name="TextBox 5">
            <a:extLst>
              <a:ext uri="{FF2B5EF4-FFF2-40B4-BE49-F238E27FC236}">
                <a16:creationId xmlns:a16="http://schemas.microsoft.com/office/drawing/2014/main" id="{02A4131E-87F1-47A6-BD85-74FF80F4FFC1}"/>
              </a:ext>
            </a:extLst>
          </p:cNvPr>
          <p:cNvSpPr txBox="1"/>
          <p:nvPr/>
        </p:nvSpPr>
        <p:spPr>
          <a:xfrm>
            <a:off x="1935702" y="6165929"/>
            <a:ext cx="5867400" cy="400110"/>
          </a:xfrm>
          <a:prstGeom prst="rect">
            <a:avLst/>
          </a:prstGeom>
          <a:noFill/>
        </p:spPr>
        <p:txBody>
          <a:bodyPr>
            <a:spAutoFit/>
          </a:bodyPr>
          <a:lstStyle/>
          <a:p>
            <a:pPr algn="ctr" eaLnBrk="0" hangingPunct="0">
              <a:spcBef>
                <a:spcPct val="20000"/>
              </a:spcBef>
              <a:defRPr/>
            </a:pPr>
            <a:r>
              <a:rPr lang="en-GB" sz="2000" dirty="0">
                <a:solidFill>
                  <a:srgbClr val="336699"/>
                </a:solidFill>
                <a:effectLst>
                  <a:outerShdw blurRad="38100" dist="38100" dir="2700000" algn="tl">
                    <a:srgbClr val="000000">
                      <a:alpha val="43137"/>
                    </a:srgbClr>
                  </a:outerShdw>
                </a:effectLst>
                <a:latin typeface="+mn-lt"/>
                <a:cs typeface="+mn-cs"/>
              </a:rPr>
              <a:t>Implement activities foreseen in the work programme</a:t>
            </a:r>
          </a:p>
        </p:txBody>
      </p:sp>
      <p:sp>
        <p:nvSpPr>
          <p:cNvPr id="15" name="Down Arrow 19">
            <a:extLst>
              <a:ext uri="{FF2B5EF4-FFF2-40B4-BE49-F238E27FC236}">
                <a16:creationId xmlns:a16="http://schemas.microsoft.com/office/drawing/2014/main" id="{44578989-7B0C-41CB-8416-CBC19F61410E}"/>
              </a:ext>
            </a:extLst>
          </p:cNvPr>
          <p:cNvSpPr>
            <a:spLocks noChangeArrowheads="1"/>
          </p:cNvSpPr>
          <p:nvPr/>
        </p:nvSpPr>
        <p:spPr bwMode="auto">
          <a:xfrm>
            <a:off x="5734165" y="4655741"/>
            <a:ext cx="784178" cy="1238629"/>
          </a:xfrm>
          <a:prstGeom prst="downArrow">
            <a:avLst>
              <a:gd name="adj1" fmla="val 50000"/>
              <a:gd name="adj2" fmla="val 49963"/>
            </a:avLst>
          </a:prstGeom>
          <a:solidFill>
            <a:schemeClr val="tx1">
              <a:lumMod val="75000"/>
              <a:lumOff val="25000"/>
            </a:schemeClr>
          </a:solidFill>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eaLnBrk="1" hangingPunct="1">
              <a:spcBef>
                <a:spcPct val="50000"/>
              </a:spcBef>
              <a:buFontTx/>
              <a:buNone/>
            </a:pPr>
            <a:endParaRPr lang="en-US" altLang="en-US" sz="2400">
              <a:solidFill>
                <a:srgbClr val="FF0000"/>
              </a:solidFill>
            </a:endParaRPr>
          </a:p>
        </p:txBody>
      </p:sp>
      <p:sp>
        <p:nvSpPr>
          <p:cNvPr id="16" name="Down Arrow 19">
            <a:extLst>
              <a:ext uri="{FF2B5EF4-FFF2-40B4-BE49-F238E27FC236}">
                <a16:creationId xmlns:a16="http://schemas.microsoft.com/office/drawing/2014/main" id="{CC05AFBA-554E-4883-80BC-8E5960142466}"/>
              </a:ext>
            </a:extLst>
          </p:cNvPr>
          <p:cNvSpPr>
            <a:spLocks noChangeArrowheads="1"/>
          </p:cNvSpPr>
          <p:nvPr/>
        </p:nvSpPr>
        <p:spPr bwMode="auto">
          <a:xfrm>
            <a:off x="3061074" y="4666950"/>
            <a:ext cx="716128" cy="1248154"/>
          </a:xfrm>
          <a:prstGeom prst="downArrow">
            <a:avLst>
              <a:gd name="adj1" fmla="val 50000"/>
              <a:gd name="adj2" fmla="val 49963"/>
            </a:avLst>
          </a:prstGeom>
          <a:solidFill>
            <a:schemeClr val="tx1">
              <a:lumMod val="75000"/>
              <a:lumOff val="25000"/>
            </a:schemeClr>
          </a:solidFill>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eaLnBrk="1" hangingPunct="1">
              <a:spcBef>
                <a:spcPct val="50000"/>
              </a:spcBef>
              <a:buFontTx/>
              <a:buNone/>
            </a:pPr>
            <a:endParaRPr lang="en-US" altLang="en-US" sz="2400">
              <a:solidFill>
                <a:srgbClr val="FF0000"/>
              </a:solidFill>
            </a:endParaRPr>
          </a:p>
        </p:txBody>
      </p:sp>
      <p:sp>
        <p:nvSpPr>
          <p:cNvPr id="17" name="TextBox 2">
            <a:extLst>
              <a:ext uri="{FF2B5EF4-FFF2-40B4-BE49-F238E27FC236}">
                <a16:creationId xmlns:a16="http://schemas.microsoft.com/office/drawing/2014/main" id="{DC1EA7B0-6AC5-4B3F-B50F-A33A708B0AA2}"/>
              </a:ext>
            </a:extLst>
          </p:cNvPr>
          <p:cNvSpPr txBox="1">
            <a:spLocks noChangeArrowheads="1"/>
          </p:cNvSpPr>
          <p:nvPr/>
        </p:nvSpPr>
        <p:spPr bwMode="auto">
          <a:xfrm>
            <a:off x="8319660" y="6089101"/>
            <a:ext cx="2663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r>
              <a:rPr lang="en-GB" altLang="en-US" sz="2200" dirty="0">
                <a:effectLst>
                  <a:outerShdw blurRad="38100" dist="38100" dir="2700000" algn="tl">
                    <a:srgbClr val="000000">
                      <a:alpha val="43137"/>
                    </a:srgbClr>
                  </a:outerShdw>
                </a:effectLst>
                <a:latin typeface="+mn-lt"/>
                <a:cs typeface="+mn-cs"/>
              </a:rPr>
              <a:t>Monitor</a:t>
            </a:r>
            <a:r>
              <a:rPr lang="en-GB" altLang="en-US" sz="2400" dirty="0">
                <a:effectLst>
                  <a:outerShdw blurRad="38100" dist="38100" dir="2700000" algn="tl">
                    <a:srgbClr val="000000">
                      <a:alpha val="43137"/>
                    </a:srgbClr>
                  </a:outerShdw>
                </a:effectLst>
                <a:latin typeface="+mn-lt"/>
                <a:cs typeface="+mn-cs"/>
              </a:rPr>
              <a:t> </a:t>
            </a:r>
          </a:p>
        </p:txBody>
      </p:sp>
      <p:sp>
        <p:nvSpPr>
          <p:cNvPr id="18" name="Down Arrow 19">
            <a:extLst>
              <a:ext uri="{FF2B5EF4-FFF2-40B4-BE49-F238E27FC236}">
                <a16:creationId xmlns:a16="http://schemas.microsoft.com/office/drawing/2014/main" id="{662FEE94-D5B8-46C6-83D6-B0D09C36845E}"/>
              </a:ext>
            </a:extLst>
          </p:cNvPr>
          <p:cNvSpPr>
            <a:spLocks noChangeArrowheads="1"/>
          </p:cNvSpPr>
          <p:nvPr/>
        </p:nvSpPr>
        <p:spPr bwMode="auto">
          <a:xfrm>
            <a:off x="9259484" y="4666949"/>
            <a:ext cx="784178" cy="1238629"/>
          </a:xfrm>
          <a:prstGeom prst="downArrow">
            <a:avLst>
              <a:gd name="adj1" fmla="val 50000"/>
              <a:gd name="adj2" fmla="val 49963"/>
            </a:avLst>
          </a:prstGeom>
          <a:solidFill>
            <a:schemeClr val="accent1">
              <a:lumMod val="75000"/>
            </a:schemeClr>
          </a:solidFill>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eaLnBrk="1" hangingPunct="1">
              <a:spcBef>
                <a:spcPct val="50000"/>
              </a:spcBef>
              <a:buFontTx/>
              <a:buNone/>
            </a:pPr>
            <a:endParaRPr lang="en-US" altLang="en-US" sz="2400">
              <a:solidFill>
                <a:srgbClr val="FF0000"/>
              </a:solidFill>
            </a:endParaRPr>
          </a:p>
        </p:txBody>
      </p:sp>
      <p:sp>
        <p:nvSpPr>
          <p:cNvPr id="2" name="Akış Çizelgesi: Sonlandırıcı 1">
            <a:extLst>
              <a:ext uri="{FF2B5EF4-FFF2-40B4-BE49-F238E27FC236}">
                <a16:creationId xmlns:a16="http://schemas.microsoft.com/office/drawing/2014/main" id="{691EEEAF-D2CB-439D-A728-E67E0ABC2A6D}"/>
              </a:ext>
            </a:extLst>
          </p:cNvPr>
          <p:cNvSpPr/>
          <p:nvPr/>
        </p:nvSpPr>
        <p:spPr>
          <a:xfrm>
            <a:off x="781235" y="2854704"/>
            <a:ext cx="10990555" cy="406631"/>
          </a:xfrm>
          <a:prstGeom prst="flowChartTerminator">
            <a:avLst/>
          </a:prstGeom>
          <a:solidFill>
            <a:schemeClr val="accent1">
              <a:lumMod val="75000"/>
            </a:schemeClr>
          </a:solidFill>
          <a:ln>
            <a:solidFill>
              <a:schemeClr val="accent2">
                <a:lumMod val="75000"/>
              </a:schemeClr>
            </a:solidFill>
          </a:ln>
          <a:effectLst>
            <a:outerShdw blurRad="107950" dist="12700" dir="5400000" algn="ctr">
              <a:srgbClr val="000000"/>
            </a:outerShdw>
          </a:effectLst>
          <a:scene3d>
            <a:camera prst="perspectiveRelaxedModerately"/>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580747" y="1010817"/>
            <a:ext cx="10515600" cy="4173742"/>
          </a:xfrm>
        </p:spPr>
        <p:txBody>
          <a:bodyPr>
            <a:normAutofit/>
          </a:bodyPr>
          <a:lstStyle/>
          <a:p>
            <a:pPr marL="0" indent="0">
              <a:lnSpc>
                <a:spcPct val="100000"/>
              </a:lnSpc>
              <a:buNone/>
            </a:pPr>
            <a:r>
              <a:rPr lang="en-US" sz="3500" b="1" dirty="0"/>
              <a:t>Role of European Commission</a:t>
            </a:r>
            <a:endParaRPr lang="tr-TR" sz="3500" b="1" dirty="0"/>
          </a:p>
          <a:p>
            <a:pPr>
              <a:lnSpc>
                <a:spcPct val="100000"/>
              </a:lnSpc>
            </a:pPr>
            <a:endParaRPr lang="tr-TR" sz="3500" b="1" dirty="0"/>
          </a:p>
          <a:p>
            <a:pPr>
              <a:lnSpc>
                <a:spcPct val="100000"/>
              </a:lnSpc>
            </a:pPr>
            <a:r>
              <a:rPr lang="en-US" sz="3500" dirty="0"/>
              <a:t>Provide timely finance</a:t>
            </a:r>
          </a:p>
          <a:p>
            <a:pPr>
              <a:lnSpc>
                <a:spcPct val="100000"/>
              </a:lnSpc>
            </a:pPr>
            <a:r>
              <a:rPr lang="en-US" sz="3500" dirty="0"/>
              <a:t>Management and Technical Support</a:t>
            </a:r>
          </a:p>
          <a:p>
            <a:pPr>
              <a:lnSpc>
                <a:spcPct val="100000"/>
              </a:lnSpc>
            </a:pPr>
            <a:r>
              <a:rPr lang="en-US" sz="3500" dirty="0"/>
              <a:t>Monitor project implementation</a:t>
            </a:r>
          </a:p>
          <a:p>
            <a:pPr>
              <a:lnSpc>
                <a:spcPct val="100000"/>
              </a:lnSpc>
            </a:pPr>
            <a:r>
              <a:rPr lang="en-US" sz="3500" dirty="0"/>
              <a:t>To capture and report on lessons learnt </a:t>
            </a:r>
          </a:p>
          <a:p>
            <a:pPr>
              <a:lnSpc>
                <a:spcPct val="100000"/>
              </a:lnSpc>
            </a:pPr>
            <a:endParaRPr lang="en-US" sz="4900" dirty="0"/>
          </a:p>
          <a:p>
            <a:pPr lvl="1">
              <a:lnSpc>
                <a:spcPct val="100000"/>
              </a:lnSpc>
            </a:pPr>
            <a:endParaRPr lang="tr-TR" sz="4500" dirty="0"/>
          </a:p>
          <a:p>
            <a:pPr lvl="1">
              <a:lnSpc>
                <a:spcPct val="100000"/>
              </a:lnSpc>
            </a:pPr>
            <a:endParaRPr lang="en-US" sz="36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944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414491" y="456635"/>
            <a:ext cx="11486563" cy="4932783"/>
          </a:xfrm>
        </p:spPr>
        <p:txBody>
          <a:bodyPr>
            <a:normAutofit fontScale="55000" lnSpcReduction="20000"/>
          </a:bodyPr>
          <a:lstStyle/>
          <a:p>
            <a:pPr marL="0" indent="0">
              <a:lnSpc>
                <a:spcPct val="100000"/>
              </a:lnSpc>
              <a:buNone/>
            </a:pPr>
            <a:r>
              <a:rPr lang="en-US" sz="5100" b="1" dirty="0"/>
              <a:t>Start the activities: Examples of first steps </a:t>
            </a:r>
          </a:p>
          <a:p>
            <a:pPr marL="0" indent="0">
              <a:lnSpc>
                <a:spcPct val="100000"/>
              </a:lnSpc>
              <a:buNone/>
            </a:pPr>
            <a:endParaRPr lang="en-US" sz="4400" b="1" dirty="0"/>
          </a:p>
          <a:p>
            <a:pPr>
              <a:lnSpc>
                <a:spcPct val="100000"/>
              </a:lnSpc>
              <a:buFont typeface="Wingdings" panose="05000000000000000000" pitchFamily="2" charset="2"/>
              <a:buChar char="§"/>
            </a:pPr>
            <a:r>
              <a:rPr lang="en-US" sz="4400" dirty="0"/>
              <a:t>Arrange first Pre-financing instalments</a:t>
            </a:r>
          </a:p>
          <a:p>
            <a:pPr>
              <a:lnSpc>
                <a:spcPct val="100000"/>
              </a:lnSpc>
              <a:buFont typeface="Wingdings" panose="05000000000000000000" pitchFamily="2" charset="2"/>
              <a:buChar char="§"/>
            </a:pPr>
            <a:r>
              <a:rPr lang="en-US" sz="4400" dirty="0"/>
              <a:t>Establish offices, personnel, management structure, financial administration</a:t>
            </a:r>
          </a:p>
          <a:p>
            <a:pPr>
              <a:lnSpc>
                <a:spcPct val="100000"/>
              </a:lnSpc>
              <a:buFont typeface="Wingdings" panose="05000000000000000000" pitchFamily="2" charset="2"/>
              <a:buChar char="§"/>
            </a:pPr>
            <a:r>
              <a:rPr lang="en-US" sz="4400" dirty="0"/>
              <a:t>Project Kick-off meeting </a:t>
            </a:r>
          </a:p>
          <a:p>
            <a:pPr>
              <a:lnSpc>
                <a:spcPct val="100000"/>
              </a:lnSpc>
              <a:buFont typeface="Wingdings" panose="05000000000000000000" pitchFamily="2" charset="2"/>
              <a:buChar char="§"/>
            </a:pPr>
            <a:r>
              <a:rPr lang="en-US" sz="4400" dirty="0"/>
              <a:t>Develop more detailed work plan and resource plan</a:t>
            </a:r>
          </a:p>
          <a:p>
            <a:pPr>
              <a:lnSpc>
                <a:spcPct val="100000"/>
              </a:lnSpc>
              <a:buFont typeface="Wingdings" panose="05000000000000000000" pitchFamily="2" charset="2"/>
              <a:buChar char="§"/>
            </a:pPr>
            <a:r>
              <a:rPr lang="en-US" sz="4400" dirty="0"/>
              <a:t>Signing necessary agreements</a:t>
            </a:r>
          </a:p>
          <a:p>
            <a:pPr>
              <a:lnSpc>
                <a:spcPct val="100000"/>
              </a:lnSpc>
              <a:buFont typeface="Wingdings" panose="05000000000000000000" pitchFamily="2" charset="2"/>
              <a:buChar char="§"/>
            </a:pPr>
            <a:r>
              <a:rPr lang="en-US" sz="4400" dirty="0"/>
              <a:t>Confirm roles and responsibilities</a:t>
            </a:r>
          </a:p>
          <a:p>
            <a:pPr>
              <a:lnSpc>
                <a:spcPct val="100000"/>
              </a:lnSpc>
              <a:buFont typeface="Wingdings" panose="05000000000000000000" pitchFamily="2" charset="2"/>
              <a:buChar char="§"/>
            </a:pPr>
            <a:r>
              <a:rPr lang="en-US" sz="4400" dirty="0"/>
              <a:t>Plan internal monitoring</a:t>
            </a:r>
          </a:p>
          <a:p>
            <a:pPr>
              <a:lnSpc>
                <a:spcPct val="100000"/>
              </a:lnSpc>
              <a:buFont typeface="Wingdings" panose="05000000000000000000" pitchFamily="2" charset="2"/>
              <a:buChar char="§"/>
            </a:pPr>
            <a:r>
              <a:rPr lang="en-US" sz="4400" dirty="0"/>
              <a:t>Agree on reporting obligations</a:t>
            </a:r>
          </a:p>
          <a:p>
            <a:pPr>
              <a:lnSpc>
                <a:spcPct val="100000"/>
              </a:lnSpc>
              <a:buFont typeface="Wingdings" panose="05000000000000000000" pitchFamily="2" charset="2"/>
              <a:buChar char="§"/>
            </a:pPr>
            <a:r>
              <a:rPr lang="en-US" sz="4400" dirty="0"/>
              <a:t>Develop communication and visibility strategy</a:t>
            </a:r>
          </a:p>
          <a:p>
            <a:pPr>
              <a:lnSpc>
                <a:spcPct val="100000"/>
              </a:lnSpc>
              <a:buFont typeface="Wingdings" panose="05000000000000000000" pitchFamily="2" charset="2"/>
              <a:buChar char="§"/>
            </a:pPr>
            <a:endParaRPr lang="tr-TR" sz="3500" b="1" dirty="0"/>
          </a:p>
          <a:p>
            <a:pPr>
              <a:lnSpc>
                <a:spcPct val="100000"/>
              </a:lnSpc>
              <a:buFont typeface="Wingdings" panose="05000000000000000000" pitchFamily="2" charset="2"/>
              <a:buChar char="§"/>
            </a:pPr>
            <a:endParaRPr lang="en-US" sz="4900" dirty="0"/>
          </a:p>
          <a:p>
            <a:pPr lvl="1">
              <a:lnSpc>
                <a:spcPct val="100000"/>
              </a:lnSpc>
              <a:buFont typeface="Wingdings" panose="05000000000000000000" pitchFamily="2" charset="2"/>
              <a:buChar char="Ø"/>
            </a:pPr>
            <a:endParaRPr lang="tr-TR" sz="4500" dirty="0"/>
          </a:p>
          <a:p>
            <a:pPr lvl="1">
              <a:lnSpc>
                <a:spcPct val="100000"/>
              </a:lnSpc>
              <a:buFont typeface="Wingdings" panose="05000000000000000000" pitchFamily="2" charset="2"/>
              <a:buChar char="Ø"/>
            </a:pPr>
            <a:endParaRPr lang="en-US" sz="36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7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179810" y="288848"/>
            <a:ext cx="7675499"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Design of the logo and motto for the project</a:t>
            </a:r>
            <a:endParaRPr lang="en-GB" altLang="en-US" sz="3200" dirty="0">
              <a:latin typeface="Calibri" pitchFamily="34" charset="0"/>
            </a:endParaRPr>
          </a:p>
        </p:txBody>
      </p:sp>
      <p:pic>
        <p:nvPicPr>
          <p:cNvPr id="5" name="Picture 4">
            <a:extLst>
              <a:ext uri="{FF2B5EF4-FFF2-40B4-BE49-F238E27FC236}">
                <a16:creationId xmlns:a16="http://schemas.microsoft.com/office/drawing/2014/main" id="{0D74F75A-DAB7-469D-A5C8-2F3FF7618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1052736"/>
            <a:ext cx="4320480" cy="5402546"/>
          </a:xfrm>
          <a:prstGeom prst="rect">
            <a:avLst/>
          </a:prstGeom>
        </p:spPr>
      </p:pic>
    </p:spTree>
    <p:extLst>
      <p:ext uri="{BB962C8B-B14F-4D97-AF65-F5344CB8AC3E}">
        <p14:creationId xmlns:p14="http://schemas.microsoft.com/office/powerpoint/2010/main" val="4238613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314129" y="185526"/>
            <a:ext cx="7675499"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Design of the logo and motto for the project</a:t>
            </a:r>
            <a:endParaRPr lang="en-GB" altLang="en-US" sz="3200" dirty="0">
              <a:latin typeface="Calibri" pitchFamily="34" charset="0"/>
            </a:endParaRPr>
          </a:p>
        </p:txBody>
      </p:sp>
      <p:pic>
        <p:nvPicPr>
          <p:cNvPr id="5" name="Picture 4">
            <a:extLst>
              <a:ext uri="{FF2B5EF4-FFF2-40B4-BE49-F238E27FC236}">
                <a16:creationId xmlns:a16="http://schemas.microsoft.com/office/drawing/2014/main" id="{0D74F75A-DAB7-469D-A5C8-2F3FF7618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1052736"/>
            <a:ext cx="4320480" cy="5402546"/>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6672064" y="4653136"/>
            <a:ext cx="3563888" cy="1008112"/>
          </a:xfrm>
          <a:prstGeom prst="rect">
            <a:avLst/>
          </a:prstGeom>
        </p:spPr>
      </p:pic>
    </p:spTree>
    <p:extLst>
      <p:ext uri="{BB962C8B-B14F-4D97-AF65-F5344CB8AC3E}">
        <p14:creationId xmlns:p14="http://schemas.microsoft.com/office/powerpoint/2010/main" val="2470226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179810" y="288848"/>
            <a:ext cx="7675499"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Design of the logo and motto for the project</a:t>
            </a:r>
            <a:endParaRPr lang="en-GB" altLang="en-US" sz="3200" dirty="0">
              <a:latin typeface="Calibri" pitchFamily="34" charset="0"/>
            </a:endParaRPr>
          </a:p>
        </p:txBody>
      </p:sp>
      <p:pic>
        <p:nvPicPr>
          <p:cNvPr id="2" name="Picture 1"/>
          <p:cNvPicPr>
            <a:picLocks noChangeAspect="1"/>
          </p:cNvPicPr>
          <p:nvPr/>
        </p:nvPicPr>
        <p:blipFill>
          <a:blip r:embed="rId3"/>
          <a:stretch>
            <a:fillRect/>
          </a:stretch>
        </p:blipFill>
        <p:spPr>
          <a:xfrm>
            <a:off x="4799857" y="980728"/>
            <a:ext cx="2177967" cy="5778516"/>
          </a:xfrm>
          <a:prstGeom prst="rect">
            <a:avLst/>
          </a:prstGeom>
        </p:spPr>
      </p:pic>
    </p:spTree>
    <p:extLst>
      <p:ext uri="{BB962C8B-B14F-4D97-AF65-F5344CB8AC3E}">
        <p14:creationId xmlns:p14="http://schemas.microsoft.com/office/powerpoint/2010/main" val="3809504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8458200" cy="579438"/>
          </a:xfrm>
        </p:spPr>
        <p:txBody>
          <a:bodyPr>
            <a:normAutofit fontScale="90000"/>
          </a:bodyPr>
          <a:lstStyle/>
          <a:p>
            <a:pPr algn="ctr" eaLnBrk="1" hangingPunct="1"/>
            <a:r>
              <a:rPr lang="en-GB" sz="3600" b="1" dirty="0"/>
              <a:t>Possibilities</a:t>
            </a:r>
            <a:endParaRPr lang="en-US" sz="3600" b="1" dirty="0"/>
          </a:p>
        </p:txBody>
      </p:sp>
      <p:pic>
        <p:nvPicPr>
          <p:cNvPr id="3" name="Picture 2"/>
          <p:cNvPicPr>
            <a:picLocks noChangeAspect="1"/>
          </p:cNvPicPr>
          <p:nvPr/>
        </p:nvPicPr>
        <p:blipFill>
          <a:blip r:embed="rId2"/>
          <a:stretch>
            <a:fillRect/>
          </a:stretch>
        </p:blipFill>
        <p:spPr>
          <a:xfrm>
            <a:off x="56827" y="1005166"/>
            <a:ext cx="12135173" cy="5225153"/>
          </a:xfrm>
          <a:prstGeom prst="rect">
            <a:avLst/>
          </a:prstGeom>
        </p:spPr>
      </p:pic>
    </p:spTree>
    <p:extLst>
      <p:ext uri="{BB962C8B-B14F-4D97-AF65-F5344CB8AC3E}">
        <p14:creationId xmlns:p14="http://schemas.microsoft.com/office/powerpoint/2010/main" val="286852172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179810" y="288848"/>
            <a:ext cx="7675499"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Design of the logo and motto for the project</a:t>
            </a:r>
            <a:endParaRPr lang="en-GB" altLang="en-US" sz="3200" dirty="0">
              <a:latin typeface="Calibri" pitchFamily="34" charset="0"/>
            </a:endParaRPr>
          </a:p>
        </p:txBody>
      </p:sp>
      <p:pic>
        <p:nvPicPr>
          <p:cNvPr id="2" name="Picture 1"/>
          <p:cNvPicPr>
            <a:picLocks noChangeAspect="1"/>
          </p:cNvPicPr>
          <p:nvPr/>
        </p:nvPicPr>
        <p:blipFill>
          <a:blip r:embed="rId3"/>
          <a:stretch>
            <a:fillRect/>
          </a:stretch>
        </p:blipFill>
        <p:spPr>
          <a:xfrm>
            <a:off x="2855641" y="980728"/>
            <a:ext cx="2177967" cy="5778516"/>
          </a:xfrm>
          <a:prstGeom prst="rect">
            <a:avLst/>
          </a:prstGeom>
        </p:spPr>
      </p:pic>
      <p:pic>
        <p:nvPicPr>
          <p:cNvPr id="3" name="Picture 2"/>
          <p:cNvPicPr>
            <a:picLocks noChangeAspect="1"/>
          </p:cNvPicPr>
          <p:nvPr/>
        </p:nvPicPr>
        <p:blipFill>
          <a:blip r:embed="rId4"/>
          <a:stretch>
            <a:fillRect/>
          </a:stretch>
        </p:blipFill>
        <p:spPr>
          <a:xfrm>
            <a:off x="6900296" y="805080"/>
            <a:ext cx="2564002" cy="1918561"/>
          </a:xfrm>
          <a:prstGeom prst="rect">
            <a:avLst/>
          </a:prstGeom>
        </p:spPr>
      </p:pic>
    </p:spTree>
    <p:extLst>
      <p:ext uri="{BB962C8B-B14F-4D97-AF65-F5344CB8AC3E}">
        <p14:creationId xmlns:p14="http://schemas.microsoft.com/office/powerpoint/2010/main" val="2759226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8"/>
          <p:cNvSpPr>
            <a:spLocks noChangeArrowheads="1"/>
          </p:cNvSpPr>
          <p:nvPr/>
        </p:nvSpPr>
        <p:spPr bwMode="auto">
          <a:xfrm>
            <a:off x="1480704" y="1063947"/>
            <a:ext cx="9073734" cy="5041380"/>
          </a:xfrm>
          <a:prstGeom prst="rect">
            <a:avLst/>
          </a:prstGeom>
          <a:noFill/>
          <a:ln w="9525">
            <a:noFill/>
            <a:miter lim="800000"/>
            <a:headEnd/>
            <a:tailEnd/>
          </a:ln>
        </p:spPr>
        <p:txBody>
          <a:bodyPr wrap="square">
            <a:spAutoFit/>
          </a:bodyPr>
          <a:lstStyle/>
          <a:p>
            <a:pPr>
              <a:tabLst>
                <a:tab pos="381000" algn="l"/>
              </a:tabLst>
            </a:pPr>
            <a:endParaRPr lang="en-US" sz="1600" b="1" dirty="0">
              <a:solidFill>
                <a:srgbClr val="000000"/>
              </a:solidFill>
              <a:latin typeface="Arial" charset="0"/>
              <a:ea typeface="ＭＳ Ｐゴシック" pitchFamily="32" charset="-128"/>
              <a:cs typeface="Arial" charset="0"/>
            </a:endParaRPr>
          </a:p>
          <a:p>
            <a:pPr marL="285750"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The first meeting of the Project partners (consortium members)</a:t>
            </a:r>
            <a:endParaRPr lang="sr-Latn-RS" sz="2000" dirty="0">
              <a:solidFill>
                <a:srgbClr val="000000"/>
              </a:solidFill>
              <a:latin typeface="Arial" charset="0"/>
              <a:ea typeface="ＭＳ Ｐゴシック" pitchFamily="32" charset="-128"/>
              <a:cs typeface="Arial" charset="0"/>
            </a:endParaRPr>
          </a:p>
          <a:p>
            <a:pPr marL="285750"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Representatives of all partnering institutions are expected</a:t>
            </a:r>
            <a:endParaRPr lang="sr-Latn-RS" sz="2000" dirty="0">
              <a:solidFill>
                <a:srgbClr val="000000"/>
              </a:solidFill>
              <a:latin typeface="Arial" charset="0"/>
              <a:ea typeface="ＭＳ Ｐゴシック" pitchFamily="32" charset="-128"/>
              <a:cs typeface="Arial" charset="0"/>
            </a:endParaRPr>
          </a:p>
          <a:p>
            <a:pPr marL="285750"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For this Kick-off meeting it is necessary to define</a:t>
            </a:r>
            <a:r>
              <a:rPr lang="sr-Latn-RS" sz="2000" dirty="0">
                <a:solidFill>
                  <a:srgbClr val="000000"/>
                </a:solidFill>
                <a:latin typeface="Arial" charset="0"/>
                <a:ea typeface="ＭＳ Ｐゴシック" pitchFamily="32" charset="-128"/>
                <a:cs typeface="Arial" charset="0"/>
              </a:rPr>
              <a:t>:</a:t>
            </a: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Date</a:t>
            </a:r>
            <a:r>
              <a:rPr lang="sr-Latn-RS" sz="2000" dirty="0">
                <a:solidFill>
                  <a:srgbClr val="000000"/>
                </a:solidFill>
                <a:latin typeface="Arial" charset="0"/>
                <a:ea typeface="ＭＳ Ｐゴシック" pitchFamily="32" charset="-128"/>
                <a:cs typeface="Arial" charset="0"/>
              </a:rPr>
              <a:t>, </a:t>
            </a:r>
            <a:r>
              <a:rPr lang="en-GB" sz="2000" dirty="0">
                <a:solidFill>
                  <a:srgbClr val="000000"/>
                </a:solidFill>
                <a:latin typeface="Arial" charset="0"/>
                <a:ea typeface="ＭＳ Ｐゴシック" pitchFamily="32" charset="-128"/>
                <a:cs typeface="Arial" charset="0"/>
              </a:rPr>
              <a:t>place</a:t>
            </a:r>
            <a:r>
              <a:rPr lang="sr-Latn-RS" sz="2000" dirty="0">
                <a:solidFill>
                  <a:srgbClr val="000000"/>
                </a:solidFill>
                <a:latin typeface="Arial" charset="0"/>
                <a:ea typeface="ＭＳ Ｐゴシック" pitchFamily="32" charset="-128"/>
                <a:cs typeface="Arial" charset="0"/>
              </a:rPr>
              <a:t> (</a:t>
            </a:r>
            <a:r>
              <a:rPr lang="en-GB" sz="2000" dirty="0">
                <a:solidFill>
                  <a:srgbClr val="000000"/>
                </a:solidFill>
                <a:latin typeface="Arial" charset="0"/>
                <a:ea typeface="ＭＳ Ｐゴシック" pitchFamily="32" charset="-128"/>
                <a:cs typeface="Arial" charset="0"/>
              </a:rPr>
              <a:t>usually coordinating institution</a:t>
            </a:r>
            <a:r>
              <a:rPr lang="sr-Latn-RS" sz="2000" dirty="0">
                <a:solidFill>
                  <a:srgbClr val="000000"/>
                </a:solidFill>
                <a:latin typeface="Arial" charset="0"/>
                <a:ea typeface="ＭＳ Ｐゴシック" pitchFamily="32" charset="-128"/>
                <a:cs typeface="Arial" charset="0"/>
              </a:rPr>
              <a:t>)</a:t>
            </a:r>
          </a:p>
          <a:p>
            <a:pPr marL="742950" lvl="1" indent="-285750">
              <a:spcBef>
                <a:spcPct val="20000"/>
              </a:spcBef>
              <a:buFont typeface="Arial" pitchFamily="34" charset="0"/>
              <a:buChar char="•"/>
              <a:tabLst>
                <a:tab pos="381000" algn="l"/>
              </a:tabLst>
            </a:pPr>
            <a:r>
              <a:rPr lang="sr-Latn-RS" sz="2000" dirty="0">
                <a:solidFill>
                  <a:srgbClr val="000000"/>
                </a:solidFill>
                <a:latin typeface="Arial" charset="0"/>
                <a:ea typeface="ＭＳ Ｐゴシック" pitchFamily="32" charset="-128"/>
                <a:cs typeface="Arial" charset="0"/>
              </a:rPr>
              <a:t>Agenda (</a:t>
            </a:r>
            <a:r>
              <a:rPr lang="en-GB" sz="2000" dirty="0">
                <a:solidFill>
                  <a:srgbClr val="000000"/>
                </a:solidFill>
                <a:latin typeface="Arial" charset="0"/>
                <a:ea typeface="ＭＳ Ｐゴシック" pitchFamily="32" charset="-128"/>
                <a:cs typeface="Arial" charset="0"/>
              </a:rPr>
              <a:t>programme</a:t>
            </a:r>
            <a:r>
              <a:rPr lang="sr-Latn-RS" sz="2000" dirty="0">
                <a:solidFill>
                  <a:srgbClr val="000000"/>
                </a:solidFill>
                <a:latin typeface="Arial" charset="0"/>
                <a:ea typeface="ＭＳ Ｐゴシック" pitchFamily="32" charset="-128"/>
                <a:cs typeface="Arial" charset="0"/>
              </a:rPr>
              <a:t>, </a:t>
            </a:r>
            <a:r>
              <a:rPr lang="en-GB" sz="2000" dirty="0">
                <a:solidFill>
                  <a:srgbClr val="000000"/>
                </a:solidFill>
                <a:latin typeface="Arial" charset="0"/>
                <a:ea typeface="ＭＳ Ｐゴシック" pitchFamily="32" charset="-128"/>
                <a:cs typeface="Arial" charset="0"/>
              </a:rPr>
              <a:t>1 full day or 2 half days</a:t>
            </a:r>
            <a:r>
              <a:rPr lang="sr-Latn-RS" sz="2000" dirty="0">
                <a:solidFill>
                  <a:srgbClr val="000000"/>
                </a:solidFill>
                <a:latin typeface="Arial" charset="0"/>
                <a:ea typeface="ＭＳ Ｐゴシック" pitchFamily="32" charset="-128"/>
                <a:cs typeface="Arial" charset="0"/>
              </a:rPr>
              <a:t>)</a:t>
            </a: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Promo materials have to be prepared (designed and printed)</a:t>
            </a:r>
            <a:endParaRPr lang="sr-Latn-RS" sz="2000" dirty="0">
              <a:solidFill>
                <a:srgbClr val="000000"/>
              </a:solidFill>
              <a:latin typeface="Arial" charset="0"/>
              <a:ea typeface="ＭＳ Ｐゴシック" pitchFamily="32" charset="-128"/>
              <a:cs typeface="Arial" charset="0"/>
            </a:endParaRP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Unified </a:t>
            </a:r>
            <a:r>
              <a:rPr lang="sr-Latn-RS" sz="2000" dirty="0">
                <a:solidFill>
                  <a:srgbClr val="000000"/>
                </a:solidFill>
                <a:latin typeface="Arial" charset="0"/>
                <a:ea typeface="ＭＳ Ｐゴシック" pitchFamily="32" charset="-128"/>
                <a:cs typeface="Arial" charset="0"/>
              </a:rPr>
              <a:t>Template</a:t>
            </a:r>
            <a:r>
              <a:rPr lang="en-GB" sz="2000" dirty="0">
                <a:solidFill>
                  <a:srgbClr val="000000"/>
                </a:solidFill>
                <a:latin typeface="Arial" charset="0"/>
                <a:ea typeface="ＭＳ Ｐゴシック" pitchFamily="32" charset="-128"/>
                <a:cs typeface="Arial" charset="0"/>
              </a:rPr>
              <a:t>s</a:t>
            </a:r>
            <a:r>
              <a:rPr lang="sr-Latn-RS" sz="2000" dirty="0">
                <a:solidFill>
                  <a:srgbClr val="000000"/>
                </a:solidFill>
                <a:latin typeface="Arial" charset="0"/>
                <a:ea typeface="ＭＳ Ｐゴシック" pitchFamily="32" charset="-128"/>
                <a:cs typeface="Arial" charset="0"/>
              </a:rPr>
              <a:t> </a:t>
            </a:r>
            <a:r>
              <a:rPr lang="en-GB" sz="2000" dirty="0">
                <a:solidFill>
                  <a:srgbClr val="000000"/>
                </a:solidFill>
                <a:latin typeface="Arial" charset="0"/>
                <a:ea typeface="ＭＳ Ｐゴシック" pitchFamily="32" charset="-128"/>
                <a:cs typeface="Arial" charset="0"/>
              </a:rPr>
              <a:t>of </a:t>
            </a:r>
            <a:r>
              <a:rPr lang="sr-Latn-RS" sz="2000" dirty="0">
                <a:solidFill>
                  <a:srgbClr val="000000"/>
                </a:solidFill>
                <a:latin typeface="Arial" charset="0"/>
                <a:ea typeface="ＭＳ Ｐゴシック" pitchFamily="32" charset="-128"/>
                <a:cs typeface="Arial" charset="0"/>
              </a:rPr>
              <a:t>PPTs </a:t>
            </a:r>
            <a:r>
              <a:rPr lang="en-GB" sz="2000" dirty="0">
                <a:solidFill>
                  <a:srgbClr val="000000"/>
                </a:solidFill>
                <a:latin typeface="Arial" charset="0"/>
                <a:ea typeface="ＭＳ Ｐゴシック" pitchFamily="32" charset="-128"/>
                <a:cs typeface="Arial" charset="0"/>
              </a:rPr>
              <a:t>for all presentations</a:t>
            </a:r>
            <a:endParaRPr lang="sr-Latn-RS" sz="2000" dirty="0">
              <a:solidFill>
                <a:srgbClr val="000000"/>
              </a:solidFill>
              <a:latin typeface="Arial" charset="0"/>
              <a:ea typeface="ＭＳ Ｐゴシック" pitchFamily="32" charset="-128"/>
              <a:cs typeface="Arial" charset="0"/>
            </a:endParaRP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Attendance list</a:t>
            </a:r>
            <a:endParaRPr lang="sr-Latn-RS" sz="2000" dirty="0">
              <a:solidFill>
                <a:srgbClr val="000000"/>
              </a:solidFill>
              <a:latin typeface="Arial" charset="0"/>
              <a:ea typeface="ＭＳ Ｐゴシック" pitchFamily="32" charset="-128"/>
              <a:cs typeface="Arial" charset="0"/>
            </a:endParaRP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Photos</a:t>
            </a:r>
            <a:endParaRPr lang="sr-Latn-RS" sz="2000" dirty="0">
              <a:solidFill>
                <a:srgbClr val="000000"/>
              </a:solidFill>
              <a:latin typeface="Arial" charset="0"/>
              <a:ea typeface="ＭＳ Ｐゴシック" pitchFamily="32" charset="-128"/>
              <a:cs typeface="Arial" charset="0"/>
            </a:endParaRP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Someone who will write Minutes from this meeting</a:t>
            </a:r>
            <a:endParaRPr lang="sr-Latn-RS" sz="2000" dirty="0">
              <a:solidFill>
                <a:srgbClr val="000000"/>
              </a:solidFill>
              <a:latin typeface="Arial" charset="0"/>
              <a:ea typeface="ＭＳ Ｐゴシック" pitchFamily="32" charset="-128"/>
              <a:cs typeface="Arial" charset="0"/>
            </a:endParaRPr>
          </a:p>
          <a:p>
            <a:pPr marL="742950" lvl="1" indent="-285750">
              <a:spcBef>
                <a:spcPct val="20000"/>
              </a:spcBef>
              <a:buFont typeface="Arial" pitchFamily="34" charset="0"/>
              <a:buChar char="•"/>
              <a:tabLst>
                <a:tab pos="381000" algn="l"/>
              </a:tabLst>
            </a:pPr>
            <a:r>
              <a:rPr lang="en-GB" sz="2000" dirty="0">
                <a:solidFill>
                  <a:srgbClr val="000000"/>
                </a:solidFill>
                <a:latin typeface="Arial" charset="0"/>
                <a:ea typeface="ＭＳ Ｐゴシック" pitchFamily="32" charset="-128"/>
                <a:cs typeface="Arial" charset="0"/>
              </a:rPr>
              <a:t>Establishing of the project management bodies in the framework of the project</a:t>
            </a:r>
            <a:endParaRPr lang="sr-Latn-RS" sz="2000" dirty="0">
              <a:solidFill>
                <a:srgbClr val="000000"/>
              </a:solidFill>
              <a:latin typeface="Arial" charset="0"/>
              <a:ea typeface="ＭＳ Ｐゴシック" pitchFamily="32" charset="-128"/>
              <a:cs typeface="Arial" charset="0"/>
            </a:endParaRPr>
          </a:p>
          <a:p>
            <a:pPr marL="742950" lvl="1" indent="-285750">
              <a:spcBef>
                <a:spcPct val="20000"/>
              </a:spcBef>
              <a:buFont typeface="Arial" pitchFamily="34" charset="0"/>
              <a:buChar char="•"/>
              <a:tabLst>
                <a:tab pos="381000" algn="l"/>
              </a:tabLst>
            </a:pPr>
            <a:endParaRPr lang="en-US" sz="1600" dirty="0">
              <a:solidFill>
                <a:srgbClr val="000000"/>
              </a:solidFill>
              <a:latin typeface="Arial" charset="0"/>
              <a:ea typeface="ＭＳ Ｐゴシック" pitchFamily="32" charset="-128"/>
              <a:cs typeface="Arial" charset="0"/>
            </a:endParaRPr>
          </a:p>
        </p:txBody>
      </p:sp>
      <p:sp>
        <p:nvSpPr>
          <p:cNvPr id="21507" name="Text Box 3"/>
          <p:cNvSpPr txBox="1">
            <a:spLocks noChangeArrowheads="1"/>
          </p:cNvSpPr>
          <p:nvPr/>
        </p:nvSpPr>
        <p:spPr bwMode="auto">
          <a:xfrm>
            <a:off x="4527323" y="288848"/>
            <a:ext cx="2980496" cy="584775"/>
          </a:xfrm>
          <a:prstGeom prst="rect">
            <a:avLst/>
          </a:prstGeom>
          <a:noFill/>
          <a:ln w="9525">
            <a:noFill/>
            <a:miter lim="800000"/>
            <a:headEnd/>
            <a:tailEnd/>
          </a:ln>
        </p:spPr>
        <p:txBody>
          <a:bodyPr wrap="none">
            <a:spAutoFit/>
          </a:bodyPr>
          <a:lstStyle/>
          <a:p>
            <a:pPr algn="ctr"/>
            <a:r>
              <a:rPr lang="sr-Latn-RS" altLang="en-US" sz="3200" b="1" i="1" dirty="0">
                <a:latin typeface="Calibri" pitchFamily="34" charset="0"/>
                <a:cs typeface="Times New Roman" pitchFamily="18" charset="0"/>
              </a:rPr>
              <a:t>Kick-off meeting</a:t>
            </a:r>
            <a:endParaRPr lang="en-GB" altLang="en-US" sz="3200" dirty="0">
              <a:latin typeface="Calibri" pitchFamily="34" charset="0"/>
            </a:endParaRPr>
          </a:p>
        </p:txBody>
      </p:sp>
    </p:spTree>
    <p:extLst>
      <p:ext uri="{BB962C8B-B14F-4D97-AF65-F5344CB8AC3E}">
        <p14:creationId xmlns:p14="http://schemas.microsoft.com/office/powerpoint/2010/main" val="313372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2" y="5587526"/>
            <a:ext cx="9143999" cy="409600"/>
          </a:xfrm>
          <a:prstGeom prst="rect">
            <a:avLst/>
          </a:prstGeom>
          <a:noFill/>
          <a:ln>
            <a:noFill/>
          </a:ln>
        </p:spPr>
      </p:pic>
      <p:sp>
        <p:nvSpPr>
          <p:cNvPr id="55" name="Google Shape;55;p13"/>
          <p:cNvSpPr txBox="1"/>
          <p:nvPr/>
        </p:nvSpPr>
        <p:spPr>
          <a:xfrm>
            <a:off x="5142825" y="5587525"/>
            <a:ext cx="2270700" cy="310800"/>
          </a:xfrm>
          <a:prstGeom prst="rect">
            <a:avLst/>
          </a:prstGeom>
          <a:noFill/>
          <a:ln>
            <a:noFill/>
          </a:ln>
        </p:spPr>
        <p:txBody>
          <a:bodyPr spcFirstLastPara="1" wrap="square" lIns="91425" tIns="91425" rIns="91425" bIns="91425" anchor="t" anchorCtr="0">
            <a:noAutofit/>
          </a:bodyPr>
          <a:lstStyle/>
          <a:p>
            <a:r>
              <a:rPr lang="en">
                <a:solidFill>
                  <a:srgbClr val="FFFFFF"/>
                </a:solidFill>
                <a:latin typeface="Raleway"/>
                <a:ea typeface="Raleway"/>
                <a:cs typeface="Raleway"/>
                <a:sym typeface="Raleway"/>
              </a:rPr>
              <a:t>www.salsethproject.com</a:t>
            </a:r>
            <a:endParaRPr>
              <a:solidFill>
                <a:srgbClr val="FFFFFF"/>
              </a:solidFill>
              <a:latin typeface="Raleway"/>
              <a:ea typeface="Raleway"/>
              <a:cs typeface="Raleway"/>
              <a:sym typeface="Raleway"/>
            </a:endParaRPr>
          </a:p>
        </p:txBody>
      </p:sp>
      <p:sp>
        <p:nvSpPr>
          <p:cNvPr id="56" name="Google Shape;56;p13"/>
          <p:cNvSpPr txBox="1"/>
          <p:nvPr/>
        </p:nvSpPr>
        <p:spPr>
          <a:xfrm>
            <a:off x="1963200" y="3771225"/>
            <a:ext cx="5605200" cy="1599900"/>
          </a:xfrm>
          <a:prstGeom prst="rect">
            <a:avLst/>
          </a:prstGeom>
          <a:noFill/>
          <a:ln>
            <a:noFill/>
          </a:ln>
        </p:spPr>
        <p:txBody>
          <a:bodyPr spcFirstLastPara="1" wrap="square" lIns="91425" tIns="91425" rIns="91425" bIns="91425" anchor="t" anchorCtr="0">
            <a:noAutofit/>
          </a:bodyPr>
          <a:lstStyle/>
          <a:p>
            <a:r>
              <a:rPr lang="en" sz="1200" dirty="0">
                <a:latin typeface="Raleway SemiBold"/>
                <a:ea typeface="Raleway SemiBold"/>
                <a:cs typeface="Raleway SemiBold"/>
                <a:sym typeface="Raleway SemiBold"/>
              </a:rPr>
              <a:t>Acronym</a:t>
            </a:r>
            <a:r>
              <a:rPr lang="en" sz="1200" dirty="0">
                <a:latin typeface="Raleway"/>
                <a:ea typeface="Raleway"/>
                <a:cs typeface="Raleway"/>
                <a:sym typeface="Raleway"/>
              </a:rPr>
              <a:t>: 		SALSETH</a:t>
            </a:r>
            <a:endParaRPr sz="1200" dirty="0">
              <a:latin typeface="Raleway"/>
              <a:ea typeface="Raleway"/>
              <a:cs typeface="Raleway"/>
              <a:sym typeface="Raleway"/>
            </a:endParaRPr>
          </a:p>
          <a:p>
            <a:r>
              <a:rPr lang="en" sz="1200" dirty="0">
                <a:latin typeface="Raleway SemiBold"/>
                <a:ea typeface="Raleway SemiBold"/>
                <a:cs typeface="Raleway SemiBold"/>
                <a:sym typeface="Raleway SemiBold"/>
              </a:rPr>
              <a:t>Grant No:</a:t>
            </a:r>
            <a:r>
              <a:rPr lang="en" sz="1200" dirty="0">
                <a:latin typeface="Raleway"/>
                <a:ea typeface="Raleway"/>
                <a:cs typeface="Raleway"/>
                <a:sym typeface="Raleway"/>
              </a:rPr>
              <a:t> 		872370</a:t>
            </a:r>
            <a:endParaRPr sz="1200" dirty="0">
              <a:latin typeface="Raleway"/>
              <a:ea typeface="Raleway"/>
              <a:cs typeface="Raleway"/>
              <a:sym typeface="Raleway"/>
            </a:endParaRPr>
          </a:p>
          <a:p>
            <a:r>
              <a:rPr lang="en" sz="1200" dirty="0">
                <a:latin typeface="Raleway SemiBold"/>
                <a:ea typeface="Raleway SemiBold"/>
                <a:cs typeface="Raleway SemiBold"/>
                <a:sym typeface="Raleway SemiBold"/>
              </a:rPr>
              <a:t>Type of action: 	</a:t>
            </a:r>
            <a:r>
              <a:rPr lang="en" sz="1200" dirty="0">
                <a:latin typeface="Raleway"/>
                <a:ea typeface="Raleway"/>
                <a:cs typeface="Raleway"/>
                <a:sym typeface="Raleway"/>
              </a:rPr>
              <a:t>Marie Skłodowska-Curie Research</a:t>
            </a:r>
            <a:endParaRPr sz="1200" dirty="0">
              <a:latin typeface="Raleway"/>
              <a:ea typeface="Raleway"/>
              <a:cs typeface="Raleway"/>
              <a:sym typeface="Raleway"/>
            </a:endParaRPr>
          </a:p>
          <a:p>
            <a:pPr marL="914378" indent="457189"/>
            <a:r>
              <a:rPr lang="en" sz="1200" dirty="0">
                <a:latin typeface="Raleway"/>
                <a:ea typeface="Raleway"/>
                <a:cs typeface="Raleway"/>
                <a:sym typeface="Raleway"/>
              </a:rPr>
              <a:t> and Innovation Staff Exchange </a:t>
            </a:r>
            <a:endParaRPr sz="1200" dirty="0">
              <a:latin typeface="Raleway"/>
              <a:ea typeface="Raleway"/>
              <a:cs typeface="Raleway"/>
              <a:sym typeface="Raleway"/>
            </a:endParaRPr>
          </a:p>
          <a:p>
            <a:pPr marL="914378" indent="457189"/>
            <a:r>
              <a:rPr lang="en" sz="1200" dirty="0">
                <a:latin typeface="Raleway"/>
                <a:ea typeface="Raleway"/>
                <a:cs typeface="Raleway"/>
                <a:sym typeface="Raleway"/>
              </a:rPr>
              <a:t>(RISE) - Horizon 2020</a:t>
            </a:r>
            <a:endParaRPr sz="1200" dirty="0">
              <a:latin typeface="Raleway"/>
              <a:ea typeface="Raleway"/>
              <a:cs typeface="Raleway"/>
              <a:sym typeface="Raleway"/>
            </a:endParaRPr>
          </a:p>
          <a:p>
            <a:r>
              <a:rPr lang="en" sz="1200" dirty="0">
                <a:latin typeface="Raleway SemiBold"/>
                <a:ea typeface="Raleway SemiBold"/>
                <a:cs typeface="Raleway SemiBold"/>
                <a:sym typeface="Raleway SemiBold"/>
              </a:rPr>
              <a:t>Starting Date: </a:t>
            </a:r>
            <a:r>
              <a:rPr lang="en" sz="1200" dirty="0">
                <a:latin typeface="Raleway"/>
                <a:ea typeface="Raleway"/>
                <a:cs typeface="Raleway"/>
                <a:sym typeface="Raleway"/>
              </a:rPr>
              <a:t>	01/12/2019</a:t>
            </a:r>
            <a:endParaRPr sz="1200" dirty="0">
              <a:latin typeface="Raleway"/>
              <a:ea typeface="Raleway"/>
              <a:cs typeface="Raleway"/>
              <a:sym typeface="Raleway"/>
            </a:endParaRPr>
          </a:p>
          <a:p>
            <a:r>
              <a:rPr lang="en" sz="1200" dirty="0">
                <a:latin typeface="Raleway SemiBold"/>
                <a:ea typeface="Raleway SemiBold"/>
                <a:cs typeface="Raleway SemiBold"/>
                <a:sym typeface="Raleway SemiBold"/>
              </a:rPr>
              <a:t>Project Duration:</a:t>
            </a:r>
            <a:r>
              <a:rPr lang="en" sz="1200" dirty="0">
                <a:latin typeface="Raleway Medium"/>
                <a:ea typeface="Raleway Medium"/>
                <a:cs typeface="Raleway Medium"/>
                <a:sym typeface="Raleway Medium"/>
              </a:rPr>
              <a:t> </a:t>
            </a:r>
            <a:r>
              <a:rPr lang="en" sz="1200" dirty="0">
                <a:latin typeface="Raleway"/>
                <a:ea typeface="Raleway"/>
                <a:cs typeface="Raleway"/>
                <a:sym typeface="Raleway"/>
              </a:rPr>
              <a:t>	48 months</a:t>
            </a:r>
            <a:endParaRPr sz="1200" dirty="0">
              <a:latin typeface="Raleway"/>
              <a:ea typeface="Raleway"/>
              <a:cs typeface="Raleway"/>
              <a:sym typeface="Raleway"/>
            </a:endParaRPr>
          </a:p>
          <a:p>
            <a:endParaRPr sz="1200" dirty="0">
              <a:latin typeface="Raleway"/>
              <a:ea typeface="Raleway"/>
              <a:cs typeface="Raleway"/>
              <a:sym typeface="Raleway"/>
            </a:endParaRPr>
          </a:p>
          <a:p>
            <a:endParaRPr sz="1200" dirty="0">
              <a:latin typeface="Raleway"/>
              <a:ea typeface="Raleway"/>
              <a:cs typeface="Raleway"/>
              <a:sym typeface="Raleway"/>
            </a:endParaRPr>
          </a:p>
        </p:txBody>
      </p:sp>
      <p:pic>
        <p:nvPicPr>
          <p:cNvPr id="59" name="Google Shape;59;p13"/>
          <p:cNvPicPr preferRelativeResize="0"/>
          <p:nvPr/>
        </p:nvPicPr>
        <p:blipFill>
          <a:blip r:embed="rId4">
            <a:alphaModFix/>
          </a:blip>
          <a:stretch>
            <a:fillRect/>
          </a:stretch>
        </p:blipFill>
        <p:spPr>
          <a:xfrm>
            <a:off x="3997477" y="1387026"/>
            <a:ext cx="4197049" cy="1135850"/>
          </a:xfrm>
          <a:prstGeom prst="rect">
            <a:avLst/>
          </a:prstGeom>
          <a:noFill/>
          <a:ln>
            <a:noFill/>
          </a:ln>
        </p:spPr>
      </p:pic>
      <p:sp>
        <p:nvSpPr>
          <p:cNvPr id="60" name="Google Shape;60;p13"/>
          <p:cNvSpPr txBox="1"/>
          <p:nvPr/>
        </p:nvSpPr>
        <p:spPr>
          <a:xfrm>
            <a:off x="6392975" y="3450400"/>
            <a:ext cx="3825600" cy="1435800"/>
          </a:xfrm>
          <a:prstGeom prst="rect">
            <a:avLst/>
          </a:prstGeom>
          <a:noFill/>
          <a:ln>
            <a:noFill/>
          </a:ln>
        </p:spPr>
        <p:txBody>
          <a:bodyPr spcFirstLastPara="1" wrap="square" lIns="91425" tIns="91425" rIns="91425" bIns="91425" anchor="t" anchorCtr="0">
            <a:noAutofit/>
          </a:bodyPr>
          <a:lstStyle/>
          <a:p>
            <a:pPr>
              <a:spcBef>
                <a:spcPts val="900"/>
              </a:spcBef>
              <a:buClr>
                <a:schemeClr val="dk1"/>
              </a:buClr>
              <a:buSzPts val="1100"/>
            </a:pPr>
            <a:r>
              <a:rPr lang="en-GB" sz="3600" i="1" dirty="0">
                <a:solidFill>
                  <a:srgbClr val="1155CC"/>
                </a:solidFill>
                <a:latin typeface="Raleway"/>
                <a:ea typeface="Raleway"/>
                <a:cs typeface="Raleway"/>
                <a:sym typeface="Raleway"/>
              </a:rPr>
              <a:t>Kick-off meeting</a:t>
            </a:r>
            <a:endParaRPr sz="3600" i="1" dirty="0">
              <a:solidFill>
                <a:srgbClr val="1155CC"/>
              </a:solidFill>
              <a:latin typeface="Raleway"/>
              <a:ea typeface="Raleway"/>
              <a:cs typeface="Raleway"/>
              <a:sym typeface="Raleway"/>
            </a:endParaRPr>
          </a:p>
          <a:p>
            <a:pPr>
              <a:lnSpc>
                <a:spcPct val="50000"/>
              </a:lnSpc>
              <a:spcBef>
                <a:spcPts val="900"/>
              </a:spcBef>
              <a:buClr>
                <a:schemeClr val="dk1"/>
              </a:buClr>
              <a:buSzPts val="1100"/>
            </a:pPr>
            <a:r>
              <a:rPr lang="en" i="1" dirty="0">
                <a:solidFill>
                  <a:srgbClr val="004562"/>
                </a:solidFill>
                <a:latin typeface="Raleway"/>
                <a:ea typeface="Raleway"/>
                <a:cs typeface="Raleway"/>
                <a:sym typeface="Raleway"/>
              </a:rPr>
              <a:t>Novi Sad, 28/02/2020</a:t>
            </a:r>
            <a:endParaRPr i="1" dirty="0">
              <a:solidFill>
                <a:srgbClr val="004562"/>
              </a:solidFill>
              <a:latin typeface="Raleway"/>
              <a:ea typeface="Raleway"/>
              <a:cs typeface="Raleway"/>
              <a:sym typeface="Raleway"/>
            </a:endParaRPr>
          </a:p>
          <a:p>
            <a:endParaRPr dirty="0"/>
          </a:p>
        </p:txBody>
      </p:sp>
      <p:sp>
        <p:nvSpPr>
          <p:cNvPr id="61" name="Google Shape;61;p13"/>
          <p:cNvSpPr txBox="1"/>
          <p:nvPr/>
        </p:nvSpPr>
        <p:spPr>
          <a:xfrm>
            <a:off x="1963200" y="3019500"/>
            <a:ext cx="4772700" cy="666600"/>
          </a:xfrm>
          <a:prstGeom prst="rect">
            <a:avLst/>
          </a:prstGeom>
          <a:noFill/>
          <a:ln>
            <a:noFill/>
          </a:ln>
        </p:spPr>
        <p:txBody>
          <a:bodyPr spcFirstLastPara="1" wrap="square" lIns="91425" tIns="91425" rIns="91425" bIns="91425" anchor="t" anchorCtr="0">
            <a:noAutofit/>
          </a:bodyPr>
          <a:lstStyle/>
          <a:p>
            <a:r>
              <a:rPr lang="en" sz="1200" dirty="0">
                <a:solidFill>
                  <a:srgbClr val="B7B7B7"/>
                </a:solidFill>
                <a:highlight>
                  <a:srgbClr val="FFFFFF"/>
                </a:highlight>
                <a:latin typeface="Raleway"/>
                <a:ea typeface="Raleway"/>
                <a:cs typeface="Raleway"/>
                <a:sym typeface="Raleway"/>
              </a:rPr>
              <a:t>Innovative bio-inspired sensors and microfluidic </a:t>
            </a:r>
            <a:endParaRPr sz="1200" dirty="0">
              <a:solidFill>
                <a:srgbClr val="B7B7B7"/>
              </a:solidFill>
              <a:highlight>
                <a:srgbClr val="FFFFFF"/>
              </a:highlight>
              <a:latin typeface="Raleway"/>
              <a:ea typeface="Raleway"/>
              <a:cs typeface="Raleway"/>
              <a:sym typeface="Raleway"/>
            </a:endParaRPr>
          </a:p>
          <a:p>
            <a:r>
              <a:rPr lang="en" sz="1200" dirty="0">
                <a:solidFill>
                  <a:srgbClr val="B7B7B7"/>
                </a:solidFill>
                <a:highlight>
                  <a:srgbClr val="FFFFFF"/>
                </a:highlight>
                <a:latin typeface="Raleway"/>
                <a:ea typeface="Raleway"/>
                <a:cs typeface="Raleway"/>
                <a:sym typeface="Raleway"/>
              </a:rPr>
              <a:t>devices for saliva-based theranostics of oral and </a:t>
            </a:r>
            <a:endParaRPr sz="1200" dirty="0">
              <a:solidFill>
                <a:srgbClr val="B7B7B7"/>
              </a:solidFill>
              <a:highlight>
                <a:srgbClr val="FFFFFF"/>
              </a:highlight>
              <a:latin typeface="Raleway"/>
              <a:ea typeface="Raleway"/>
              <a:cs typeface="Raleway"/>
              <a:sym typeface="Raleway"/>
            </a:endParaRPr>
          </a:p>
          <a:p>
            <a:r>
              <a:rPr lang="en" sz="1200" dirty="0">
                <a:solidFill>
                  <a:srgbClr val="B7B7B7"/>
                </a:solidFill>
                <a:highlight>
                  <a:srgbClr val="FFFFFF"/>
                </a:highlight>
                <a:latin typeface="Raleway"/>
                <a:ea typeface="Raleway"/>
                <a:cs typeface="Raleway"/>
                <a:sym typeface="Raleway"/>
              </a:rPr>
              <a:t>systemic diseases</a:t>
            </a:r>
            <a:endParaRPr sz="1200" dirty="0">
              <a:solidFill>
                <a:srgbClr val="B7B7B7"/>
              </a:solidFill>
              <a:latin typeface="Raleway"/>
              <a:ea typeface="Raleway"/>
              <a:cs typeface="Raleway"/>
              <a:sym typeface="Raleway"/>
            </a:endParaRPr>
          </a:p>
        </p:txBody>
      </p:sp>
      <p:cxnSp>
        <p:nvCxnSpPr>
          <p:cNvPr id="62" name="Google Shape;62;p13"/>
          <p:cNvCxnSpPr/>
          <p:nvPr/>
        </p:nvCxnSpPr>
        <p:spPr>
          <a:xfrm flipH="1">
            <a:off x="6348875" y="3196150"/>
            <a:ext cx="44100" cy="1944300"/>
          </a:xfrm>
          <a:prstGeom prst="straightConnector1">
            <a:avLst/>
          </a:prstGeom>
          <a:noFill/>
          <a:ln w="19050" cap="flat" cmpd="sng">
            <a:solidFill>
              <a:srgbClr val="1C4587"/>
            </a:solidFill>
            <a:prstDash val="solid"/>
            <a:round/>
            <a:headEnd type="none" w="med" len="med"/>
            <a:tailEnd type="none" w="med" len="med"/>
          </a:ln>
        </p:spPr>
      </p:cxnSp>
    </p:spTree>
    <p:extLst>
      <p:ext uri="{BB962C8B-B14F-4D97-AF65-F5344CB8AC3E}">
        <p14:creationId xmlns:p14="http://schemas.microsoft.com/office/powerpoint/2010/main" val="3406042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a:blip r:embed="rId3">
            <a:alphaModFix/>
          </a:blip>
          <a:stretch>
            <a:fillRect/>
          </a:stretch>
        </p:blipFill>
        <p:spPr>
          <a:xfrm>
            <a:off x="1524002" y="5587526"/>
            <a:ext cx="9143999" cy="409600"/>
          </a:xfrm>
          <a:prstGeom prst="rect">
            <a:avLst/>
          </a:prstGeom>
          <a:noFill/>
          <a:ln>
            <a:noFill/>
          </a:ln>
        </p:spPr>
      </p:pic>
      <p:sp>
        <p:nvSpPr>
          <p:cNvPr id="68" name="Google Shape;68;p14"/>
          <p:cNvSpPr txBox="1"/>
          <p:nvPr/>
        </p:nvSpPr>
        <p:spPr>
          <a:xfrm>
            <a:off x="5142825" y="5587525"/>
            <a:ext cx="2270700" cy="310800"/>
          </a:xfrm>
          <a:prstGeom prst="rect">
            <a:avLst/>
          </a:prstGeom>
          <a:noFill/>
          <a:ln>
            <a:noFill/>
          </a:ln>
        </p:spPr>
        <p:txBody>
          <a:bodyPr spcFirstLastPara="1" wrap="square" lIns="91425" tIns="91425" rIns="91425" bIns="91425" anchor="t" anchorCtr="0">
            <a:noAutofit/>
          </a:bodyPr>
          <a:lstStyle/>
          <a:p>
            <a:r>
              <a:rPr lang="en">
                <a:solidFill>
                  <a:srgbClr val="FFFFFF"/>
                </a:solidFill>
                <a:latin typeface="Raleway"/>
                <a:ea typeface="Raleway"/>
                <a:cs typeface="Raleway"/>
                <a:sym typeface="Raleway"/>
              </a:rPr>
              <a:t>www.salsethproject.com</a:t>
            </a:r>
            <a:endParaRPr>
              <a:solidFill>
                <a:srgbClr val="FFFFFF"/>
              </a:solidFill>
              <a:latin typeface="Raleway"/>
              <a:ea typeface="Raleway"/>
              <a:cs typeface="Raleway"/>
              <a:sym typeface="Raleway"/>
            </a:endParaRPr>
          </a:p>
        </p:txBody>
      </p:sp>
      <p:sp>
        <p:nvSpPr>
          <p:cNvPr id="71" name="Google Shape;71;p14"/>
          <p:cNvSpPr txBox="1"/>
          <p:nvPr/>
        </p:nvSpPr>
        <p:spPr>
          <a:xfrm>
            <a:off x="3078762" y="2926415"/>
            <a:ext cx="6578100" cy="1438500"/>
          </a:xfrm>
          <a:prstGeom prst="rect">
            <a:avLst/>
          </a:prstGeom>
          <a:noFill/>
          <a:ln>
            <a:noFill/>
          </a:ln>
        </p:spPr>
        <p:txBody>
          <a:bodyPr spcFirstLastPara="1" wrap="square" lIns="91425" tIns="91425" rIns="91425" bIns="91425" anchor="t" anchorCtr="0">
            <a:noAutofit/>
          </a:bodyPr>
          <a:lstStyle/>
          <a:p>
            <a:pPr algn="ctr">
              <a:lnSpc>
                <a:spcPct val="80000"/>
              </a:lnSpc>
            </a:pPr>
            <a:r>
              <a:rPr lang="en" sz="3600" dirty="0">
                <a:solidFill>
                  <a:srgbClr val="0B5394"/>
                </a:solidFill>
                <a:latin typeface="Raleway"/>
                <a:ea typeface="Raleway"/>
                <a:cs typeface="Raleway"/>
                <a:sym typeface="Raleway"/>
              </a:rPr>
              <a:t>SALSETH – </a:t>
            </a:r>
            <a:r>
              <a:rPr lang="en-GB" sz="3600" dirty="0">
                <a:solidFill>
                  <a:srgbClr val="0B5394"/>
                </a:solidFill>
                <a:latin typeface="Raleway"/>
                <a:ea typeface="Raleway"/>
                <a:cs typeface="Raleway"/>
                <a:sym typeface="Raleway"/>
              </a:rPr>
              <a:t>UNS presentation</a:t>
            </a:r>
            <a:endParaRPr sz="3600" dirty="0">
              <a:solidFill>
                <a:srgbClr val="0B5394"/>
              </a:solidFill>
              <a:latin typeface="Raleway"/>
              <a:ea typeface="Raleway"/>
              <a:cs typeface="Raleway"/>
              <a:sym typeface="Raleway"/>
            </a:endParaRPr>
          </a:p>
        </p:txBody>
      </p:sp>
      <p:pic>
        <p:nvPicPr>
          <p:cNvPr id="72" name="Google Shape;72;p14"/>
          <p:cNvPicPr preferRelativeResize="0"/>
          <p:nvPr/>
        </p:nvPicPr>
        <p:blipFill>
          <a:blip r:embed="rId4">
            <a:alphaModFix/>
          </a:blip>
          <a:stretch>
            <a:fillRect/>
          </a:stretch>
        </p:blipFill>
        <p:spPr>
          <a:xfrm>
            <a:off x="4735126" y="1016950"/>
            <a:ext cx="2678400" cy="724850"/>
          </a:xfrm>
          <a:prstGeom prst="rect">
            <a:avLst/>
          </a:prstGeom>
          <a:noFill/>
          <a:ln>
            <a:noFill/>
          </a:ln>
        </p:spPr>
      </p:pic>
      <p:sp>
        <p:nvSpPr>
          <p:cNvPr id="73" name="Google Shape;73;p14"/>
          <p:cNvSpPr txBox="1"/>
          <p:nvPr/>
        </p:nvSpPr>
        <p:spPr>
          <a:xfrm>
            <a:off x="3309300" y="2272625"/>
            <a:ext cx="6578100" cy="4095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 i="1" dirty="0">
                <a:solidFill>
                  <a:srgbClr val="999999"/>
                </a:solidFill>
                <a:latin typeface="Calibri"/>
                <a:ea typeface="Calibri"/>
                <a:cs typeface="Calibri"/>
                <a:sym typeface="Calibri"/>
              </a:rPr>
              <a:t>Kick-off meeting, Novi Sad, 28</a:t>
            </a:r>
            <a:r>
              <a:rPr lang="en" i="1" baseline="30000" dirty="0">
                <a:solidFill>
                  <a:srgbClr val="999999"/>
                </a:solidFill>
                <a:latin typeface="Calibri"/>
                <a:ea typeface="Calibri"/>
                <a:cs typeface="Calibri"/>
                <a:sym typeface="Calibri"/>
              </a:rPr>
              <a:t>th</a:t>
            </a:r>
            <a:r>
              <a:rPr lang="en" i="1" dirty="0">
                <a:solidFill>
                  <a:srgbClr val="999999"/>
                </a:solidFill>
                <a:latin typeface="Calibri"/>
                <a:ea typeface="Calibri"/>
                <a:cs typeface="Calibri"/>
                <a:sym typeface="Calibri"/>
              </a:rPr>
              <a:t> February 2020</a:t>
            </a:r>
            <a:endParaRPr i="1" dirty="0">
              <a:solidFill>
                <a:srgbClr val="999999"/>
              </a:solidFill>
              <a:latin typeface="Calibri"/>
              <a:ea typeface="Calibri"/>
              <a:cs typeface="Calibri"/>
              <a:sym typeface="Calibri"/>
            </a:endParaRPr>
          </a:p>
          <a:p>
            <a:endParaRPr dirty="0">
              <a:solidFill>
                <a:srgbClr val="999999"/>
              </a:solidFill>
            </a:endParaRPr>
          </a:p>
        </p:txBody>
      </p:sp>
      <p:sp>
        <p:nvSpPr>
          <p:cNvPr id="74" name="Google Shape;74;p14"/>
          <p:cNvSpPr txBox="1"/>
          <p:nvPr/>
        </p:nvSpPr>
        <p:spPr>
          <a:xfrm>
            <a:off x="5113000" y="5047050"/>
            <a:ext cx="5428200" cy="4095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 i="1">
                <a:solidFill>
                  <a:srgbClr val="89949E"/>
                </a:solidFill>
                <a:latin typeface="Calibri"/>
                <a:ea typeface="Calibri"/>
                <a:cs typeface="Calibri"/>
                <a:sym typeface="Calibri"/>
              </a:rPr>
              <a:t>Prof. dr Goran Stojanović, University of Novi Sad, Serbia</a:t>
            </a:r>
            <a:endParaRPr i="1">
              <a:solidFill>
                <a:srgbClr val="89949E"/>
              </a:solidFill>
              <a:latin typeface="Calibri"/>
              <a:ea typeface="Calibri"/>
              <a:cs typeface="Calibri"/>
              <a:sym typeface="Calibri"/>
            </a:endParaRPr>
          </a:p>
          <a:p>
            <a:endParaRPr i="1"/>
          </a:p>
        </p:txBody>
      </p:sp>
    </p:spTree>
    <p:extLst>
      <p:ext uri="{BB962C8B-B14F-4D97-AF65-F5344CB8AC3E}">
        <p14:creationId xmlns:p14="http://schemas.microsoft.com/office/powerpoint/2010/main" val="3427200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6"/>
          <p:cNvPicPr preferRelativeResize="0"/>
          <p:nvPr/>
        </p:nvPicPr>
        <p:blipFill>
          <a:blip r:embed="rId3">
            <a:alphaModFix/>
          </a:blip>
          <a:stretch>
            <a:fillRect/>
          </a:stretch>
        </p:blipFill>
        <p:spPr>
          <a:xfrm>
            <a:off x="1524002" y="5587526"/>
            <a:ext cx="9143999" cy="409600"/>
          </a:xfrm>
          <a:prstGeom prst="rect">
            <a:avLst/>
          </a:prstGeom>
          <a:noFill/>
          <a:ln>
            <a:noFill/>
          </a:ln>
        </p:spPr>
      </p:pic>
      <p:sp>
        <p:nvSpPr>
          <p:cNvPr id="92" name="Google Shape;92;p16"/>
          <p:cNvSpPr txBox="1"/>
          <p:nvPr/>
        </p:nvSpPr>
        <p:spPr>
          <a:xfrm>
            <a:off x="5142825" y="5587525"/>
            <a:ext cx="2270700" cy="310800"/>
          </a:xfrm>
          <a:prstGeom prst="rect">
            <a:avLst/>
          </a:prstGeom>
          <a:noFill/>
          <a:ln>
            <a:noFill/>
          </a:ln>
        </p:spPr>
        <p:txBody>
          <a:bodyPr spcFirstLastPara="1" wrap="square" lIns="91425" tIns="91425" rIns="91425" bIns="91425" anchor="t" anchorCtr="0">
            <a:noAutofit/>
          </a:bodyPr>
          <a:lstStyle/>
          <a:p>
            <a:r>
              <a:rPr lang="en">
                <a:solidFill>
                  <a:srgbClr val="FFFFFF"/>
                </a:solidFill>
                <a:latin typeface="Raleway"/>
                <a:ea typeface="Raleway"/>
                <a:cs typeface="Raleway"/>
                <a:sym typeface="Raleway"/>
              </a:rPr>
              <a:t>www.salsethproject.com</a:t>
            </a:r>
            <a:endParaRPr>
              <a:solidFill>
                <a:srgbClr val="FFFFFF"/>
              </a:solidFill>
              <a:latin typeface="Raleway"/>
              <a:ea typeface="Raleway"/>
              <a:cs typeface="Raleway"/>
              <a:sym typeface="Raleway"/>
            </a:endParaRPr>
          </a:p>
        </p:txBody>
      </p:sp>
      <p:pic>
        <p:nvPicPr>
          <p:cNvPr id="95" name="Google Shape;95;p16"/>
          <p:cNvPicPr preferRelativeResize="0"/>
          <p:nvPr/>
        </p:nvPicPr>
        <p:blipFill>
          <a:blip r:embed="rId4">
            <a:alphaModFix/>
          </a:blip>
          <a:stretch>
            <a:fillRect/>
          </a:stretch>
        </p:blipFill>
        <p:spPr>
          <a:xfrm>
            <a:off x="1656802" y="969750"/>
            <a:ext cx="1724899" cy="466800"/>
          </a:xfrm>
          <a:prstGeom prst="rect">
            <a:avLst/>
          </a:prstGeom>
          <a:noFill/>
          <a:ln>
            <a:noFill/>
          </a:ln>
        </p:spPr>
      </p:pic>
      <p:sp>
        <p:nvSpPr>
          <p:cNvPr id="96" name="Google Shape;96;p16"/>
          <p:cNvSpPr txBox="1"/>
          <p:nvPr/>
        </p:nvSpPr>
        <p:spPr>
          <a:xfrm>
            <a:off x="3982800" y="1393775"/>
            <a:ext cx="4226400" cy="720000"/>
          </a:xfrm>
          <a:prstGeom prst="rect">
            <a:avLst/>
          </a:prstGeom>
          <a:noFill/>
          <a:ln>
            <a:noFill/>
          </a:ln>
        </p:spPr>
        <p:txBody>
          <a:bodyPr spcFirstLastPara="1" wrap="square" lIns="91425" tIns="91425" rIns="91425" bIns="91425" anchor="t" anchorCtr="0">
            <a:noAutofit/>
          </a:bodyPr>
          <a:lstStyle/>
          <a:p>
            <a:pPr algn="ctr"/>
            <a:r>
              <a:rPr lang="en" sz="3000">
                <a:solidFill>
                  <a:srgbClr val="0B5394"/>
                </a:solidFill>
                <a:latin typeface="Raleway SemiBold"/>
                <a:ea typeface="Raleway SemiBold"/>
                <a:cs typeface="Raleway SemiBold"/>
                <a:sym typeface="Raleway SemiBold"/>
              </a:rPr>
              <a:t>Title</a:t>
            </a:r>
            <a:endParaRPr sz="3000">
              <a:solidFill>
                <a:srgbClr val="0B5394"/>
              </a:solidFill>
              <a:latin typeface="Raleway SemiBold"/>
              <a:ea typeface="Raleway SemiBold"/>
              <a:cs typeface="Raleway SemiBold"/>
              <a:sym typeface="Raleway SemiBold"/>
            </a:endParaRPr>
          </a:p>
        </p:txBody>
      </p:sp>
      <p:sp>
        <p:nvSpPr>
          <p:cNvPr id="97" name="Google Shape;97;p16"/>
          <p:cNvSpPr txBox="1"/>
          <p:nvPr/>
        </p:nvSpPr>
        <p:spPr>
          <a:xfrm>
            <a:off x="1951725" y="2397100"/>
            <a:ext cx="8383500" cy="30048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
                <a:solidFill>
                  <a:schemeClr val="dk1"/>
                </a:solidFill>
                <a:latin typeface="Raleway Light"/>
                <a:ea typeface="Raleway Light"/>
                <a:cs typeface="Raleway Light"/>
                <a:sym typeface="Raleway Light"/>
              </a:rPr>
              <a:t>Tekst...Tekst...Tekst...Tekst...Tekst...Tekst...Tekst...Tekst...Tekst...Tekst...Tekst...Tekst...Tekst...Tekst...Tekst...Tekst...Tekst...Tekst...Tekst...Tekst...Tekst...Tekst...Tekst...Tekst...Tekst...Tekst...Tekst...Tekst...Tekst...Tekst...Tekst...Tekst...Tekst...Tekst...Tekst...Tekst...Tekst...Tekst...Tekst...Tekst...Tekst...Tekst...Tekst...Tekst...Tekst...Tekst...Tekst...Tekst...Tekst...</a:t>
            </a:r>
            <a:endParaRPr>
              <a:latin typeface="Raleway Light"/>
              <a:ea typeface="Raleway Light"/>
              <a:cs typeface="Raleway Light"/>
              <a:sym typeface="Raleway Light"/>
            </a:endParaRPr>
          </a:p>
        </p:txBody>
      </p:sp>
    </p:spTree>
    <p:extLst>
      <p:ext uri="{BB962C8B-B14F-4D97-AF65-F5344CB8AC3E}">
        <p14:creationId xmlns:p14="http://schemas.microsoft.com/office/powerpoint/2010/main" val="3671406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1" y="857250"/>
            <a:ext cx="9143999" cy="5143500"/>
          </a:xfrm>
          <a:prstGeom prst="rect">
            <a:avLst/>
          </a:prstGeom>
        </p:spPr>
      </p:pic>
    </p:spTree>
    <p:extLst>
      <p:ext uri="{BB962C8B-B14F-4D97-AF65-F5344CB8AC3E}">
        <p14:creationId xmlns:p14="http://schemas.microsoft.com/office/powerpoint/2010/main" val="1116485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1072" y="836474"/>
            <a:ext cx="7451123" cy="5164277"/>
          </a:xfrm>
          <a:prstGeom prst="rect">
            <a:avLst/>
          </a:prstGeom>
        </p:spPr>
      </p:pic>
    </p:spTree>
    <p:extLst>
      <p:ext uri="{BB962C8B-B14F-4D97-AF65-F5344CB8AC3E}">
        <p14:creationId xmlns:p14="http://schemas.microsoft.com/office/powerpoint/2010/main" val="207231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713090"/>
            <a:ext cx="9107488" cy="5087100"/>
          </a:xfrm>
          <a:prstGeom prst="rect">
            <a:avLst/>
          </a:prstGeom>
        </p:spPr>
      </p:pic>
    </p:spTree>
    <p:extLst>
      <p:ext uri="{BB962C8B-B14F-4D97-AF65-F5344CB8AC3E}">
        <p14:creationId xmlns:p14="http://schemas.microsoft.com/office/powerpoint/2010/main" val="2358289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149034" y="288848"/>
            <a:ext cx="5737083"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The project management - Trello</a:t>
            </a:r>
            <a:endParaRPr lang="en-GB" altLang="en-US" sz="3200" dirty="0">
              <a:latin typeface="Calibri" pitchFamily="34" charset="0"/>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144" y="1117955"/>
            <a:ext cx="11923614" cy="5620244"/>
          </a:xfrm>
          <a:prstGeom prst="rect">
            <a:avLst/>
          </a:prstGeom>
        </p:spPr>
      </p:pic>
    </p:spTree>
    <p:extLst>
      <p:ext uri="{BB962C8B-B14F-4D97-AF65-F5344CB8AC3E}">
        <p14:creationId xmlns:p14="http://schemas.microsoft.com/office/powerpoint/2010/main" val="1661741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149034" y="288848"/>
            <a:ext cx="5737083"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The project management - Trello</a:t>
            </a:r>
            <a:endParaRPr lang="en-GB" altLang="en-US" sz="3200" dirty="0">
              <a:latin typeface="Calibri" pitchFamily="34" charset="0"/>
            </a:endParaRPr>
          </a:p>
        </p:txBody>
      </p:sp>
      <p:pic>
        <p:nvPicPr>
          <p:cNvPr id="4" name="Picture 3"/>
          <p:cNvPicPr>
            <a:picLocks noChangeAspect="1"/>
          </p:cNvPicPr>
          <p:nvPr/>
        </p:nvPicPr>
        <p:blipFill>
          <a:blip r:embed="rId3"/>
          <a:stretch>
            <a:fillRect/>
          </a:stretch>
        </p:blipFill>
        <p:spPr>
          <a:xfrm>
            <a:off x="0" y="873623"/>
            <a:ext cx="6569961" cy="59843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152" y="1877873"/>
            <a:ext cx="5509420" cy="4377225"/>
          </a:xfrm>
          <a:prstGeom prst="rect">
            <a:avLst/>
          </a:prstGeom>
        </p:spPr>
      </p:pic>
    </p:spTree>
    <p:extLst>
      <p:ext uri="{BB962C8B-B14F-4D97-AF65-F5344CB8AC3E}">
        <p14:creationId xmlns:p14="http://schemas.microsoft.com/office/powerpoint/2010/main" val="134945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8458200" cy="579438"/>
          </a:xfrm>
        </p:spPr>
        <p:txBody>
          <a:bodyPr>
            <a:normAutofit fontScale="90000"/>
          </a:bodyPr>
          <a:lstStyle/>
          <a:p>
            <a:pPr algn="ctr"/>
            <a:r>
              <a:rPr lang="en-GB" sz="3600" b="1" dirty="0"/>
              <a:t>Possibilities</a:t>
            </a:r>
            <a:endParaRPr lang="en-US" sz="3600" dirty="0"/>
          </a:p>
        </p:txBody>
      </p:sp>
      <p:pic>
        <p:nvPicPr>
          <p:cNvPr id="2" name="Picture 1"/>
          <p:cNvPicPr>
            <a:picLocks noChangeAspect="1"/>
          </p:cNvPicPr>
          <p:nvPr/>
        </p:nvPicPr>
        <p:blipFill>
          <a:blip r:embed="rId3"/>
          <a:stretch>
            <a:fillRect/>
          </a:stretch>
        </p:blipFill>
        <p:spPr>
          <a:xfrm>
            <a:off x="153421" y="1049487"/>
            <a:ext cx="11948924" cy="5222161"/>
          </a:xfrm>
          <a:prstGeom prst="rect">
            <a:avLst/>
          </a:prstGeom>
        </p:spPr>
      </p:pic>
    </p:spTree>
    <p:extLst>
      <p:ext uri="{BB962C8B-B14F-4D97-AF65-F5344CB8AC3E}">
        <p14:creationId xmlns:p14="http://schemas.microsoft.com/office/powerpoint/2010/main" val="42388820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149034" y="288848"/>
            <a:ext cx="5737083" cy="584775"/>
          </a:xfrm>
          <a:prstGeom prst="rect">
            <a:avLst/>
          </a:prstGeom>
          <a:noFill/>
          <a:ln w="9525">
            <a:noFill/>
            <a:miter lim="800000"/>
            <a:headEnd/>
            <a:tailEnd/>
          </a:ln>
        </p:spPr>
        <p:txBody>
          <a:bodyPr wrap="none">
            <a:spAutoFit/>
          </a:bodyPr>
          <a:lstStyle/>
          <a:p>
            <a:pPr algn="ctr"/>
            <a:r>
              <a:rPr lang="en-GB" altLang="en-US" sz="3200" b="1" i="1" dirty="0">
                <a:latin typeface="Calibri" pitchFamily="34" charset="0"/>
                <a:cs typeface="Times New Roman" pitchFamily="18" charset="0"/>
              </a:rPr>
              <a:t>The project management - Trello</a:t>
            </a:r>
            <a:endParaRPr lang="en-GB" altLang="en-US" sz="3200" dirty="0">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3623"/>
            <a:ext cx="7757153" cy="51547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218" y="4642110"/>
            <a:ext cx="5735782" cy="2215890"/>
          </a:xfrm>
          <a:prstGeom prst="rect">
            <a:avLst/>
          </a:prstGeom>
        </p:spPr>
      </p:pic>
    </p:spTree>
    <p:extLst>
      <p:ext uri="{BB962C8B-B14F-4D97-AF65-F5344CB8AC3E}">
        <p14:creationId xmlns:p14="http://schemas.microsoft.com/office/powerpoint/2010/main" val="4004295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21673" y="346365"/>
            <a:ext cx="11777494" cy="5181599"/>
          </a:xfrm>
        </p:spPr>
        <p:txBody>
          <a:bodyPr>
            <a:noAutofit/>
          </a:bodyPr>
          <a:lstStyle/>
          <a:p>
            <a:pPr marL="0" indent="0">
              <a:lnSpc>
                <a:spcPct val="100000"/>
              </a:lnSpc>
              <a:buNone/>
            </a:pPr>
            <a:r>
              <a:rPr lang="en-US" sz="2400" dirty="0"/>
              <a:t>Once the grant agreement is signed, your project must be carefully managed until completion. Guidance is available at each step of the way, in the form of reporting templates and deadlines to keep to throughout the project.</a:t>
            </a:r>
          </a:p>
          <a:p>
            <a:pPr marL="0" indent="0">
              <a:lnSpc>
                <a:spcPct val="100000"/>
              </a:lnSpc>
              <a:buNone/>
            </a:pPr>
            <a:endParaRPr lang="tr-TR" sz="2400" b="1" dirty="0"/>
          </a:p>
          <a:p>
            <a:pPr marL="0" indent="0">
              <a:lnSpc>
                <a:spcPct val="100000"/>
              </a:lnSpc>
              <a:buNone/>
            </a:pPr>
            <a:r>
              <a:rPr lang="en-US" sz="2400" b="1" dirty="0"/>
              <a:t>Factors to take into account</a:t>
            </a:r>
          </a:p>
          <a:p>
            <a:pPr>
              <a:lnSpc>
                <a:spcPct val="100000"/>
              </a:lnSpc>
            </a:pPr>
            <a:r>
              <a:rPr lang="tr-TR" sz="2400" b="1" dirty="0"/>
              <a:t>R</a:t>
            </a:r>
            <a:r>
              <a:rPr lang="en-US" sz="2400" b="1" dirty="0" err="1"/>
              <a:t>eporting</a:t>
            </a:r>
            <a:r>
              <a:rPr lang="en-US" sz="2400" b="1" dirty="0"/>
              <a:t> </a:t>
            </a:r>
            <a:r>
              <a:rPr lang="en-US" sz="2400" dirty="0"/>
              <a:t>- you must submit regular technical and financial reports to the Commission</a:t>
            </a:r>
          </a:p>
          <a:p>
            <a:pPr>
              <a:lnSpc>
                <a:spcPct val="100000"/>
              </a:lnSpc>
            </a:pPr>
            <a:r>
              <a:rPr lang="tr-TR" sz="2400" b="1" dirty="0"/>
              <a:t>D</a:t>
            </a:r>
            <a:r>
              <a:rPr lang="en-US" sz="2400" b="1" dirty="0" err="1"/>
              <a:t>eliverables</a:t>
            </a:r>
            <a:r>
              <a:rPr lang="en-US" sz="2400" b="1" dirty="0"/>
              <a:t> </a:t>
            </a:r>
            <a:r>
              <a:rPr lang="en-US" sz="2400" dirty="0"/>
              <a:t>- you may have to submit deliverables (information, a special report, a technical diagram brochure, list, software milestone, etc.) identified in the grant agreement</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73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149807"/>
            <a:ext cx="11691257" cy="661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54821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857" y="776694"/>
            <a:ext cx="12009464" cy="5351963"/>
          </a:xfrm>
          <a:prstGeom prst="rect">
            <a:avLst/>
          </a:prstGeom>
        </p:spPr>
      </p:pic>
    </p:spTree>
    <p:extLst>
      <p:ext uri="{BB962C8B-B14F-4D97-AF65-F5344CB8AC3E}">
        <p14:creationId xmlns:p14="http://schemas.microsoft.com/office/powerpoint/2010/main" val="400006627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68" y="195944"/>
            <a:ext cx="11998003" cy="5040085"/>
          </a:xfrm>
          <a:prstGeom prst="rect">
            <a:avLst/>
          </a:prstGeom>
        </p:spPr>
      </p:pic>
    </p:spTree>
    <p:extLst>
      <p:ext uri="{BB962C8B-B14F-4D97-AF65-F5344CB8AC3E}">
        <p14:creationId xmlns:p14="http://schemas.microsoft.com/office/powerpoint/2010/main" val="5304300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195" y="1183681"/>
            <a:ext cx="12151806" cy="3737313"/>
          </a:xfrm>
          <a:prstGeom prst="rect">
            <a:avLst/>
          </a:prstGeom>
        </p:spPr>
      </p:pic>
    </p:spTree>
    <p:extLst>
      <p:ext uri="{BB962C8B-B14F-4D97-AF65-F5344CB8AC3E}">
        <p14:creationId xmlns:p14="http://schemas.microsoft.com/office/powerpoint/2010/main" val="18180275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51" y="912266"/>
            <a:ext cx="12126802" cy="4853879"/>
          </a:xfrm>
          <a:prstGeom prst="rect">
            <a:avLst/>
          </a:prstGeom>
        </p:spPr>
      </p:pic>
    </p:spTree>
    <p:extLst>
      <p:ext uri="{BB962C8B-B14F-4D97-AF65-F5344CB8AC3E}">
        <p14:creationId xmlns:p14="http://schemas.microsoft.com/office/powerpoint/2010/main" val="36923076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0409" y="857330"/>
            <a:ext cx="10018409" cy="4692637"/>
          </a:xfrm>
          <a:prstGeom prst="rect">
            <a:avLst/>
          </a:prstGeom>
        </p:spPr>
      </p:pic>
    </p:spTree>
    <p:extLst>
      <p:ext uri="{BB962C8B-B14F-4D97-AF65-F5344CB8AC3E}">
        <p14:creationId xmlns:p14="http://schemas.microsoft.com/office/powerpoint/2010/main" val="103147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16632"/>
            <a:ext cx="9144000" cy="5736742"/>
          </a:xfrm>
          <a:prstGeom prst="rect">
            <a:avLst/>
          </a:prstGeom>
        </p:spPr>
      </p:pic>
    </p:spTree>
    <p:extLst>
      <p:ext uri="{BB962C8B-B14F-4D97-AF65-F5344CB8AC3E}">
        <p14:creationId xmlns:p14="http://schemas.microsoft.com/office/powerpoint/2010/main" val="1800919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477201" y="401782"/>
            <a:ext cx="11299161" cy="6279324"/>
          </a:xfrm>
        </p:spPr>
        <p:txBody>
          <a:bodyPr>
            <a:noAutofit/>
          </a:bodyPr>
          <a:lstStyle/>
          <a:p>
            <a:pPr marL="0" indent="0" algn="ctr">
              <a:lnSpc>
                <a:spcPct val="100000"/>
              </a:lnSpc>
              <a:buNone/>
            </a:pPr>
            <a:r>
              <a:rPr lang="en-US" sz="2600" b="1" dirty="0"/>
              <a:t>Checks, audits and reviews</a:t>
            </a:r>
          </a:p>
          <a:p>
            <a:pPr marL="0" indent="0" algn="ctr">
              <a:lnSpc>
                <a:spcPct val="100000"/>
              </a:lnSpc>
              <a:buNone/>
            </a:pPr>
            <a:r>
              <a:rPr lang="en-US" sz="2000" dirty="0"/>
              <a:t>The Commission will monitor the implementation of project (during or afterwards) to ensure its compliance with the grant agreement. The process of checks, audits and reviews may involve:</a:t>
            </a:r>
            <a:r>
              <a:rPr lang="tr-TR" sz="2000" dirty="0"/>
              <a:t> </a:t>
            </a:r>
            <a:r>
              <a:rPr lang="en-US" sz="2000" dirty="0"/>
              <a:t>checking the action has been properly implemented in accordance with the grant agreement, including assessing whether deliverables and reports are consistent with the description and work plan</a:t>
            </a:r>
            <a:r>
              <a:rPr lang="tr-TR" sz="2000" dirty="0"/>
              <a:t> </a:t>
            </a:r>
            <a:r>
              <a:rPr lang="en-US" sz="2000" dirty="0"/>
              <a:t>financial audits on your accounts as the beneficiary, to verify the eligible costs incurred</a:t>
            </a:r>
          </a:p>
          <a:p>
            <a:pPr marL="0" indent="0" algn="ctr">
              <a:lnSpc>
                <a:spcPct val="100000"/>
              </a:lnSpc>
              <a:buNone/>
            </a:pPr>
            <a:r>
              <a:rPr lang="en-US" sz="2600" b="1" dirty="0"/>
              <a:t>Amendments</a:t>
            </a:r>
          </a:p>
          <a:p>
            <a:pPr marL="0" indent="0" algn="ctr">
              <a:lnSpc>
                <a:spcPct val="100000"/>
              </a:lnSpc>
              <a:buNone/>
            </a:pPr>
            <a:r>
              <a:rPr lang="en-US" sz="2000" dirty="0"/>
              <a:t>Your grant agreement may need to be amended if there are any changes to its terms and conditions.</a:t>
            </a:r>
          </a:p>
          <a:p>
            <a:pPr marL="0" indent="0" algn="ctr">
              <a:lnSpc>
                <a:spcPct val="100000"/>
              </a:lnSpc>
              <a:buNone/>
            </a:pPr>
            <a:r>
              <a:rPr lang="en-US" sz="2600" b="1" dirty="0"/>
              <a:t>Keeping records</a:t>
            </a:r>
          </a:p>
          <a:p>
            <a:pPr marL="0" indent="0" algn="ctr">
              <a:lnSpc>
                <a:spcPct val="100000"/>
              </a:lnSpc>
              <a:buNone/>
            </a:pPr>
            <a:r>
              <a:rPr lang="en-US" sz="2000" dirty="0"/>
              <a:t>It is important to keep records and other supporting documentation to prove that your project has been properly implemented. This includes keeping records on eligible costs and corresponding accounts.</a:t>
            </a:r>
            <a:r>
              <a:rPr lang="tr-TR" sz="2000" dirty="0"/>
              <a:t> </a:t>
            </a:r>
            <a:r>
              <a:rPr lang="en-US" sz="2000" dirty="0"/>
              <a:t>Beneficiaries must keep records and other supporting documentation in order to prove the proper implementation and the costs declared as eligible (For Lump Sum Pilot projects, beneficiaries do not need to keep records on their costs. They only need to keep appropriate and sufficient evidence to prove the proper implementation of the action).</a:t>
            </a:r>
          </a:p>
          <a:p>
            <a:pPr marL="0" indent="0" algn="just">
              <a:lnSpc>
                <a:spcPct val="100000"/>
              </a:lnSpc>
              <a:buNone/>
            </a:pPr>
            <a:endParaRPr lang="en-US" sz="20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1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87378" y="1163080"/>
            <a:ext cx="9362628" cy="4147673"/>
          </a:xfrm>
        </p:spPr>
        <p:txBody>
          <a:bodyPr>
            <a:normAutofit/>
          </a:bodyPr>
          <a:lstStyle/>
          <a:p>
            <a:pPr eaLnBrk="1" hangingPunct="1"/>
            <a:r>
              <a:rPr lang="en-GB" sz="2800" b="1" dirty="0"/>
              <a:t>Main list</a:t>
            </a:r>
            <a:br>
              <a:rPr lang="en-GB" sz="2800" dirty="0"/>
            </a:br>
            <a:br>
              <a:rPr lang="en-GB" sz="2800" dirty="0"/>
            </a:br>
            <a:br>
              <a:rPr lang="en-GB" sz="2800" dirty="0"/>
            </a:br>
            <a:r>
              <a:rPr lang="en-GB" sz="2800" dirty="0">
                <a:effectLst>
                  <a:outerShdw blurRad="38100" dist="38100" dir="2700000" algn="tl">
                    <a:srgbClr val="000000">
                      <a:alpha val="43137"/>
                    </a:srgbClr>
                  </a:outerShdw>
                </a:effectLst>
              </a:rPr>
              <a:t>Reserve list</a:t>
            </a:r>
            <a:br>
              <a:rPr lang="en-GB" sz="2800" dirty="0"/>
            </a:br>
            <a:br>
              <a:rPr lang="en-GB" sz="2800" dirty="0"/>
            </a:br>
            <a:br>
              <a:rPr lang="en-GB" sz="2800" dirty="0"/>
            </a:br>
            <a:r>
              <a:rPr lang="en-GB" sz="2800" dirty="0"/>
              <a:t>Below available budget</a:t>
            </a:r>
            <a:br>
              <a:rPr lang="en-GB" sz="2800" dirty="0"/>
            </a:br>
            <a:br>
              <a:rPr lang="en-GB" sz="2800" dirty="0"/>
            </a:br>
            <a:br>
              <a:rPr lang="en-GB" sz="2800" dirty="0"/>
            </a:br>
            <a:r>
              <a:rPr lang="en-GB" sz="2800" dirty="0"/>
              <a:t>Below threshold</a:t>
            </a:r>
            <a:endParaRPr lang="en-US" sz="2800" dirty="0"/>
          </a:p>
        </p:txBody>
      </p:sp>
      <p:sp>
        <p:nvSpPr>
          <p:cNvPr id="6" name="Rectangle 2"/>
          <p:cNvSpPr txBox="1">
            <a:spLocks noChangeArrowheads="1"/>
          </p:cNvSpPr>
          <p:nvPr/>
        </p:nvSpPr>
        <p:spPr>
          <a:xfrm>
            <a:off x="1905000" y="228600"/>
            <a:ext cx="8458200" cy="579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t>Possibilities</a:t>
            </a:r>
            <a:endParaRPr lang="en-US" sz="3600" b="1" dirty="0"/>
          </a:p>
        </p:txBody>
      </p:sp>
    </p:spTree>
    <p:extLst>
      <p:ext uri="{BB962C8B-B14F-4D97-AF65-F5344CB8AC3E}">
        <p14:creationId xmlns:p14="http://schemas.microsoft.com/office/powerpoint/2010/main" val="427795993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05000" y="228600"/>
            <a:ext cx="8458200" cy="579438"/>
          </a:xfrm>
        </p:spPr>
        <p:txBody>
          <a:bodyPr>
            <a:normAutofit fontScale="90000"/>
          </a:bodyPr>
          <a:lstStyle/>
          <a:p>
            <a:pPr eaLnBrk="1" hangingPunct="1"/>
            <a:r>
              <a:rPr lang="en-US" sz="3600" dirty="0"/>
              <a:t>Amendments</a:t>
            </a:r>
          </a:p>
        </p:txBody>
      </p:sp>
      <p:pic>
        <p:nvPicPr>
          <p:cNvPr id="2" name="Picture 1"/>
          <p:cNvPicPr>
            <a:picLocks noChangeAspect="1"/>
          </p:cNvPicPr>
          <p:nvPr/>
        </p:nvPicPr>
        <p:blipFill>
          <a:blip r:embed="rId2"/>
          <a:stretch>
            <a:fillRect/>
          </a:stretch>
        </p:blipFill>
        <p:spPr>
          <a:xfrm>
            <a:off x="2219908" y="904618"/>
            <a:ext cx="8143293" cy="5953382"/>
          </a:xfrm>
          <a:prstGeom prst="rect">
            <a:avLst/>
          </a:prstGeom>
        </p:spPr>
      </p:pic>
    </p:spTree>
    <p:extLst>
      <p:ext uri="{BB962C8B-B14F-4D97-AF65-F5344CB8AC3E}">
        <p14:creationId xmlns:p14="http://schemas.microsoft.com/office/powerpoint/2010/main" val="33529167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72" y="108003"/>
            <a:ext cx="9710057" cy="674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25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101" y="174173"/>
            <a:ext cx="9584671" cy="65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63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029" y="97972"/>
            <a:ext cx="9167857" cy="66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9682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944" y="181241"/>
            <a:ext cx="8847134" cy="643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70907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07817" y="301841"/>
            <a:ext cx="11791349" cy="5885895"/>
          </a:xfrm>
        </p:spPr>
        <p:txBody>
          <a:bodyPr>
            <a:normAutofit fontScale="92500" lnSpcReduction="20000"/>
          </a:bodyPr>
          <a:lstStyle/>
          <a:p>
            <a:pPr marL="0" indent="0">
              <a:lnSpc>
                <a:spcPct val="100000"/>
              </a:lnSpc>
              <a:buNone/>
            </a:pPr>
            <a:r>
              <a:rPr lang="en-US" b="1" dirty="0"/>
              <a:t>Amendment</a:t>
            </a:r>
            <a:r>
              <a:rPr lang="tr-TR" b="1" dirty="0"/>
              <a:t> </a:t>
            </a:r>
            <a:r>
              <a:rPr lang="en-US" dirty="0"/>
              <a:t>is an act modifying the grant conditions initially agreed or established in clauses of the grant agreement or grant decision. It requires that one party requests a change that the other party agrees to. Beneficiaries have to inform the Agency of any changes they wish to introduce in advance in order to allow the necessary time for the analysis of the request.</a:t>
            </a:r>
            <a:endParaRPr lang="tr-TR" dirty="0"/>
          </a:p>
          <a:p>
            <a:pPr marL="0" indent="0">
              <a:lnSpc>
                <a:spcPct val="100000"/>
              </a:lnSpc>
              <a:buNone/>
            </a:pPr>
            <a:endParaRPr lang="tr-TR" dirty="0"/>
          </a:p>
          <a:p>
            <a:pPr lvl="1">
              <a:defRPr/>
            </a:pPr>
            <a:r>
              <a:rPr lang="en-GB" sz="2800" dirty="0"/>
              <a:t>Administrative changes</a:t>
            </a:r>
          </a:p>
          <a:p>
            <a:pPr lvl="1">
              <a:defRPr/>
            </a:pPr>
            <a:r>
              <a:rPr lang="en-GB" sz="2800" dirty="0"/>
              <a:t>Change to the planned activities</a:t>
            </a:r>
          </a:p>
          <a:p>
            <a:pPr lvl="1">
              <a:defRPr/>
            </a:pPr>
            <a:r>
              <a:rPr lang="en-GB" sz="2800" dirty="0"/>
              <a:t>Change of eligibility dates </a:t>
            </a:r>
          </a:p>
          <a:p>
            <a:pPr lvl="1">
              <a:defRPr/>
            </a:pPr>
            <a:r>
              <a:rPr lang="en-GB" sz="2800" dirty="0"/>
              <a:t>Change in the partnership</a:t>
            </a:r>
          </a:p>
          <a:p>
            <a:pPr lvl="1">
              <a:defRPr/>
            </a:pPr>
            <a:r>
              <a:rPr lang="en-GB" sz="2800" dirty="0"/>
              <a:t>Budget amendments</a:t>
            </a:r>
          </a:p>
          <a:p>
            <a:pPr marL="0" indent="0">
              <a:lnSpc>
                <a:spcPct val="100000"/>
              </a:lnSpc>
              <a:buNone/>
            </a:pPr>
            <a:endParaRPr lang="tr-TR" dirty="0"/>
          </a:p>
          <a:p>
            <a:pPr marL="0" indent="0">
              <a:lnSpc>
                <a:spcPct val="100000"/>
              </a:lnSpc>
              <a:buNone/>
            </a:pPr>
            <a:r>
              <a:rPr lang="en-US" dirty="0"/>
              <a:t>In most cases, the amendment will be made by an exchange of letters which implies that the agreement between the two parties will not be reached by countersigning the very same document but by exchanging two separate documents (letters). </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43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5703B91-37AA-4587-A656-806A1E3B7620}"/>
              </a:ext>
            </a:extLst>
          </p:cNvPr>
          <p:cNvSpPr/>
          <p:nvPr/>
        </p:nvSpPr>
        <p:spPr>
          <a:xfrm>
            <a:off x="193963" y="193964"/>
            <a:ext cx="11805203" cy="6186309"/>
          </a:xfrm>
          <a:prstGeom prst="rect">
            <a:avLst/>
          </a:prstGeom>
        </p:spPr>
        <p:txBody>
          <a:bodyPr wrap="square">
            <a:spAutoFit/>
          </a:bodyPr>
          <a:lstStyle/>
          <a:p>
            <a:pPr algn="just"/>
            <a:r>
              <a:rPr lang="en-US" sz="2200" b="1" dirty="0"/>
              <a:t>Before the end of the Project</a:t>
            </a:r>
            <a:r>
              <a:rPr lang="tr-TR" sz="2200" b="1" dirty="0"/>
              <a:t> </a:t>
            </a:r>
            <a:r>
              <a:rPr lang="tr-TR" sz="2200" b="1" dirty="0" err="1"/>
              <a:t>amendment</a:t>
            </a:r>
            <a:r>
              <a:rPr lang="tr-TR" sz="2200" b="1" dirty="0"/>
              <a:t> can be </a:t>
            </a:r>
            <a:r>
              <a:rPr lang="tr-TR" sz="2200" b="1" dirty="0" err="1"/>
              <a:t>requested</a:t>
            </a:r>
            <a:r>
              <a:rPr lang="tr-TR" sz="2200" b="1" dirty="0"/>
              <a:t> w</a:t>
            </a:r>
            <a:r>
              <a:rPr lang="en-US" sz="2200" b="1" dirty="0"/>
              <a:t>hen one of the following changes applies:</a:t>
            </a:r>
          </a:p>
          <a:p>
            <a:pPr algn="just"/>
            <a:r>
              <a:rPr lang="en-US" sz="2200" dirty="0"/>
              <a:t>Changes involving beneficiaries &amp; linked third parties</a:t>
            </a:r>
          </a:p>
          <a:p>
            <a:pPr marL="285750" indent="-285750" algn="just">
              <a:buFont typeface="Wingdings" panose="05000000000000000000" pitchFamily="2" charset="2"/>
              <a:buChar char="§"/>
            </a:pPr>
            <a:r>
              <a:rPr lang="en-US" sz="2200" dirty="0"/>
              <a:t>Adding a new beneficiary</a:t>
            </a:r>
            <a:endParaRPr lang="tr-TR" sz="2200" dirty="0"/>
          </a:p>
          <a:p>
            <a:pPr marL="285750" indent="-285750" algn="just">
              <a:buFont typeface="Wingdings" panose="05000000000000000000" pitchFamily="2" charset="2"/>
              <a:buChar char="§"/>
            </a:pPr>
            <a:r>
              <a:rPr lang="en-US" sz="2200" dirty="0"/>
              <a:t>Deletion of a beneficiary whose participation has been terminated because:</a:t>
            </a:r>
          </a:p>
          <a:p>
            <a:pPr marL="1200150" lvl="2" indent="-285750" algn="just">
              <a:buFont typeface="Wingdings" panose="05000000000000000000" pitchFamily="2" charset="2"/>
              <a:buChar char="Ø"/>
            </a:pPr>
            <a:r>
              <a:rPr lang="en-US" sz="2200" dirty="0"/>
              <a:t>it has not signed the grant agreement</a:t>
            </a:r>
          </a:p>
          <a:p>
            <a:pPr marL="1200150" lvl="2" indent="-285750" algn="just">
              <a:buFont typeface="Wingdings" panose="05000000000000000000" pitchFamily="2" charset="2"/>
              <a:buChar char="Ø"/>
            </a:pPr>
            <a:r>
              <a:rPr lang="en-US" sz="2200" dirty="0"/>
              <a:t>it has not provided a declaration on joint &amp; several liability as requested</a:t>
            </a:r>
            <a:r>
              <a:rPr lang="tr-TR" sz="2200" dirty="0"/>
              <a:t> </a:t>
            </a:r>
          </a:p>
          <a:p>
            <a:pPr marL="1200150" lvl="2" indent="-285750" algn="just">
              <a:buFont typeface="Wingdings" panose="05000000000000000000" pitchFamily="2" charset="2"/>
              <a:buChar char="Ø"/>
            </a:pPr>
            <a:r>
              <a:rPr lang="en-US" sz="2200" dirty="0"/>
              <a:t>for some other reason</a:t>
            </a:r>
          </a:p>
          <a:p>
            <a:pPr marL="285750" lvl="1" indent="-285750" algn="just">
              <a:buFont typeface="Wingdings" panose="05000000000000000000" pitchFamily="2" charset="2"/>
              <a:buChar char="§"/>
            </a:pPr>
            <a:r>
              <a:rPr lang="en-US" sz="2200" dirty="0"/>
              <a:t>Change of beneficiary due to 'partial takeover'</a:t>
            </a:r>
          </a:p>
          <a:p>
            <a:pPr marL="285750" lvl="1" indent="-285750" algn="just">
              <a:buFont typeface="Wingdings" panose="05000000000000000000" pitchFamily="2" charset="2"/>
              <a:buChar char="§"/>
            </a:pPr>
            <a:r>
              <a:rPr lang="en-US" sz="2200" dirty="0"/>
              <a:t>Deletion or addition of linked third party Specific case: if a beneficiary's participation is terminated at the initiative of other beneficiaries Change involving the coordinator/principal beneficiary</a:t>
            </a:r>
          </a:p>
          <a:p>
            <a:pPr marL="285750" lvl="1" indent="-285750" algn="just">
              <a:buFont typeface="Wingdings" panose="05000000000000000000" pitchFamily="2" charset="2"/>
              <a:buChar char="§"/>
            </a:pPr>
            <a:r>
              <a:rPr lang="en-US" sz="2200" dirty="0"/>
              <a:t>Change of coordinator</a:t>
            </a:r>
          </a:p>
          <a:p>
            <a:pPr marL="285750" lvl="1" indent="-285750" algn="just">
              <a:buFont typeface="Wingdings" panose="05000000000000000000" pitchFamily="2" charset="2"/>
              <a:buChar char="§"/>
            </a:pPr>
            <a:r>
              <a:rPr lang="en-US" sz="2200" dirty="0"/>
              <a:t>Change in the bank account the coordinator uses for payments</a:t>
            </a:r>
          </a:p>
          <a:p>
            <a:pPr marL="285750" lvl="1" indent="-285750" algn="just">
              <a:buFont typeface="Wingdings" panose="05000000000000000000" pitchFamily="2" charset="2"/>
              <a:buChar char="§"/>
            </a:pPr>
            <a:r>
              <a:rPr lang="en-US" sz="2200" dirty="0"/>
              <a:t>Change in the ‘authorization to administer’ option </a:t>
            </a:r>
          </a:p>
          <a:p>
            <a:pPr marL="285750" lvl="1" indent="-285750" algn="just">
              <a:buFont typeface="Wingdings" panose="05000000000000000000" pitchFamily="2" charset="2"/>
              <a:buChar char="§"/>
            </a:pPr>
            <a:r>
              <a:rPr lang="en-US" sz="2200" dirty="0"/>
              <a:t>Changes affecting the project or its implementation</a:t>
            </a:r>
          </a:p>
          <a:p>
            <a:pPr marL="285750" lvl="1" indent="-285750" algn="just">
              <a:buFont typeface="Wingdings" panose="05000000000000000000" pitchFamily="2" charset="2"/>
              <a:buChar char="§"/>
            </a:pPr>
            <a:r>
              <a:rPr lang="en-US" sz="2200" dirty="0"/>
              <a:t>Change to Annex 1</a:t>
            </a:r>
          </a:p>
          <a:p>
            <a:pPr marL="285750" lvl="1" indent="-285750" algn="just">
              <a:buFont typeface="Wingdings" panose="05000000000000000000" pitchFamily="2" charset="2"/>
              <a:buChar char="§"/>
            </a:pPr>
            <a:r>
              <a:rPr lang="en-US" sz="2200" dirty="0"/>
              <a:t>Change in the title of the project or its acronym, starting date, duration or reporting periods</a:t>
            </a:r>
          </a:p>
          <a:p>
            <a:pPr marL="285750" lvl="1" indent="-285750" algn="just">
              <a:buFont typeface="Wingdings" panose="05000000000000000000" pitchFamily="2" charset="2"/>
              <a:buChar char="§"/>
            </a:pPr>
            <a:r>
              <a:rPr lang="en-US" sz="2200" dirty="0"/>
              <a:t>Resumption of project activities after a temporary suspension</a:t>
            </a:r>
          </a:p>
        </p:txBody>
      </p:sp>
      <p:pic>
        <p:nvPicPr>
          <p:cNvPr id="3" name="Picture 2" descr="Image result for PROJECT MANAGEMENT">
            <a:extLst>
              <a:ext uri="{FF2B5EF4-FFF2-40B4-BE49-F238E27FC236}">
                <a16:creationId xmlns:a16="http://schemas.microsoft.com/office/drawing/2014/main" id="{2078B9B0-1094-4304-A03A-6D63719EE3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9357DD95-E472-4F2F-901E-141037DED8A7}"/>
              </a:ext>
            </a:extLst>
          </p:cNvPr>
          <p:cNvSpPr/>
          <p:nvPr/>
        </p:nvSpPr>
        <p:spPr>
          <a:xfrm>
            <a:off x="8669071" y="6311774"/>
            <a:ext cx="1662250" cy="369332"/>
          </a:xfrm>
          <a:prstGeom prst="rect">
            <a:avLst/>
          </a:prstGeom>
        </p:spPr>
        <p:txBody>
          <a:bodyPr wrap="none">
            <a:spAutoFit/>
          </a:bodyPr>
          <a:lstStyle/>
          <a:p>
            <a:r>
              <a:rPr lang="en-US" b="1" dirty="0" err="1">
                <a:solidFill>
                  <a:schemeClr val="accent5">
                    <a:lumMod val="50000"/>
                  </a:schemeClr>
                </a:solidFill>
                <a:effectLst>
                  <a:outerShdw blurRad="38100" dist="38100" dir="2700000" algn="tl">
                    <a:srgbClr val="000000">
                      <a:alpha val="43137"/>
                    </a:srgbClr>
                  </a:outerShdw>
                </a:effectLst>
              </a:rPr>
              <a:t>H2020</a:t>
            </a:r>
            <a:r>
              <a:rPr lang="en-US" b="1" dirty="0">
                <a:solidFill>
                  <a:schemeClr val="accent5">
                    <a:lumMod val="50000"/>
                  </a:schemeClr>
                </a:solidFill>
                <a:effectLst>
                  <a:outerShdw blurRad="38100" dist="38100" dir="2700000" algn="tl">
                    <a:srgbClr val="000000">
                      <a:alpha val="43137"/>
                    </a:srgbClr>
                  </a:outerShdw>
                </a:effectLst>
              </a:rPr>
              <a:t> Example</a:t>
            </a:r>
          </a:p>
        </p:txBody>
      </p:sp>
    </p:spTree>
    <p:extLst>
      <p:ext uri="{BB962C8B-B14F-4D97-AF65-F5344CB8AC3E}">
        <p14:creationId xmlns:p14="http://schemas.microsoft.com/office/powerpoint/2010/main" val="2069499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5703B91-37AA-4587-A656-806A1E3B7620}"/>
              </a:ext>
            </a:extLst>
          </p:cNvPr>
          <p:cNvSpPr/>
          <p:nvPr/>
        </p:nvSpPr>
        <p:spPr>
          <a:xfrm>
            <a:off x="194245" y="281993"/>
            <a:ext cx="11804921" cy="5509200"/>
          </a:xfrm>
          <a:prstGeom prst="rect">
            <a:avLst/>
          </a:prstGeom>
        </p:spPr>
        <p:txBody>
          <a:bodyPr wrap="square">
            <a:spAutoFit/>
          </a:bodyPr>
          <a:lstStyle/>
          <a:p>
            <a:pPr marL="285750" indent="-285750" algn="just">
              <a:buFont typeface="Arial" panose="020B0604020202020204" pitchFamily="34" charset="0"/>
              <a:buChar char="•"/>
            </a:pPr>
            <a:r>
              <a:rPr lang="en-US" sz="2200" b="1" dirty="0"/>
              <a:t>Changes involving the financial aspects of the grant</a:t>
            </a:r>
          </a:p>
          <a:p>
            <a:pPr marL="742950" lvl="1" indent="-285750" algn="just">
              <a:buFont typeface="Wingdings" panose="05000000000000000000" pitchFamily="2" charset="2"/>
              <a:buChar char="§"/>
            </a:pPr>
            <a:r>
              <a:rPr lang="en-US" sz="2200" dirty="0"/>
              <a:t>Change to Annex 2 or </a:t>
            </a:r>
            <a:r>
              <a:rPr lang="en-US" sz="2200" dirty="0" err="1"/>
              <a:t>2a</a:t>
            </a:r>
            <a:endParaRPr lang="en-US" sz="2200" dirty="0"/>
          </a:p>
          <a:p>
            <a:pPr marL="742950" lvl="1" indent="-285750" algn="just">
              <a:buFont typeface="Wingdings" panose="05000000000000000000" pitchFamily="2" charset="2"/>
              <a:buChar char="§"/>
            </a:pPr>
            <a:r>
              <a:rPr lang="en-US" sz="2200" dirty="0"/>
              <a:t>Change in the maximum grant amount, reimbursement rate(s), the estimated eligible costs of the project (if applicable, for example it is not applicable to lump sum pilot projects), the amount of pre-financing or the contribution to the Guarantee Fund</a:t>
            </a:r>
          </a:p>
          <a:p>
            <a:pPr marL="742950" lvl="1" indent="-285750" algn="just">
              <a:buFont typeface="Wingdings" panose="05000000000000000000" pitchFamily="2" charset="2"/>
              <a:buChar char="§"/>
            </a:pPr>
            <a:r>
              <a:rPr lang="en-US" sz="2200" dirty="0"/>
              <a:t>Change concerning specific cost categories (‘specific unit costs’)</a:t>
            </a:r>
          </a:p>
          <a:p>
            <a:pPr marL="285750" indent="-285750" algn="just">
              <a:buFont typeface="Arial" panose="020B0604020202020204" pitchFamily="34" charset="0"/>
              <a:buChar char="•"/>
            </a:pPr>
            <a:r>
              <a:rPr lang="en-US" sz="2200" dirty="0"/>
              <a:t>Specific changes in o</a:t>
            </a:r>
            <a:r>
              <a:rPr lang="en-US" sz="2200" b="1" dirty="0"/>
              <a:t>ther Model Grant Agreements </a:t>
            </a:r>
            <a:r>
              <a:rPr lang="en-US" sz="2200" dirty="0"/>
              <a:t>(e.g. </a:t>
            </a:r>
            <a:r>
              <a:rPr lang="en-US" sz="2200" dirty="0" err="1"/>
              <a:t>FPA</a:t>
            </a:r>
            <a:r>
              <a:rPr lang="en-US" sz="2200" dirty="0"/>
              <a:t>/SGA, ERC, </a:t>
            </a:r>
            <a:r>
              <a:rPr lang="en-US" sz="2200" dirty="0" err="1"/>
              <a:t>MSCA</a:t>
            </a:r>
            <a:r>
              <a:rPr lang="en-US" sz="2200" dirty="0"/>
              <a:t>, etc.)</a:t>
            </a:r>
          </a:p>
          <a:p>
            <a:pPr algn="just"/>
            <a:endParaRPr lang="tr-TR" sz="2200" b="1" dirty="0"/>
          </a:p>
          <a:p>
            <a:pPr algn="just"/>
            <a:endParaRPr lang="tr-TR" sz="2200" b="1" dirty="0"/>
          </a:p>
          <a:p>
            <a:pPr algn="just"/>
            <a:r>
              <a:rPr lang="en-US" sz="2200" b="1" dirty="0"/>
              <a:t>Amendments are NOT necessary</a:t>
            </a:r>
          </a:p>
          <a:p>
            <a:pPr marL="285750" indent="-285750" algn="just">
              <a:buFont typeface="Arial" panose="020B0604020202020204" pitchFamily="34" charset="0"/>
              <a:buChar char="•"/>
            </a:pPr>
            <a:r>
              <a:rPr lang="en-US" sz="2200" dirty="0"/>
              <a:t>for certain budget transfers</a:t>
            </a:r>
          </a:p>
          <a:p>
            <a:pPr marL="285750" indent="-285750" algn="just">
              <a:buFont typeface="Arial" panose="020B0604020202020204" pitchFamily="34" charset="0"/>
              <a:buChar char="•"/>
            </a:pPr>
            <a:r>
              <a:rPr lang="en-US" sz="2200" dirty="0"/>
              <a:t>if the name or address of a beneficiary, linked third party or coordinator changes</a:t>
            </a:r>
          </a:p>
          <a:p>
            <a:pPr marL="285750" indent="-285750" algn="just">
              <a:buFont typeface="Arial" panose="020B0604020202020204" pitchFamily="34" charset="0"/>
              <a:buChar char="•"/>
            </a:pPr>
            <a:r>
              <a:rPr lang="en-US" sz="2200" dirty="0"/>
              <a:t>if a universal takeover results in a change of beneficiary</a:t>
            </a:r>
          </a:p>
          <a:p>
            <a:pPr marL="285750" indent="-285750" algn="just">
              <a:buFont typeface="Arial" panose="020B0604020202020204" pitchFamily="34" charset="0"/>
              <a:buChar char="•"/>
            </a:pPr>
            <a:r>
              <a:rPr lang="en-US" sz="2200" dirty="0"/>
              <a:t>if there is a change in the name of the bank or the address of the branch where the coordinator has an account, or in the name of the account holder.</a:t>
            </a:r>
          </a:p>
          <a:p>
            <a:pPr algn="just"/>
            <a:endParaRPr lang="en-US" sz="2200" b="1" dirty="0"/>
          </a:p>
        </p:txBody>
      </p:sp>
      <p:sp>
        <p:nvSpPr>
          <p:cNvPr id="3" name="Dikdörtgen 2">
            <a:extLst>
              <a:ext uri="{FF2B5EF4-FFF2-40B4-BE49-F238E27FC236}">
                <a16:creationId xmlns:a16="http://schemas.microsoft.com/office/drawing/2014/main" id="{41F93CB2-994F-4921-B93F-5F7995B3AA40}"/>
              </a:ext>
            </a:extLst>
          </p:cNvPr>
          <p:cNvSpPr/>
          <p:nvPr/>
        </p:nvSpPr>
        <p:spPr>
          <a:xfrm>
            <a:off x="407042" y="6178413"/>
            <a:ext cx="1662250" cy="369332"/>
          </a:xfrm>
          <a:prstGeom prst="rect">
            <a:avLst/>
          </a:prstGeom>
        </p:spPr>
        <p:txBody>
          <a:bodyPr wrap="none">
            <a:spAutoFit/>
          </a:bodyPr>
          <a:lstStyle/>
          <a:p>
            <a:r>
              <a:rPr lang="en-US" b="1" dirty="0" err="1">
                <a:solidFill>
                  <a:schemeClr val="accent5">
                    <a:lumMod val="50000"/>
                  </a:schemeClr>
                </a:solidFill>
                <a:effectLst>
                  <a:outerShdw blurRad="38100" dist="38100" dir="2700000" algn="tl">
                    <a:srgbClr val="000000">
                      <a:alpha val="43137"/>
                    </a:srgbClr>
                  </a:outerShdw>
                </a:effectLst>
              </a:rPr>
              <a:t>H2020</a:t>
            </a:r>
            <a:r>
              <a:rPr lang="en-US" b="1" dirty="0">
                <a:solidFill>
                  <a:schemeClr val="accent5">
                    <a:lumMod val="50000"/>
                  </a:schemeClr>
                </a:solidFill>
                <a:effectLst>
                  <a:outerShdw blurRad="38100" dist="38100" dir="2700000" algn="tl">
                    <a:srgbClr val="000000">
                      <a:alpha val="43137"/>
                    </a:srgbClr>
                  </a:outerShdw>
                </a:effectLst>
              </a:rPr>
              <a:t> Example</a:t>
            </a:r>
          </a:p>
        </p:txBody>
      </p:sp>
      <p:pic>
        <p:nvPicPr>
          <p:cNvPr id="5" name="Picture 2" descr="Image result for PROJECT MANAGEMENT">
            <a:extLst>
              <a:ext uri="{FF2B5EF4-FFF2-40B4-BE49-F238E27FC236}">
                <a16:creationId xmlns:a16="http://schemas.microsoft.com/office/drawing/2014/main" id="{6F961140-DE80-4E5E-8D8A-D29ED36A3B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30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73181" y="208223"/>
            <a:ext cx="11160967" cy="4687410"/>
          </a:xfrm>
        </p:spPr>
        <p:txBody>
          <a:bodyPr>
            <a:normAutofit/>
          </a:bodyPr>
          <a:lstStyle/>
          <a:p>
            <a:pPr marL="0" indent="0">
              <a:lnSpc>
                <a:spcPct val="100000"/>
              </a:lnSpc>
              <a:buNone/>
            </a:pPr>
            <a:r>
              <a:rPr lang="tr-TR" b="1" dirty="0"/>
              <a:t>P</a:t>
            </a:r>
            <a:r>
              <a:rPr lang="en-US" b="1" dirty="0" err="1"/>
              <a:t>rinciples</a:t>
            </a:r>
            <a:r>
              <a:rPr lang="en-US" b="1" dirty="0"/>
              <a:t> apply:</a:t>
            </a:r>
          </a:p>
          <a:p>
            <a:pPr>
              <a:lnSpc>
                <a:spcPct val="100000"/>
              </a:lnSpc>
              <a:buFont typeface="Wingdings" panose="05000000000000000000" pitchFamily="2" charset="2"/>
              <a:buChar char="§"/>
            </a:pPr>
            <a:r>
              <a:rPr lang="en-US" dirty="0"/>
              <a:t>An amendment cannot question the decision to award the grant;</a:t>
            </a:r>
          </a:p>
          <a:p>
            <a:pPr>
              <a:lnSpc>
                <a:spcPct val="100000"/>
              </a:lnSpc>
              <a:buFont typeface="Wingdings" panose="05000000000000000000" pitchFamily="2" charset="2"/>
              <a:buChar char="§"/>
            </a:pPr>
            <a:r>
              <a:rPr lang="en-US" dirty="0"/>
              <a:t>An amendment cannot result in unequal treatment of applicants;</a:t>
            </a:r>
          </a:p>
          <a:p>
            <a:pPr>
              <a:lnSpc>
                <a:spcPct val="100000"/>
              </a:lnSpc>
              <a:buFont typeface="Wingdings" panose="05000000000000000000" pitchFamily="2" charset="2"/>
              <a:buChar char="§"/>
            </a:pPr>
            <a:r>
              <a:rPr lang="en-US" dirty="0"/>
              <a:t>An amendment can be made only in writing;</a:t>
            </a:r>
            <a:endParaRPr lang="tr-TR" dirty="0"/>
          </a:p>
          <a:p>
            <a:pPr>
              <a:lnSpc>
                <a:spcPct val="100000"/>
              </a:lnSpc>
              <a:buFont typeface="Wingdings" panose="05000000000000000000" pitchFamily="2" charset="2"/>
              <a:buChar char="§"/>
            </a:pPr>
            <a:r>
              <a:rPr lang="en-GB" dirty="0"/>
              <a:t>Amendments must be requested on time before they occur: at the latest one month before the end of the eligibility.</a:t>
            </a:r>
          </a:p>
          <a:p>
            <a:pPr>
              <a:lnSpc>
                <a:spcPct val="100000"/>
              </a:lnSpc>
              <a:buFont typeface="Wingdings" panose="05000000000000000000" pitchFamily="2" charset="2"/>
              <a:buChar char="§"/>
            </a:pPr>
            <a:r>
              <a:rPr lang="en-US" dirty="0"/>
              <a:t>The modification to a grant agreement/grant decision has to be </a:t>
            </a:r>
            <a:r>
              <a:rPr lang="en-US" dirty="0" err="1"/>
              <a:t>authorised</a:t>
            </a:r>
            <a:r>
              <a:rPr lang="en-US" dirty="0"/>
              <a:t> by the same parties who have signed the initial agreement/decision.</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39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D76ED438-7ED3-4B7B-B82F-12F827728816}"/>
              </a:ext>
            </a:extLst>
          </p:cNvPr>
          <p:cNvPicPr>
            <a:picLocks noChangeAspect="1"/>
          </p:cNvPicPr>
          <p:nvPr/>
        </p:nvPicPr>
        <p:blipFill rotWithShape="1">
          <a:blip r:embed="rId3"/>
          <a:srcRect l="35204" t="36026" r="19413" b="26123"/>
          <a:stretch/>
        </p:blipFill>
        <p:spPr>
          <a:xfrm>
            <a:off x="302150" y="249381"/>
            <a:ext cx="11488068" cy="53895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Dikdörtgen 4">
            <a:extLst>
              <a:ext uri="{FF2B5EF4-FFF2-40B4-BE49-F238E27FC236}">
                <a16:creationId xmlns:a16="http://schemas.microsoft.com/office/drawing/2014/main" id="{AC7B3617-5B9F-49E2-93D6-80D3722859B0}"/>
              </a:ext>
            </a:extLst>
          </p:cNvPr>
          <p:cNvSpPr/>
          <p:nvPr/>
        </p:nvSpPr>
        <p:spPr>
          <a:xfrm>
            <a:off x="407042" y="6178413"/>
            <a:ext cx="1662250" cy="369332"/>
          </a:xfrm>
          <a:prstGeom prst="rect">
            <a:avLst/>
          </a:prstGeom>
        </p:spPr>
        <p:txBody>
          <a:bodyPr wrap="none">
            <a:spAutoFit/>
          </a:bodyPr>
          <a:lstStyle/>
          <a:p>
            <a:r>
              <a:rPr lang="en-US" b="1" dirty="0" err="1">
                <a:solidFill>
                  <a:schemeClr val="accent5">
                    <a:lumMod val="50000"/>
                  </a:schemeClr>
                </a:solidFill>
                <a:effectLst>
                  <a:outerShdw blurRad="38100" dist="38100" dir="2700000" algn="tl">
                    <a:srgbClr val="000000">
                      <a:alpha val="43137"/>
                    </a:srgbClr>
                  </a:outerShdw>
                </a:effectLst>
              </a:rPr>
              <a:t>H2020</a:t>
            </a:r>
            <a:r>
              <a:rPr lang="en-US" b="1" dirty="0">
                <a:solidFill>
                  <a:schemeClr val="accent5">
                    <a:lumMod val="50000"/>
                  </a:schemeClr>
                </a:solidFill>
                <a:effectLst>
                  <a:outerShdw blurRad="38100" dist="38100" dir="2700000" algn="tl">
                    <a:srgbClr val="000000">
                      <a:alpha val="43137"/>
                    </a:srgbClr>
                  </a:outerShdw>
                </a:effectLst>
              </a:rPr>
              <a:t> Example</a:t>
            </a:r>
          </a:p>
        </p:txBody>
      </p:sp>
    </p:spTree>
    <p:extLst>
      <p:ext uri="{BB962C8B-B14F-4D97-AF65-F5344CB8AC3E}">
        <p14:creationId xmlns:p14="http://schemas.microsoft.com/office/powerpoint/2010/main" val="202392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838200" y="1080444"/>
            <a:ext cx="10515600" cy="5600662"/>
          </a:xfrm>
        </p:spPr>
        <p:txBody>
          <a:bodyPr>
            <a:normAutofit/>
          </a:bodyPr>
          <a:lstStyle/>
          <a:p>
            <a:pPr marL="0" indent="0" algn="ctr">
              <a:lnSpc>
                <a:spcPct val="100000"/>
              </a:lnSpc>
              <a:buNone/>
            </a:pPr>
            <a:r>
              <a:rPr lang="en-US" dirty="0"/>
              <a:t>Everything is ready and your project has finally started. All you need to do now is to put</a:t>
            </a:r>
            <a:r>
              <a:rPr lang="tr-TR" dirty="0"/>
              <a:t> </a:t>
            </a:r>
            <a:r>
              <a:rPr lang="en-US" dirty="0"/>
              <a:t>your knowledge and know-how into action. If you had to remember only one thing about</a:t>
            </a:r>
            <a:r>
              <a:rPr lang="tr-TR" dirty="0"/>
              <a:t> </a:t>
            </a:r>
            <a:r>
              <a:rPr lang="en-US" dirty="0"/>
              <a:t>project implementation, it would be the fact that you and your partners have </a:t>
            </a:r>
            <a:r>
              <a:rPr lang="en-US" b="1" dirty="0"/>
              <a:t>to fulfil their</a:t>
            </a:r>
            <a:r>
              <a:rPr lang="tr-TR" b="1" dirty="0"/>
              <a:t> </a:t>
            </a:r>
            <a:r>
              <a:rPr lang="en-US" b="1" dirty="0"/>
              <a:t>commitments</a:t>
            </a:r>
            <a:r>
              <a:rPr lang="en-US" dirty="0"/>
              <a:t>, especially </a:t>
            </a:r>
            <a:r>
              <a:rPr lang="en-US" dirty="0">
                <a:effectLst>
                  <a:outerShdw blurRad="38100" dist="38100" dir="2700000" algn="tl">
                    <a:srgbClr val="000000">
                      <a:alpha val="43137"/>
                    </a:srgbClr>
                  </a:outerShdw>
                </a:effectLst>
              </a:rPr>
              <a:t>your project objectives </a:t>
            </a:r>
            <a:r>
              <a:rPr lang="en-US" dirty="0"/>
              <a:t>that you defined during the</a:t>
            </a:r>
            <a:r>
              <a:rPr lang="tr-TR" dirty="0"/>
              <a:t> </a:t>
            </a:r>
            <a:r>
              <a:rPr lang="en-US" dirty="0"/>
              <a:t>development</a:t>
            </a:r>
            <a:r>
              <a:rPr lang="tr-TR" dirty="0"/>
              <a:t> </a:t>
            </a:r>
            <a:r>
              <a:rPr lang="en-US" dirty="0"/>
              <a:t>phase. </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A73DDB7C-334A-4C9E-B954-2DF72AA85C5A}"/>
              </a:ext>
            </a:extLst>
          </p:cNvPr>
          <p:cNvPicPr>
            <a:picLocks noChangeAspect="1"/>
          </p:cNvPicPr>
          <p:nvPr/>
        </p:nvPicPr>
        <p:blipFill rotWithShape="1">
          <a:blip r:embed="rId3"/>
          <a:srcRect l="32100" t="54757" r="51287" b="23884"/>
          <a:stretch/>
        </p:blipFill>
        <p:spPr>
          <a:xfrm>
            <a:off x="4692618" y="4234359"/>
            <a:ext cx="2806764" cy="2029785"/>
          </a:xfrm>
          <a:prstGeom prst="rect">
            <a:avLst/>
          </a:prstGeom>
        </p:spPr>
      </p:pic>
    </p:spTree>
    <p:extLst>
      <p:ext uri="{BB962C8B-B14F-4D97-AF65-F5344CB8AC3E}">
        <p14:creationId xmlns:p14="http://schemas.microsoft.com/office/powerpoint/2010/main" val="19248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96982" y="40151"/>
            <a:ext cx="8613026" cy="6817849"/>
          </a:xfrm>
        </p:spPr>
        <p:txBody>
          <a:bodyPr>
            <a:noAutofit/>
          </a:bodyPr>
          <a:lstStyle/>
          <a:p>
            <a:pPr marL="0" indent="0" algn="just">
              <a:lnSpc>
                <a:spcPct val="120000"/>
              </a:lnSpc>
              <a:buNone/>
            </a:pPr>
            <a:r>
              <a:rPr lang="en-US" sz="1900" dirty="0"/>
              <a:t>Reporting is a contractual requirement of European projects. It serves the purpose of communicating project progress as well as triggering grant payments. Each European programme has its own reporting requirements. Check your grant and partnership agreements to identify the specific requirements for your project. </a:t>
            </a:r>
            <a:endParaRPr lang="tr-TR" sz="1900" dirty="0"/>
          </a:p>
          <a:p>
            <a:pPr marL="0" indent="0" algn="just">
              <a:lnSpc>
                <a:spcPct val="120000"/>
              </a:lnSpc>
              <a:buNone/>
            </a:pPr>
            <a:r>
              <a:rPr lang="en-US" sz="1900" dirty="0"/>
              <a:t>1/ Progress report In the application form, you had to outline the different objectives of your project and their outputs. For the progress report, you have to include this information and to update it in order to illustrate the progress of your project since it started. Moreover, you have to prepare a financial report for your project’s expenditures. Don’t forget to keep and provide any supporting document as requested by the managing authority. You will have to respect different deadlines to send your reports. Each European programme has its own rules, please refer to the guidelines for more details. </a:t>
            </a:r>
            <a:endParaRPr lang="tr-TR" sz="1900" dirty="0"/>
          </a:p>
          <a:p>
            <a:pPr marL="0" indent="0" algn="just">
              <a:lnSpc>
                <a:spcPct val="120000"/>
              </a:lnSpc>
              <a:buNone/>
            </a:pPr>
            <a:r>
              <a:rPr lang="en-US" sz="1900" dirty="0"/>
              <a:t>2/ Final report At the end of your project, you will have to submit a final report. You have to </a:t>
            </a:r>
            <a:r>
              <a:rPr lang="en-US" sz="1900" dirty="0" err="1"/>
              <a:t>summarise</a:t>
            </a:r>
            <a:r>
              <a:rPr lang="en-US" sz="1900" dirty="0"/>
              <a:t> the project’s main achievements. The final report should show the impact of your project since it was implemented, and what you have learnt from your experience. You also have to submit the last financial report up to the closure of the project. You have to send this last report to obtain the last payment of the grant. Each European programme has its own deadlines, you have to adhere to them</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4">
            <a:extLst>
              <a:ext uri="{FF2B5EF4-FFF2-40B4-BE49-F238E27FC236}">
                <a16:creationId xmlns:a16="http://schemas.microsoft.com/office/drawing/2014/main" id="{65D01A3D-0698-4A74-8328-891F3299A796}"/>
              </a:ext>
            </a:extLst>
          </p:cNvPr>
          <p:cNvSpPr>
            <a:spLocks noChangeArrowheads="1"/>
          </p:cNvSpPr>
          <p:nvPr/>
        </p:nvSpPr>
        <p:spPr bwMode="auto">
          <a:xfrm>
            <a:off x="8710008" y="1927768"/>
            <a:ext cx="3354758" cy="715089"/>
          </a:xfrm>
          <a:prstGeom prst="flowChartAlternateProcess">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algn="ctr">
              <a:tabLst>
                <a:tab pos="363538" algn="l"/>
                <a:tab pos="711200" algn="l"/>
              </a:tabLst>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Grant Agreement: SPECIAL CONDITIONS</a:t>
            </a:r>
          </a:p>
        </p:txBody>
      </p:sp>
      <p:sp>
        <p:nvSpPr>
          <p:cNvPr id="5" name="AutoShape 24">
            <a:extLst>
              <a:ext uri="{FF2B5EF4-FFF2-40B4-BE49-F238E27FC236}">
                <a16:creationId xmlns:a16="http://schemas.microsoft.com/office/drawing/2014/main" id="{7F9E8B4D-F5D7-49C4-B757-C3355AC6F779}"/>
              </a:ext>
            </a:extLst>
          </p:cNvPr>
          <p:cNvSpPr>
            <a:spLocks noChangeArrowheads="1"/>
          </p:cNvSpPr>
          <p:nvPr/>
        </p:nvSpPr>
        <p:spPr bwMode="auto">
          <a:xfrm>
            <a:off x="8809625" y="3327300"/>
            <a:ext cx="3254130" cy="1464231"/>
          </a:xfrm>
          <a:prstGeom prst="flowChartAlternateProcess">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algn="ctr">
              <a:tabLst>
                <a:tab pos="363538" algn="l"/>
                <a:tab pos="711200" algn="l"/>
              </a:tabLs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Annexes </a:t>
            </a:r>
          </a:p>
          <a:p>
            <a:pPr algn="ctr">
              <a:tabLst>
                <a:tab pos="363538" algn="l"/>
                <a:tab pos="711200" algn="l"/>
              </a:tabLs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General Conditions, Budget </a:t>
            </a:r>
          </a:p>
          <a:p>
            <a:pPr algn="ctr">
              <a:tabLst>
                <a:tab pos="363538" algn="l"/>
                <a:tab pos="711200" algn="l"/>
              </a:tabLs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Reports</a:t>
            </a:r>
          </a:p>
        </p:txBody>
      </p:sp>
      <p:cxnSp>
        <p:nvCxnSpPr>
          <p:cNvPr id="6" name="AutoShape 29">
            <a:extLst>
              <a:ext uri="{FF2B5EF4-FFF2-40B4-BE49-F238E27FC236}">
                <a16:creationId xmlns:a16="http://schemas.microsoft.com/office/drawing/2014/main" id="{B1748BC6-5CBB-4B5C-A925-D662F9112397}"/>
              </a:ext>
            </a:extLst>
          </p:cNvPr>
          <p:cNvCxnSpPr>
            <a:cxnSpLocks noChangeShapeType="1"/>
            <a:stCxn id="5" idx="2"/>
          </p:cNvCxnSpPr>
          <p:nvPr/>
        </p:nvCxnSpPr>
        <p:spPr bwMode="auto">
          <a:xfrm flipH="1">
            <a:off x="10249488" y="4791531"/>
            <a:ext cx="187202" cy="120590"/>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7" name="AutoShape 28">
            <a:extLst>
              <a:ext uri="{FF2B5EF4-FFF2-40B4-BE49-F238E27FC236}">
                <a16:creationId xmlns:a16="http://schemas.microsoft.com/office/drawing/2014/main" id="{653C80BD-1D65-4257-A80B-1B52ACFDF6C7}"/>
              </a:ext>
            </a:extLst>
          </p:cNvPr>
          <p:cNvCxnSpPr>
            <a:cxnSpLocks noChangeShapeType="1"/>
          </p:cNvCxnSpPr>
          <p:nvPr/>
        </p:nvCxnSpPr>
        <p:spPr bwMode="auto">
          <a:xfrm>
            <a:off x="9956048" y="2583204"/>
            <a:ext cx="414485" cy="568458"/>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8" name="AutoShape 27">
            <a:extLst>
              <a:ext uri="{FF2B5EF4-FFF2-40B4-BE49-F238E27FC236}">
                <a16:creationId xmlns:a16="http://schemas.microsoft.com/office/drawing/2014/main" id="{553BDC9D-10F5-47E2-9A39-18D7ECCD1569}"/>
              </a:ext>
            </a:extLst>
          </p:cNvPr>
          <p:cNvSpPr>
            <a:spLocks noChangeArrowheads="1"/>
          </p:cNvSpPr>
          <p:nvPr/>
        </p:nvSpPr>
        <p:spPr bwMode="auto">
          <a:xfrm>
            <a:off x="8858904" y="4946209"/>
            <a:ext cx="3154569" cy="408623"/>
          </a:xfrm>
          <a:prstGeom prst="flowChartAlternateProcess">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algn="ctr">
              <a:tabLst>
                <a:tab pos="363538" algn="l"/>
                <a:tab pos="711200" algn="l"/>
              </a:tabLst>
            </a:pPr>
            <a:r>
              <a:rPr lang="en-GB" b="1" dirty="0"/>
              <a:t>Project Proposal</a:t>
            </a:r>
          </a:p>
        </p:txBody>
      </p:sp>
    </p:spTree>
    <p:extLst>
      <p:ext uri="{BB962C8B-B14F-4D97-AF65-F5344CB8AC3E}">
        <p14:creationId xmlns:p14="http://schemas.microsoft.com/office/powerpoint/2010/main" val="63975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00891" y="194368"/>
            <a:ext cx="11353800" cy="5317723"/>
          </a:xfrm>
        </p:spPr>
        <p:txBody>
          <a:bodyPr>
            <a:normAutofit/>
          </a:bodyPr>
          <a:lstStyle/>
          <a:p>
            <a:pPr marL="0" indent="0" algn="just">
              <a:buNone/>
            </a:pPr>
            <a:r>
              <a:rPr lang="en-US" b="1" dirty="0"/>
              <a:t>Project reporting obligations:</a:t>
            </a:r>
            <a:endParaRPr lang="tr-TR" b="1" dirty="0"/>
          </a:p>
          <a:p>
            <a:pPr algn="just"/>
            <a:endParaRPr lang="en-US" b="1" dirty="0"/>
          </a:p>
          <a:p>
            <a:pPr marL="285750" indent="-285750" algn="just"/>
            <a:r>
              <a:rPr lang="en-US" dirty="0"/>
              <a:t>Deliverables (as described in </a:t>
            </a:r>
            <a:r>
              <a:rPr lang="en-US" dirty="0" err="1"/>
              <a:t>DoA</a:t>
            </a:r>
            <a:r>
              <a:rPr lang="en-US" dirty="0"/>
              <a:t>)</a:t>
            </a:r>
          </a:p>
          <a:p>
            <a:pPr marL="285750" indent="-285750" algn="just"/>
            <a:r>
              <a:rPr lang="en-US" dirty="0"/>
              <a:t>Periodic Report (within 60 days following the end of each</a:t>
            </a:r>
            <a:r>
              <a:rPr lang="tr-TR" dirty="0"/>
              <a:t> </a:t>
            </a:r>
            <a:r>
              <a:rPr lang="en-US" dirty="0"/>
              <a:t>reporting period)</a:t>
            </a:r>
          </a:p>
          <a:p>
            <a:pPr marL="742950" lvl="1" indent="-285750" algn="just">
              <a:buFont typeface="Wingdings" panose="05000000000000000000" pitchFamily="2" charset="2"/>
              <a:buChar char="Ø"/>
            </a:pPr>
            <a:r>
              <a:rPr lang="en-US" dirty="0"/>
              <a:t>Periodic technical report</a:t>
            </a:r>
          </a:p>
          <a:p>
            <a:pPr marL="742950" lvl="1" indent="-285750" algn="just">
              <a:buFont typeface="Wingdings" panose="05000000000000000000" pitchFamily="2" charset="2"/>
              <a:buChar char="Ø"/>
            </a:pPr>
            <a:r>
              <a:rPr lang="en-US" dirty="0"/>
              <a:t>Periodic financial report</a:t>
            </a:r>
          </a:p>
          <a:p>
            <a:pPr marL="285750" indent="-285750" algn="just"/>
            <a:r>
              <a:rPr lang="en-US" dirty="0"/>
              <a:t>Final Report (in addition to the periodic report for the last reporting period)</a:t>
            </a:r>
          </a:p>
          <a:p>
            <a:pPr marL="742950" lvl="1" indent="-285750" algn="just">
              <a:buFont typeface="Wingdings" panose="05000000000000000000" pitchFamily="2" charset="2"/>
              <a:buChar char="Ø"/>
            </a:pPr>
            <a:r>
              <a:rPr lang="en-US" dirty="0"/>
              <a:t>Final technical report – summary for publication</a:t>
            </a:r>
          </a:p>
          <a:p>
            <a:pPr marL="742950" lvl="1" indent="-285750" algn="just">
              <a:buFont typeface="Wingdings" panose="05000000000000000000" pitchFamily="2" charset="2"/>
              <a:buChar char="Ø"/>
            </a:pPr>
            <a:r>
              <a:rPr lang="en-US" dirty="0"/>
              <a:t>Final financial report – </a:t>
            </a:r>
            <a:r>
              <a:rPr lang="en-US" dirty="0" err="1"/>
              <a:t>CFSs</a:t>
            </a:r>
            <a:endParaRPr lang="en-US" dirty="0"/>
          </a:p>
          <a:p>
            <a:pPr marL="0" indent="0" algn="just">
              <a:lnSpc>
                <a:spcPct val="120000"/>
              </a:lnSpc>
              <a:buNone/>
            </a:pPr>
            <a:endParaRPr lang="en-US"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
            <a:extLst>
              <a:ext uri="{FF2B5EF4-FFF2-40B4-BE49-F238E27FC236}">
                <a16:creationId xmlns:a16="http://schemas.microsoft.com/office/drawing/2014/main" id="{3A56F5D7-18EE-4837-B10C-B31CE5AA8046}"/>
              </a:ext>
            </a:extLst>
          </p:cNvPr>
          <p:cNvGrpSpPr>
            <a:grpSpLocks/>
          </p:cNvGrpSpPr>
          <p:nvPr/>
        </p:nvGrpSpPr>
        <p:grpSpPr bwMode="auto">
          <a:xfrm>
            <a:off x="166255" y="293390"/>
            <a:ext cx="11651671" cy="5970754"/>
            <a:chOff x="-106864" y="1204913"/>
            <a:chExt cx="10566902" cy="5970754"/>
          </a:xfrm>
        </p:grpSpPr>
        <p:sp>
          <p:nvSpPr>
            <p:cNvPr id="5" name="Line Callout 2 (Accent Bar) 8">
              <a:extLst>
                <a:ext uri="{FF2B5EF4-FFF2-40B4-BE49-F238E27FC236}">
                  <a16:creationId xmlns:a16="http://schemas.microsoft.com/office/drawing/2014/main" id="{319C17C5-1179-42B1-99BD-DB21986D41A2}"/>
                </a:ext>
              </a:extLst>
            </p:cNvPr>
            <p:cNvSpPr/>
            <p:nvPr/>
          </p:nvSpPr>
          <p:spPr>
            <a:xfrm>
              <a:off x="1633538" y="4860925"/>
              <a:ext cx="8351837" cy="1689100"/>
            </a:xfrm>
            <a:prstGeom prst="accentCallout2">
              <a:avLst>
                <a:gd name="adj1" fmla="val 39143"/>
                <a:gd name="adj2" fmla="val -4431"/>
                <a:gd name="adj3" fmla="val 39563"/>
                <a:gd name="adj4" fmla="val -13454"/>
                <a:gd name="adj5" fmla="val -187459"/>
                <a:gd name="adj6" fmla="val -13398"/>
              </a:avLst>
            </a:prstGeom>
            <a:noFill/>
            <a:ln>
              <a:noFill/>
            </a:ln>
          </p:spPr>
          <p:style>
            <a:lnRef idx="0">
              <a:scrgbClr r="0" g="0" b="0"/>
            </a:lnRef>
            <a:fillRef idx="0">
              <a:scrgbClr r="0" g="0" b="0"/>
            </a:fillRef>
            <a:effectRef idx="0">
              <a:scrgbClr r="0" g="0" b="0"/>
            </a:effectRef>
            <a:fontRef idx="minor">
              <a:schemeClr val="accent1"/>
            </a:fontRef>
          </p:style>
          <p:txBody>
            <a:bodyPr lIns="91328" tIns="45665" rIns="91328" bIns="45665" anchor="ctr"/>
            <a:lstStyle/>
            <a:p>
              <a:pPr algn="ctr" defTabSz="456636" fontAlgn="auto">
                <a:spcBef>
                  <a:spcPts val="0"/>
                </a:spcBef>
                <a:spcAft>
                  <a:spcPts val="0"/>
                </a:spcAft>
                <a:defRPr/>
              </a:pPr>
              <a:endParaRPr lang="en-GB" sz="1800" b="0"/>
            </a:p>
          </p:txBody>
        </p:sp>
        <p:sp>
          <p:nvSpPr>
            <p:cNvPr id="6" name="Rectangle 1">
              <a:extLst>
                <a:ext uri="{FF2B5EF4-FFF2-40B4-BE49-F238E27FC236}">
                  <a16:creationId xmlns:a16="http://schemas.microsoft.com/office/drawing/2014/main" id="{743B7107-0080-4795-8617-F935FD9C893C}"/>
                </a:ext>
              </a:extLst>
            </p:cNvPr>
            <p:cNvSpPr txBox="1">
              <a:spLocks noChangeArrowheads="1"/>
            </p:cNvSpPr>
            <p:nvPr/>
          </p:nvSpPr>
          <p:spPr bwMode="auto">
            <a:xfrm>
              <a:off x="-106864" y="1204913"/>
              <a:ext cx="10566902" cy="59707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lIns="91328" tIns="45665" rIns="91328" bIns="45665">
              <a:spAutoFit/>
            </a:bodyPr>
            <a:lstStyle>
              <a:lvl1pPr defTabSz="1039813">
                <a:defRPr sz="2700" i="1">
                  <a:solidFill>
                    <a:srgbClr val="0F5494"/>
                  </a:solidFill>
                  <a:latin typeface="Verdana" pitchFamily="34" charset="0"/>
                </a:defRPr>
              </a:lvl1pPr>
              <a:lvl2pPr marL="844550" indent="-323850" defTabSz="1039813">
                <a:defRPr sz="2300" b="1">
                  <a:solidFill>
                    <a:srgbClr val="0F5494"/>
                  </a:solidFill>
                  <a:latin typeface="Verdana" pitchFamily="34" charset="0"/>
                </a:defRPr>
              </a:lvl2pPr>
              <a:lvl3pPr marL="647700" indent="-285750" defTabSz="1039813">
                <a:defRPr sz="1600">
                  <a:solidFill>
                    <a:srgbClr val="0F5494"/>
                  </a:solidFill>
                  <a:latin typeface="Verdana" pitchFamily="34" charset="0"/>
                </a:defRPr>
              </a:lvl3pPr>
              <a:lvl4pPr marL="1820863" indent="-258763" defTabSz="1039813">
                <a:defRPr sz="2300">
                  <a:solidFill>
                    <a:schemeClr val="tx1"/>
                  </a:solidFill>
                  <a:latin typeface="Arial" pitchFamily="34" charset="0"/>
                </a:defRPr>
              </a:lvl4pPr>
              <a:lvl5pPr marL="2341563" indent="-258763" defTabSz="1039813">
                <a:defRPr sz="2300">
                  <a:solidFill>
                    <a:schemeClr val="tx1"/>
                  </a:solidFill>
                  <a:latin typeface="Arial" pitchFamily="34" charset="0"/>
                </a:defRPr>
              </a:lvl5pPr>
              <a:lvl6pPr marL="2798763" indent="-258763" defTabSz="1039813" eaLnBrk="0" hangingPunct="0">
                <a:defRPr sz="2300">
                  <a:solidFill>
                    <a:schemeClr val="tx1"/>
                  </a:solidFill>
                  <a:latin typeface="Arial" pitchFamily="34" charset="0"/>
                </a:defRPr>
              </a:lvl6pPr>
              <a:lvl7pPr marL="3255963" indent="-258763" defTabSz="1039813" eaLnBrk="0" hangingPunct="0">
                <a:defRPr sz="2300">
                  <a:solidFill>
                    <a:schemeClr val="tx1"/>
                  </a:solidFill>
                  <a:latin typeface="Arial" pitchFamily="34" charset="0"/>
                </a:defRPr>
              </a:lvl7pPr>
              <a:lvl8pPr marL="3713163" indent="-258763" defTabSz="1039813" eaLnBrk="0" hangingPunct="0">
                <a:defRPr sz="2300">
                  <a:solidFill>
                    <a:schemeClr val="tx1"/>
                  </a:solidFill>
                  <a:latin typeface="Arial" pitchFamily="34" charset="0"/>
                </a:defRPr>
              </a:lvl8pPr>
              <a:lvl9pPr marL="4170363" indent="-258763" defTabSz="1039813" eaLnBrk="0" hangingPunct="0">
                <a:defRPr sz="2300">
                  <a:solidFill>
                    <a:schemeClr val="tx1"/>
                  </a:solidFill>
                  <a:latin typeface="Arial" pitchFamily="34" charset="0"/>
                </a:defRPr>
              </a:lvl9pPr>
            </a:lstStyle>
            <a:p>
              <a:pPr algn="just" eaLnBrk="0" hangingPunct="0">
                <a:spcBef>
                  <a:spcPct val="20000"/>
                </a:spcBef>
                <a:buClr>
                  <a:srgbClr val="FF6600"/>
                </a:buClr>
                <a:defRPr/>
              </a:pPr>
              <a:r>
                <a:rPr lang="en-GB" altLang="en-US" sz="2400" i="0" dirty="0">
                  <a:solidFill>
                    <a:srgbClr val="0000EE"/>
                  </a:solidFill>
                </a:rPr>
                <a:t>Periodic report  </a:t>
              </a:r>
              <a:r>
                <a:rPr lang="en-GB" altLang="en-US" sz="1400" b="0" i="0" dirty="0">
                  <a:solidFill>
                    <a:srgbClr val="3831BD"/>
                  </a:solidFill>
                  <a:sym typeface="Wingdings"/>
                </a:rPr>
                <a:t> </a:t>
              </a:r>
              <a:r>
                <a:rPr lang="en-GB" altLang="en-US" sz="2000" b="0" i="0" dirty="0">
                  <a:solidFill>
                    <a:srgbClr val="3831BD"/>
                  </a:solidFill>
                </a:rPr>
                <a:t>submitted by </a:t>
              </a:r>
              <a:r>
                <a:rPr lang="en-GB" altLang="en-US" sz="2000" i="0" dirty="0">
                  <a:solidFill>
                    <a:srgbClr val="3831BD"/>
                  </a:solidFill>
                </a:rPr>
                <a:t>coordinator </a:t>
              </a:r>
              <a:r>
                <a:rPr lang="en-GB" altLang="en-US" sz="2000" b="1" i="0" dirty="0">
                  <a:solidFill>
                    <a:srgbClr val="3831BD"/>
                  </a:solidFill>
                </a:rPr>
                <a:t>60 </a:t>
              </a:r>
              <a:r>
                <a:rPr lang="en-GB" altLang="en-US" sz="2000" i="0" dirty="0">
                  <a:solidFill>
                    <a:srgbClr val="3831BD"/>
                  </a:solidFill>
                </a:rPr>
                <a:t>days after end of reporting period</a:t>
              </a:r>
              <a:endParaRPr lang="en-GB" altLang="en-US" sz="2000" dirty="0"/>
            </a:p>
            <a:p>
              <a:pPr marL="1696525" lvl="1" indent="-342477" eaLnBrk="0" hangingPunct="0">
                <a:spcBef>
                  <a:spcPts val="3599"/>
                </a:spcBef>
                <a:buClr>
                  <a:srgbClr val="FF6600"/>
                </a:buClr>
                <a:buFont typeface="Wingdings" panose="05000000000000000000" pitchFamily="2" charset="2"/>
                <a:buChar char=""/>
                <a:defRPr/>
              </a:pPr>
              <a:r>
                <a:rPr lang="en-GB" altLang="en-US" sz="2200" i="1" dirty="0">
                  <a:solidFill>
                    <a:schemeClr val="tx2">
                      <a:lumMod val="50000"/>
                    </a:schemeClr>
                  </a:solidFill>
                  <a:latin typeface="+mn-lt"/>
                </a:rPr>
                <a:t>Periodic Technical Report</a:t>
              </a:r>
            </a:p>
            <a:p>
              <a:pPr marL="2509911" lvl="2" indent="-358330" eaLnBrk="0" hangingPunct="0">
                <a:spcBef>
                  <a:spcPts val="1200"/>
                </a:spcBef>
                <a:buClr>
                  <a:srgbClr val="3333FF"/>
                </a:buClr>
                <a:buFont typeface="Wingdings" panose="05000000000000000000" pitchFamily="2" charset="2"/>
                <a:buChar char="ü"/>
                <a:defRPr/>
              </a:pPr>
              <a:r>
                <a:rPr lang="en-GB" altLang="en-US" sz="2200" dirty="0">
                  <a:solidFill>
                    <a:schemeClr val="tx2">
                      <a:lumMod val="50000"/>
                    </a:schemeClr>
                  </a:solidFill>
                  <a:latin typeface="+mn-lt"/>
                </a:rPr>
                <a:t>E</a:t>
              </a:r>
              <a:r>
                <a:rPr lang="en-GB" altLang="en-US" sz="2200" b="0" dirty="0">
                  <a:solidFill>
                    <a:schemeClr val="tx2">
                      <a:lumMod val="50000"/>
                    </a:schemeClr>
                  </a:solidFill>
                  <a:latin typeface="+mn-lt"/>
                </a:rPr>
                <a:t>xplanation of the work carried out</a:t>
              </a:r>
            </a:p>
            <a:p>
              <a:pPr marL="2509911" lvl="2" indent="-358330" eaLnBrk="0" hangingPunct="0">
                <a:spcBef>
                  <a:spcPts val="1200"/>
                </a:spcBef>
                <a:buClr>
                  <a:srgbClr val="3333FF"/>
                </a:buClr>
                <a:buFont typeface="Wingdings" panose="05000000000000000000" pitchFamily="2" charset="2"/>
                <a:buChar char="ü"/>
                <a:defRPr/>
              </a:pPr>
              <a:r>
                <a:rPr lang="en-GB" altLang="en-US" sz="2200" dirty="0">
                  <a:solidFill>
                    <a:schemeClr val="tx2">
                      <a:lumMod val="50000"/>
                    </a:schemeClr>
                  </a:solidFill>
                  <a:latin typeface="+mn-lt"/>
                </a:rPr>
                <a:t>O</a:t>
              </a:r>
              <a:r>
                <a:rPr lang="en-GB" altLang="en-US" sz="2200" b="0" dirty="0">
                  <a:solidFill>
                    <a:schemeClr val="tx2">
                      <a:lumMod val="50000"/>
                    </a:schemeClr>
                  </a:solidFill>
                  <a:latin typeface="+mn-lt"/>
                </a:rPr>
                <a:t>verview of progress (milestones and deliverables)</a:t>
              </a:r>
            </a:p>
            <a:p>
              <a:pPr marL="2509911" lvl="2" indent="-358330" eaLnBrk="0" hangingPunct="0">
                <a:spcBef>
                  <a:spcPts val="1200"/>
                </a:spcBef>
                <a:buClr>
                  <a:srgbClr val="3333FF"/>
                </a:buClr>
                <a:buFont typeface="Wingdings" panose="05000000000000000000" pitchFamily="2" charset="2"/>
                <a:buChar char="ü"/>
                <a:defRPr/>
              </a:pPr>
              <a:r>
                <a:rPr lang="en-GB" altLang="en-US" sz="2200" dirty="0">
                  <a:solidFill>
                    <a:schemeClr val="tx2">
                      <a:lumMod val="50000"/>
                    </a:schemeClr>
                  </a:solidFill>
                  <a:latin typeface="+mn-lt"/>
                </a:rPr>
                <a:t>S</a:t>
              </a:r>
              <a:r>
                <a:rPr lang="en-GB" altLang="en-US" sz="2200" b="0" dirty="0">
                  <a:solidFill>
                    <a:schemeClr val="tx2">
                      <a:lumMod val="50000"/>
                    </a:schemeClr>
                  </a:solidFill>
                  <a:latin typeface="+mn-lt"/>
                </a:rPr>
                <a:t>ummary for publication </a:t>
              </a:r>
            </a:p>
            <a:p>
              <a:pPr marL="2509911" lvl="2" indent="-358330" eaLnBrk="0" hangingPunct="0">
                <a:spcBef>
                  <a:spcPts val="1200"/>
                </a:spcBef>
                <a:buClr>
                  <a:srgbClr val="3333FF"/>
                </a:buClr>
                <a:buFont typeface="Wingdings" panose="05000000000000000000" pitchFamily="2" charset="2"/>
                <a:buChar char="ü"/>
                <a:defRPr/>
              </a:pPr>
              <a:r>
                <a:rPr lang="en-GB" altLang="en-US" sz="2200" dirty="0">
                  <a:solidFill>
                    <a:schemeClr val="tx2">
                      <a:lumMod val="50000"/>
                    </a:schemeClr>
                  </a:solidFill>
                  <a:latin typeface="+mn-lt"/>
                </a:rPr>
                <a:t>P</a:t>
              </a:r>
              <a:r>
                <a:rPr lang="en-GB" altLang="en-US" sz="2200" b="0" dirty="0">
                  <a:solidFill>
                    <a:schemeClr val="tx2">
                      <a:lumMod val="50000"/>
                    </a:schemeClr>
                  </a:solidFill>
                  <a:latin typeface="+mn-lt"/>
                </a:rPr>
                <a:t>lan for the exploitation and dissemination of results (if required) </a:t>
              </a:r>
            </a:p>
            <a:p>
              <a:pPr marL="2509911" lvl="2" indent="-358330" eaLnBrk="0" hangingPunct="0">
                <a:spcBef>
                  <a:spcPts val="1200"/>
                </a:spcBef>
                <a:buClr>
                  <a:srgbClr val="3333FF"/>
                </a:buClr>
                <a:buFont typeface="Wingdings" panose="05000000000000000000" pitchFamily="2" charset="2"/>
                <a:buChar char="ü"/>
                <a:defRPr/>
              </a:pPr>
              <a:r>
                <a:rPr lang="en-GB" altLang="en-US" sz="2200" dirty="0">
                  <a:solidFill>
                    <a:schemeClr val="tx2">
                      <a:lumMod val="50000"/>
                    </a:schemeClr>
                  </a:solidFill>
                  <a:latin typeface="+mn-lt"/>
                </a:rPr>
                <a:t>A</a:t>
              </a:r>
              <a:r>
                <a:rPr lang="en-GB" altLang="en-US" sz="2200" b="0" dirty="0">
                  <a:solidFill>
                    <a:schemeClr val="tx2">
                      <a:lumMod val="50000"/>
                    </a:schemeClr>
                  </a:solidFill>
                  <a:latin typeface="+mn-lt"/>
                </a:rPr>
                <a:t>nswers to the questionnaire</a:t>
              </a:r>
            </a:p>
            <a:p>
              <a:pPr marL="1696525" lvl="1" indent="-342477" eaLnBrk="0" hangingPunct="0">
                <a:spcBef>
                  <a:spcPts val="5992"/>
                </a:spcBef>
                <a:buClr>
                  <a:srgbClr val="FF6600"/>
                </a:buClr>
                <a:buFont typeface="Wingdings" panose="05000000000000000000" pitchFamily="2" charset="2"/>
                <a:buChar char=""/>
                <a:defRPr/>
              </a:pPr>
              <a:r>
                <a:rPr lang="en-GB" altLang="en-US" sz="2200" i="1" dirty="0">
                  <a:solidFill>
                    <a:schemeClr val="tx2">
                      <a:lumMod val="50000"/>
                    </a:schemeClr>
                  </a:solidFill>
                  <a:latin typeface="+mn-lt"/>
                </a:rPr>
                <a:t>Periodic Financial Report</a:t>
              </a:r>
            </a:p>
            <a:p>
              <a:pPr marL="2513083" lvl="2" eaLnBrk="0" hangingPunct="0">
                <a:spcBef>
                  <a:spcPts val="1800"/>
                </a:spcBef>
                <a:buFont typeface="Wingdings" panose="05000000000000000000" pitchFamily="2" charset="2"/>
                <a:buChar char="ü"/>
                <a:defRPr/>
              </a:pPr>
              <a:r>
                <a:rPr lang="en-GB" altLang="en-US" sz="2200" b="0" dirty="0">
                  <a:solidFill>
                    <a:schemeClr val="tx2">
                      <a:lumMod val="50000"/>
                    </a:schemeClr>
                  </a:solidFill>
                  <a:latin typeface="+mn-lt"/>
                </a:rPr>
                <a:t>Financial Statement (individual &amp; summary)</a:t>
              </a:r>
            </a:p>
            <a:p>
              <a:pPr marL="2513083" lvl="2" eaLnBrk="0" hangingPunct="0">
                <a:spcBef>
                  <a:spcPts val="1800"/>
                </a:spcBef>
                <a:buFont typeface="Wingdings" panose="05000000000000000000" pitchFamily="2" charset="2"/>
                <a:buChar char="ü"/>
                <a:defRPr/>
              </a:pPr>
              <a:r>
                <a:rPr lang="en-GB" altLang="en-US" sz="2200" b="0" dirty="0">
                  <a:solidFill>
                    <a:schemeClr val="tx2">
                      <a:lumMod val="50000"/>
                    </a:schemeClr>
                  </a:solidFill>
                  <a:latin typeface="+mn-lt"/>
                </a:rPr>
                <a:t>Explanation of the use of the resources</a:t>
              </a:r>
            </a:p>
          </p:txBody>
        </p:sp>
        <p:sp>
          <p:nvSpPr>
            <p:cNvPr id="7" name="Line Callout 2 (Accent Bar) 1">
              <a:extLst>
                <a:ext uri="{FF2B5EF4-FFF2-40B4-BE49-F238E27FC236}">
                  <a16:creationId xmlns:a16="http://schemas.microsoft.com/office/drawing/2014/main" id="{47C001CB-BA47-4AB2-93F9-805754181209}"/>
                </a:ext>
              </a:extLst>
            </p:cNvPr>
            <p:cNvSpPr/>
            <p:nvPr/>
          </p:nvSpPr>
          <p:spPr>
            <a:xfrm>
              <a:off x="1635125" y="1879600"/>
              <a:ext cx="8351838" cy="2620963"/>
            </a:xfrm>
            <a:prstGeom prst="accentCallout2">
              <a:avLst>
                <a:gd name="adj1" fmla="val 39143"/>
                <a:gd name="adj2" fmla="val -4431"/>
                <a:gd name="adj3" fmla="val 39133"/>
                <a:gd name="adj4" fmla="val -8790"/>
                <a:gd name="adj5" fmla="val -7585"/>
                <a:gd name="adj6" fmla="val -8861"/>
              </a:avLst>
            </a:prstGeom>
            <a:noFill/>
            <a:ln>
              <a:noFill/>
            </a:ln>
          </p:spPr>
          <p:style>
            <a:lnRef idx="0">
              <a:scrgbClr r="0" g="0" b="0"/>
            </a:lnRef>
            <a:fillRef idx="0">
              <a:scrgbClr r="0" g="0" b="0"/>
            </a:fillRef>
            <a:effectRef idx="0">
              <a:scrgbClr r="0" g="0" b="0"/>
            </a:effectRef>
            <a:fontRef idx="minor">
              <a:schemeClr val="accent1"/>
            </a:fontRef>
          </p:style>
          <p:txBody>
            <a:bodyPr lIns="91328" tIns="45665" rIns="91328" bIns="45665" anchor="ctr"/>
            <a:lstStyle/>
            <a:p>
              <a:pPr algn="ctr" defTabSz="456636" fontAlgn="auto">
                <a:spcBef>
                  <a:spcPts val="0"/>
                </a:spcBef>
                <a:spcAft>
                  <a:spcPts val="0"/>
                </a:spcAft>
                <a:defRPr/>
              </a:pPr>
              <a:endParaRPr lang="en-GB" sz="1800" b="0" dirty="0"/>
            </a:p>
          </p:txBody>
        </p:sp>
        <p:sp>
          <p:nvSpPr>
            <p:cNvPr id="8" name="Rectangle 22">
              <a:extLst>
                <a:ext uri="{FF2B5EF4-FFF2-40B4-BE49-F238E27FC236}">
                  <a16:creationId xmlns:a16="http://schemas.microsoft.com/office/drawing/2014/main" id="{7C958424-0134-4E46-8350-CE4D7AA8E925}"/>
                </a:ext>
              </a:extLst>
            </p:cNvPr>
            <p:cNvSpPr/>
            <p:nvPr/>
          </p:nvSpPr>
          <p:spPr>
            <a:xfrm>
              <a:off x="0" y="1204913"/>
              <a:ext cx="3090863" cy="439737"/>
            </a:xfrm>
            <a:prstGeom prst="rect">
              <a:avLst/>
            </a:prstGeom>
            <a:noFill/>
            <a:ln>
              <a:noFill/>
            </a:ln>
          </p:spPr>
          <p:style>
            <a:lnRef idx="0">
              <a:scrgbClr r="0" g="0" b="0"/>
            </a:lnRef>
            <a:fillRef idx="0">
              <a:scrgbClr r="0" g="0" b="0"/>
            </a:fillRef>
            <a:effectRef idx="0">
              <a:scrgbClr r="0" g="0" b="0"/>
            </a:effectRef>
            <a:fontRef idx="minor">
              <a:schemeClr val="accent1"/>
            </a:fontRef>
          </p:style>
          <p:txBody>
            <a:bodyPr lIns="91328" tIns="45665" rIns="91328" bIns="45665" anchor="ctr"/>
            <a:lstStyle/>
            <a:p>
              <a:pPr algn="ctr" defTabSz="456636" fontAlgn="auto">
                <a:spcBef>
                  <a:spcPts val="0"/>
                </a:spcBef>
                <a:spcAft>
                  <a:spcPts val="0"/>
                </a:spcAft>
                <a:defRPr/>
              </a:pPr>
              <a:endParaRPr lang="en-GB" sz="1800" b="0"/>
            </a:p>
          </p:txBody>
        </p:sp>
        <p:cxnSp>
          <p:nvCxnSpPr>
            <p:cNvPr id="10" name="Elbow Connector 12">
              <a:extLst>
                <a:ext uri="{FF2B5EF4-FFF2-40B4-BE49-F238E27FC236}">
                  <a16:creationId xmlns:a16="http://schemas.microsoft.com/office/drawing/2014/main" id="{A0E14E2D-1CA5-4584-A78D-455B1EDA767D}"/>
                </a:ext>
              </a:extLst>
            </p:cNvPr>
            <p:cNvCxnSpPr>
              <a:cxnSpLocks noChangeShapeType="1"/>
            </p:cNvCxnSpPr>
            <p:nvPr/>
          </p:nvCxnSpPr>
          <p:spPr bwMode="auto">
            <a:xfrm flipV="1">
              <a:off x="0" y="1228725"/>
              <a:ext cx="3090863" cy="415925"/>
            </a:xfrm>
            <a:prstGeom prst="bentConnector3">
              <a:avLst>
                <a:gd name="adj1" fmla="val 100167"/>
              </a:avLst>
            </a:prstGeom>
            <a:ln>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795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74908" y="282388"/>
            <a:ext cx="8458200" cy="579438"/>
          </a:xfrm>
        </p:spPr>
        <p:txBody>
          <a:bodyPr>
            <a:normAutofit fontScale="90000"/>
          </a:bodyPr>
          <a:lstStyle/>
          <a:p>
            <a:pPr eaLnBrk="1" hangingPunct="1"/>
            <a:r>
              <a:rPr lang="en-GB" sz="3600" b="1" dirty="0"/>
              <a:t>Mid-term review meeting</a:t>
            </a:r>
            <a:endParaRPr lang="en-US" sz="3600" b="1" dirty="0"/>
          </a:p>
        </p:txBody>
      </p:sp>
      <p:pic>
        <p:nvPicPr>
          <p:cNvPr id="6" name="Picture 5"/>
          <p:cNvPicPr>
            <a:picLocks noChangeAspect="1"/>
          </p:cNvPicPr>
          <p:nvPr/>
        </p:nvPicPr>
        <p:blipFill>
          <a:blip r:embed="rId2"/>
          <a:stretch>
            <a:fillRect/>
          </a:stretch>
        </p:blipFill>
        <p:spPr>
          <a:xfrm>
            <a:off x="2254482" y="1113234"/>
            <a:ext cx="7490331" cy="5346244"/>
          </a:xfrm>
          <a:prstGeom prst="rect">
            <a:avLst/>
          </a:prstGeom>
        </p:spPr>
      </p:pic>
    </p:spTree>
    <p:extLst>
      <p:ext uri="{BB962C8B-B14F-4D97-AF65-F5344CB8AC3E}">
        <p14:creationId xmlns:p14="http://schemas.microsoft.com/office/powerpoint/2010/main" val="79361033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74908" y="282388"/>
            <a:ext cx="8458200" cy="579438"/>
          </a:xfrm>
        </p:spPr>
        <p:txBody>
          <a:bodyPr>
            <a:normAutofit fontScale="90000"/>
          </a:bodyPr>
          <a:lstStyle/>
          <a:p>
            <a:pPr eaLnBrk="1" hangingPunct="1"/>
            <a:r>
              <a:rPr lang="en-GB" sz="3600" b="1" dirty="0"/>
              <a:t>Mid-term review meeting</a:t>
            </a:r>
            <a:endParaRPr lang="en-US" sz="3600" b="1" dirty="0"/>
          </a:p>
        </p:txBody>
      </p:sp>
      <p:sp>
        <p:nvSpPr>
          <p:cNvPr id="23555" name="Rectangle 3"/>
          <p:cNvSpPr>
            <a:spLocks noChangeArrowheads="1"/>
          </p:cNvSpPr>
          <p:nvPr/>
        </p:nvSpPr>
        <p:spPr bwMode="auto">
          <a:xfrm>
            <a:off x="337636" y="916845"/>
            <a:ext cx="84518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Clr>
                <a:schemeClr val="accent1"/>
              </a:buClr>
              <a:buSzPct val="65000"/>
              <a:buFont typeface="Wingdings" pitchFamily="2" charset="2"/>
              <a:buChar char="n"/>
            </a:pPr>
            <a:r>
              <a:rPr lang="en-GB" sz="2600" dirty="0"/>
              <a:t>Contractual obligation</a:t>
            </a:r>
          </a:p>
          <a:p>
            <a:pPr marL="342900" indent="-342900">
              <a:lnSpc>
                <a:spcPct val="90000"/>
              </a:lnSpc>
              <a:spcBef>
                <a:spcPct val="20000"/>
              </a:spcBef>
              <a:buClr>
                <a:schemeClr val="accent1"/>
              </a:buClr>
              <a:buSzPct val="65000"/>
              <a:buFont typeface="Wingdings" pitchFamily="2" charset="2"/>
              <a:buChar char="n"/>
            </a:pPr>
            <a:r>
              <a:rPr lang="en-GB" sz="2600" dirty="0"/>
              <a:t>Meeting with </a:t>
            </a:r>
            <a:r>
              <a:rPr lang="sr-Latn-CS" sz="2600" dirty="0"/>
              <a:t>Project Officer</a:t>
            </a:r>
            <a:r>
              <a:rPr lang="en-GB" sz="2600" dirty="0"/>
              <a:t> (and independent expert)</a:t>
            </a:r>
            <a:endParaRPr lang="sr-Latn-CS" sz="2600" dirty="0"/>
          </a:p>
          <a:p>
            <a:pPr marL="342900" indent="-342900">
              <a:lnSpc>
                <a:spcPct val="90000"/>
              </a:lnSpc>
              <a:spcBef>
                <a:spcPct val="20000"/>
              </a:spcBef>
              <a:buClr>
                <a:schemeClr val="accent1"/>
              </a:buClr>
              <a:buSzPct val="65000"/>
              <a:buFont typeface="Wingdings" pitchFamily="2" charset="2"/>
              <a:buChar char="n"/>
            </a:pPr>
            <a:r>
              <a:rPr lang="en-GB" sz="2600" dirty="0"/>
              <a:t>They decide about the future of your project if it will be continued to be implemented</a:t>
            </a:r>
            <a:endParaRPr lang="sr-Latn-CS" sz="2600" dirty="0"/>
          </a:p>
          <a:p>
            <a:pPr marL="342900" indent="-342900">
              <a:lnSpc>
                <a:spcPct val="90000"/>
              </a:lnSpc>
              <a:spcBef>
                <a:spcPct val="20000"/>
              </a:spcBef>
              <a:buClr>
                <a:schemeClr val="accent1"/>
              </a:buClr>
              <a:buSzPct val="65000"/>
              <a:buFont typeface="Wingdings" pitchFamily="2" charset="2"/>
              <a:buChar char="n"/>
            </a:pPr>
            <a:r>
              <a:rPr lang="en-GB" sz="2600" dirty="0"/>
              <a:t>Mobilization of all resources</a:t>
            </a:r>
            <a:endParaRPr lang="sr-Latn-CS" sz="2600" dirty="0"/>
          </a:p>
          <a:p>
            <a:pPr marL="342900" indent="-342900">
              <a:lnSpc>
                <a:spcPct val="90000"/>
              </a:lnSpc>
              <a:spcBef>
                <a:spcPct val="20000"/>
              </a:spcBef>
              <a:buClr>
                <a:schemeClr val="accent1"/>
              </a:buClr>
              <a:buSzPct val="65000"/>
              <a:buFont typeface="Wingdings" pitchFamily="2" charset="2"/>
              <a:buChar char="n"/>
            </a:pPr>
            <a:r>
              <a:rPr lang="en-GB" sz="2600" dirty="0"/>
              <a:t>Serious approach</a:t>
            </a:r>
            <a:endParaRPr lang="en-US" sz="2600" dirty="0"/>
          </a:p>
        </p:txBody>
      </p:sp>
      <p:pic>
        <p:nvPicPr>
          <p:cNvPr id="2" name="Picture 1"/>
          <p:cNvPicPr>
            <a:picLocks noChangeAspect="1"/>
          </p:cNvPicPr>
          <p:nvPr/>
        </p:nvPicPr>
        <p:blipFill>
          <a:blip r:embed="rId2"/>
          <a:stretch>
            <a:fillRect/>
          </a:stretch>
        </p:blipFill>
        <p:spPr>
          <a:xfrm>
            <a:off x="4914747" y="2361791"/>
            <a:ext cx="3138819" cy="4439845"/>
          </a:xfrm>
          <a:prstGeom prst="rect">
            <a:avLst/>
          </a:prstGeom>
        </p:spPr>
      </p:pic>
      <p:pic>
        <p:nvPicPr>
          <p:cNvPr id="3" name="Picture 2"/>
          <p:cNvPicPr>
            <a:picLocks noChangeAspect="1"/>
          </p:cNvPicPr>
          <p:nvPr/>
        </p:nvPicPr>
        <p:blipFill>
          <a:blip r:embed="rId3"/>
          <a:stretch>
            <a:fillRect/>
          </a:stretch>
        </p:blipFill>
        <p:spPr>
          <a:xfrm>
            <a:off x="8325341" y="2361791"/>
            <a:ext cx="3719123" cy="4496209"/>
          </a:xfrm>
          <a:prstGeom prst="rect">
            <a:avLst/>
          </a:prstGeom>
        </p:spPr>
      </p:pic>
    </p:spTree>
    <p:extLst>
      <p:ext uri="{BB962C8B-B14F-4D97-AF65-F5344CB8AC3E}">
        <p14:creationId xmlns:p14="http://schemas.microsoft.com/office/powerpoint/2010/main" val="426961936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a:extLst>
              <a:ext uri="{FF2B5EF4-FFF2-40B4-BE49-F238E27FC236}">
                <a16:creationId xmlns:a16="http://schemas.microsoft.com/office/drawing/2014/main" id="{D71D48D2-6BFF-4FF8-9C7E-B4B399DA6FD7}"/>
              </a:ext>
            </a:extLst>
          </p:cNvPr>
          <p:cNvGrpSpPr>
            <a:grpSpLocks/>
          </p:cNvGrpSpPr>
          <p:nvPr/>
        </p:nvGrpSpPr>
        <p:grpSpPr bwMode="auto">
          <a:xfrm>
            <a:off x="193964" y="601565"/>
            <a:ext cx="11805203" cy="5355201"/>
            <a:chOff x="0" y="1282700"/>
            <a:chExt cx="10531276" cy="5355201"/>
          </a:xfrm>
        </p:grpSpPr>
        <p:sp>
          <p:nvSpPr>
            <p:cNvPr id="11" name="Line Callout 2 (Accent Bar) 1">
              <a:extLst>
                <a:ext uri="{FF2B5EF4-FFF2-40B4-BE49-F238E27FC236}">
                  <a16:creationId xmlns:a16="http://schemas.microsoft.com/office/drawing/2014/main" id="{D17CD64C-F641-4323-AD08-E643B1CF687B}"/>
                </a:ext>
              </a:extLst>
            </p:cNvPr>
            <p:cNvSpPr/>
            <p:nvPr/>
          </p:nvSpPr>
          <p:spPr>
            <a:xfrm>
              <a:off x="1385862" y="2130425"/>
              <a:ext cx="8351679" cy="2087563"/>
            </a:xfrm>
            <a:prstGeom prst="accentCallout2">
              <a:avLst>
                <a:gd name="adj1" fmla="val 39143"/>
                <a:gd name="adj2" fmla="val -4431"/>
                <a:gd name="adj3" fmla="val 39133"/>
                <a:gd name="adj4" fmla="val -8790"/>
                <a:gd name="adj5" fmla="val -17485"/>
                <a:gd name="adj6" fmla="val -8861"/>
              </a:avLst>
            </a:prstGeom>
            <a:noFill/>
            <a:ln>
              <a:noFill/>
            </a:ln>
          </p:spPr>
          <p:style>
            <a:lnRef idx="0">
              <a:scrgbClr r="0" g="0" b="0"/>
            </a:lnRef>
            <a:fillRef idx="0">
              <a:scrgbClr r="0" g="0" b="0"/>
            </a:fillRef>
            <a:effectRef idx="0">
              <a:scrgbClr r="0" g="0" b="0"/>
            </a:effectRef>
            <a:fontRef idx="minor">
              <a:schemeClr val="accent4"/>
            </a:fontRef>
          </p:style>
          <p:txBody>
            <a:bodyPr lIns="91328" tIns="45665" rIns="91328" bIns="45665" anchor="ctr"/>
            <a:lstStyle/>
            <a:p>
              <a:pPr algn="ctr" defTabSz="456636" fontAlgn="auto">
                <a:spcBef>
                  <a:spcPts val="0"/>
                </a:spcBef>
                <a:spcAft>
                  <a:spcPts val="0"/>
                </a:spcAft>
                <a:defRPr/>
              </a:pPr>
              <a:endParaRPr lang="en-GB" sz="1800" b="0"/>
            </a:p>
          </p:txBody>
        </p:sp>
        <p:sp>
          <p:nvSpPr>
            <p:cNvPr id="12" name="Line Callout 2 (Accent Bar) 8">
              <a:extLst>
                <a:ext uri="{FF2B5EF4-FFF2-40B4-BE49-F238E27FC236}">
                  <a16:creationId xmlns:a16="http://schemas.microsoft.com/office/drawing/2014/main" id="{C521E407-D6FB-4AAE-9FF0-22698864795E}"/>
                </a:ext>
              </a:extLst>
            </p:cNvPr>
            <p:cNvSpPr/>
            <p:nvPr/>
          </p:nvSpPr>
          <p:spPr>
            <a:xfrm>
              <a:off x="1384274" y="4554538"/>
              <a:ext cx="8351680" cy="1847850"/>
            </a:xfrm>
            <a:prstGeom prst="accentCallout2">
              <a:avLst>
                <a:gd name="adj1" fmla="val 39143"/>
                <a:gd name="adj2" fmla="val -4431"/>
                <a:gd name="adj3" fmla="val 39563"/>
                <a:gd name="adj4" fmla="val -13454"/>
                <a:gd name="adj5" fmla="val -151709"/>
                <a:gd name="adj6" fmla="val -13422"/>
              </a:avLst>
            </a:prstGeom>
            <a:noFill/>
            <a:ln>
              <a:noFill/>
            </a:ln>
          </p:spPr>
          <p:style>
            <a:lnRef idx="0">
              <a:scrgbClr r="0" g="0" b="0"/>
            </a:lnRef>
            <a:fillRef idx="0">
              <a:scrgbClr r="0" g="0" b="0"/>
            </a:fillRef>
            <a:effectRef idx="0">
              <a:scrgbClr r="0" g="0" b="0"/>
            </a:effectRef>
            <a:fontRef idx="minor">
              <a:schemeClr val="accent4"/>
            </a:fontRef>
          </p:style>
          <p:txBody>
            <a:bodyPr lIns="91328" tIns="45665" rIns="91328" bIns="45665" anchor="ctr"/>
            <a:lstStyle/>
            <a:p>
              <a:pPr algn="ctr" defTabSz="456636" fontAlgn="auto">
                <a:spcBef>
                  <a:spcPts val="0"/>
                </a:spcBef>
                <a:spcAft>
                  <a:spcPts val="0"/>
                </a:spcAft>
                <a:defRPr/>
              </a:pPr>
              <a:endParaRPr lang="en-GB" sz="1800" b="0"/>
            </a:p>
          </p:txBody>
        </p:sp>
        <p:sp>
          <p:nvSpPr>
            <p:cNvPr id="13" name="Rectangle 22">
              <a:extLst>
                <a:ext uri="{FF2B5EF4-FFF2-40B4-BE49-F238E27FC236}">
                  <a16:creationId xmlns:a16="http://schemas.microsoft.com/office/drawing/2014/main" id="{ED2CF56D-12D2-461D-9569-54A481E9BBB5}"/>
                </a:ext>
              </a:extLst>
            </p:cNvPr>
            <p:cNvSpPr/>
            <p:nvPr/>
          </p:nvSpPr>
          <p:spPr>
            <a:xfrm>
              <a:off x="0" y="1282700"/>
              <a:ext cx="2538365" cy="439738"/>
            </a:xfrm>
            <a:prstGeom prst="rect">
              <a:avLst/>
            </a:prstGeom>
            <a:noFill/>
            <a:ln>
              <a:noFill/>
            </a:ln>
          </p:spPr>
          <p:style>
            <a:lnRef idx="0">
              <a:scrgbClr r="0" g="0" b="0"/>
            </a:lnRef>
            <a:fillRef idx="0">
              <a:scrgbClr r="0" g="0" b="0"/>
            </a:fillRef>
            <a:effectRef idx="0">
              <a:scrgbClr r="0" g="0" b="0"/>
            </a:effectRef>
            <a:fontRef idx="minor">
              <a:schemeClr val="accent4"/>
            </a:fontRef>
          </p:style>
          <p:txBody>
            <a:bodyPr lIns="91328" tIns="45665" rIns="91328" bIns="45665" anchor="ctr"/>
            <a:lstStyle/>
            <a:p>
              <a:pPr algn="ctr" defTabSz="456636" fontAlgn="auto">
                <a:spcBef>
                  <a:spcPts val="0"/>
                </a:spcBef>
                <a:spcAft>
                  <a:spcPts val="0"/>
                </a:spcAft>
                <a:defRPr/>
              </a:pPr>
              <a:endParaRPr lang="en-GB" sz="1800" b="0"/>
            </a:p>
          </p:txBody>
        </p:sp>
        <p:sp>
          <p:nvSpPr>
            <p:cNvPr id="14" name="Rectangle 1">
              <a:extLst>
                <a:ext uri="{FF2B5EF4-FFF2-40B4-BE49-F238E27FC236}">
                  <a16:creationId xmlns:a16="http://schemas.microsoft.com/office/drawing/2014/main" id="{CF616388-83FC-45F4-8DA8-A206D70B5D6C}"/>
                </a:ext>
              </a:extLst>
            </p:cNvPr>
            <p:cNvSpPr txBox="1">
              <a:spLocks noChangeArrowheads="1"/>
            </p:cNvSpPr>
            <p:nvPr/>
          </p:nvSpPr>
          <p:spPr bwMode="auto">
            <a:xfrm>
              <a:off x="98875" y="1282700"/>
              <a:ext cx="10432401" cy="5355201"/>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91328" tIns="45665" rIns="91328" bIns="45665">
              <a:spAutoFit/>
            </a:bodyPr>
            <a:lstStyle>
              <a:lvl1pPr defTabSz="1039813">
                <a:defRPr sz="2700" i="1">
                  <a:solidFill>
                    <a:srgbClr val="0F5494"/>
                  </a:solidFill>
                  <a:latin typeface="Verdana" pitchFamily="34" charset="0"/>
                </a:defRPr>
              </a:lvl1pPr>
              <a:lvl2pPr marL="844550" indent="-323850" defTabSz="1039813">
                <a:defRPr sz="2300" b="1">
                  <a:solidFill>
                    <a:srgbClr val="0F5494"/>
                  </a:solidFill>
                  <a:latin typeface="Verdana" pitchFamily="34" charset="0"/>
                </a:defRPr>
              </a:lvl2pPr>
              <a:lvl3pPr marL="647700" indent="-285750" defTabSz="1039813">
                <a:defRPr sz="1600">
                  <a:solidFill>
                    <a:srgbClr val="0F5494"/>
                  </a:solidFill>
                  <a:latin typeface="Verdana" pitchFamily="34" charset="0"/>
                </a:defRPr>
              </a:lvl3pPr>
              <a:lvl4pPr marL="1820863" indent="-258763" defTabSz="1039813">
                <a:defRPr sz="2300">
                  <a:solidFill>
                    <a:schemeClr val="tx1"/>
                  </a:solidFill>
                  <a:latin typeface="Arial" pitchFamily="34" charset="0"/>
                </a:defRPr>
              </a:lvl4pPr>
              <a:lvl5pPr marL="2341563" indent="-258763" defTabSz="1039813">
                <a:defRPr sz="2300">
                  <a:solidFill>
                    <a:schemeClr val="tx1"/>
                  </a:solidFill>
                  <a:latin typeface="Arial" pitchFamily="34" charset="0"/>
                </a:defRPr>
              </a:lvl5pPr>
              <a:lvl6pPr marL="2798763" indent="-258763" defTabSz="1039813" eaLnBrk="0" hangingPunct="0">
                <a:defRPr sz="2300">
                  <a:solidFill>
                    <a:schemeClr val="tx1"/>
                  </a:solidFill>
                  <a:latin typeface="Arial" pitchFamily="34" charset="0"/>
                </a:defRPr>
              </a:lvl6pPr>
              <a:lvl7pPr marL="3255963" indent="-258763" defTabSz="1039813" eaLnBrk="0" hangingPunct="0">
                <a:defRPr sz="2300">
                  <a:solidFill>
                    <a:schemeClr val="tx1"/>
                  </a:solidFill>
                  <a:latin typeface="Arial" pitchFamily="34" charset="0"/>
                </a:defRPr>
              </a:lvl7pPr>
              <a:lvl8pPr marL="3713163" indent="-258763" defTabSz="1039813" eaLnBrk="0" hangingPunct="0">
                <a:defRPr sz="2300">
                  <a:solidFill>
                    <a:schemeClr val="tx1"/>
                  </a:solidFill>
                  <a:latin typeface="Arial" pitchFamily="34" charset="0"/>
                </a:defRPr>
              </a:lvl8pPr>
              <a:lvl9pPr marL="4170363" indent="-258763" defTabSz="1039813" eaLnBrk="0" hangingPunct="0">
                <a:defRPr sz="2300">
                  <a:solidFill>
                    <a:schemeClr val="tx1"/>
                  </a:solidFill>
                  <a:latin typeface="Arial" pitchFamily="34" charset="0"/>
                </a:defRPr>
              </a:lvl9pPr>
            </a:lstStyle>
            <a:p>
              <a:pPr algn="just" eaLnBrk="0" hangingPunct="0">
                <a:spcBef>
                  <a:spcPct val="20000"/>
                </a:spcBef>
                <a:buClr>
                  <a:srgbClr val="FF6600"/>
                </a:buClr>
                <a:defRPr/>
              </a:pPr>
              <a:r>
                <a:rPr lang="en-GB" altLang="en-US" sz="2400" i="0" dirty="0">
                  <a:solidFill>
                    <a:srgbClr val="0000EE"/>
                  </a:solidFill>
                </a:rPr>
                <a:t>Final report</a:t>
              </a:r>
              <a:r>
                <a:rPr lang="en-GB" altLang="en-US" sz="1800" i="0" dirty="0">
                  <a:solidFill>
                    <a:srgbClr val="0000EE"/>
                  </a:solidFill>
                </a:rPr>
                <a:t>   </a:t>
              </a:r>
              <a:r>
                <a:rPr lang="en-GB" altLang="en-US" sz="1400" b="0" i="0" dirty="0">
                  <a:solidFill>
                    <a:srgbClr val="3831BD"/>
                  </a:solidFill>
                  <a:sym typeface="Wingdings"/>
                </a:rPr>
                <a:t> </a:t>
              </a:r>
              <a:r>
                <a:rPr lang="en-GB" altLang="en-US" sz="2000" b="0" i="0" dirty="0">
                  <a:solidFill>
                    <a:srgbClr val="3831BD"/>
                  </a:solidFill>
                </a:rPr>
                <a:t>submitted by </a:t>
              </a:r>
              <a:r>
                <a:rPr lang="en-GB" altLang="en-US" sz="2000" i="0" dirty="0">
                  <a:solidFill>
                    <a:srgbClr val="3831BD"/>
                  </a:solidFill>
                </a:rPr>
                <a:t>coordinator </a:t>
              </a:r>
              <a:r>
                <a:rPr lang="en-GB" altLang="en-US" sz="2000" b="1" i="0" dirty="0">
                  <a:solidFill>
                    <a:srgbClr val="3831BD"/>
                  </a:solidFill>
                </a:rPr>
                <a:t>60</a:t>
              </a:r>
              <a:r>
                <a:rPr lang="en-GB" altLang="en-US" sz="2000" i="0" dirty="0">
                  <a:solidFill>
                    <a:srgbClr val="3831BD"/>
                  </a:solidFill>
                </a:rPr>
                <a:t> days after end of last reporting period</a:t>
              </a:r>
              <a:endParaRPr lang="en-GB" altLang="en-US" sz="2000" dirty="0"/>
            </a:p>
            <a:p>
              <a:pPr marL="1696525" lvl="1" indent="-342477" algn="just" eaLnBrk="0" hangingPunct="0">
                <a:spcBef>
                  <a:spcPts val="4797"/>
                </a:spcBef>
                <a:buClr>
                  <a:srgbClr val="FF6600"/>
                </a:buClr>
                <a:buFont typeface="Wingdings" panose="05000000000000000000" pitchFamily="2" charset="2"/>
                <a:buChar char=""/>
                <a:defRPr/>
              </a:pPr>
              <a:r>
                <a:rPr lang="en-GB" altLang="en-US" sz="2400" i="1" dirty="0">
                  <a:solidFill>
                    <a:schemeClr val="tx2">
                      <a:lumMod val="50000"/>
                    </a:schemeClr>
                  </a:solidFill>
                  <a:latin typeface="+mn-lt"/>
                </a:rPr>
                <a:t>Final Technical Report</a:t>
              </a:r>
            </a:p>
            <a:p>
              <a:pPr marL="2509911" lvl="2" indent="-358330" algn="just" eaLnBrk="0" hangingPunct="0">
                <a:spcBef>
                  <a:spcPts val="1200"/>
                </a:spcBef>
                <a:buClr>
                  <a:srgbClr val="3333FF"/>
                </a:buClr>
                <a:buFont typeface="Wingdings" panose="05000000000000000000" pitchFamily="2" charset="2"/>
                <a:buChar char="ü"/>
                <a:defRPr/>
              </a:pPr>
              <a:r>
                <a:rPr lang="en-GB" altLang="en-US" sz="2400" dirty="0">
                  <a:solidFill>
                    <a:schemeClr val="tx2">
                      <a:lumMod val="50000"/>
                    </a:schemeClr>
                  </a:solidFill>
                  <a:latin typeface="+mn-lt"/>
                </a:rPr>
                <a:t>S</a:t>
              </a:r>
              <a:r>
                <a:rPr lang="en-GB" altLang="en-US" sz="2400" b="0" dirty="0">
                  <a:solidFill>
                    <a:schemeClr val="tx2">
                      <a:lumMod val="50000"/>
                    </a:schemeClr>
                  </a:solidFill>
                  <a:latin typeface="+mn-lt"/>
                </a:rPr>
                <a:t>ummary for publication </a:t>
              </a:r>
            </a:p>
            <a:p>
              <a:pPr marL="2509911" lvl="2" indent="-358330" algn="just" eaLnBrk="0" hangingPunct="0">
                <a:spcBef>
                  <a:spcPts val="1200"/>
                </a:spcBef>
                <a:buClr>
                  <a:srgbClr val="3333FF"/>
                </a:buClr>
                <a:buFont typeface="Wingdings" panose="05000000000000000000" pitchFamily="2" charset="2"/>
                <a:buChar char="ü"/>
                <a:defRPr/>
              </a:pPr>
              <a:r>
                <a:rPr lang="en-GB" altLang="en-US" sz="2400" dirty="0">
                  <a:solidFill>
                    <a:schemeClr val="tx2">
                      <a:lumMod val="50000"/>
                    </a:schemeClr>
                  </a:solidFill>
                  <a:latin typeface="+mn-lt"/>
                </a:rPr>
                <a:t>O</a:t>
              </a:r>
              <a:r>
                <a:rPr lang="en-GB" altLang="en-US" sz="2400" b="0" dirty="0">
                  <a:solidFill>
                    <a:schemeClr val="tx2">
                      <a:lumMod val="50000"/>
                    </a:schemeClr>
                  </a:solidFill>
                  <a:latin typeface="+mn-lt"/>
                </a:rPr>
                <a:t>verview of results and their exploitation &amp; dissemination</a:t>
              </a:r>
            </a:p>
            <a:p>
              <a:pPr marL="2509911" lvl="2" indent="-358330" algn="just" eaLnBrk="0" hangingPunct="0">
                <a:spcBef>
                  <a:spcPts val="1200"/>
                </a:spcBef>
                <a:buClr>
                  <a:srgbClr val="3333FF"/>
                </a:buClr>
                <a:buFont typeface="Wingdings" panose="05000000000000000000" pitchFamily="2" charset="2"/>
                <a:buChar char="ü"/>
                <a:defRPr/>
              </a:pPr>
              <a:r>
                <a:rPr lang="en-GB" altLang="en-US" sz="2400" dirty="0">
                  <a:solidFill>
                    <a:schemeClr val="tx2">
                      <a:lumMod val="50000"/>
                    </a:schemeClr>
                  </a:solidFill>
                  <a:latin typeface="+mn-lt"/>
                </a:rPr>
                <a:t>C</a:t>
              </a:r>
              <a:r>
                <a:rPr lang="en-GB" altLang="en-US" sz="2400" b="0" dirty="0">
                  <a:solidFill>
                    <a:schemeClr val="tx2">
                      <a:lumMod val="50000"/>
                    </a:schemeClr>
                  </a:solidFill>
                  <a:latin typeface="+mn-lt"/>
                </a:rPr>
                <a:t>onclusions of the action and socioeconomic impact</a:t>
              </a:r>
            </a:p>
            <a:p>
              <a:pPr marL="1696525" lvl="1" indent="-342477" algn="just" eaLnBrk="0" hangingPunct="0">
                <a:spcBef>
                  <a:spcPts val="5992"/>
                </a:spcBef>
                <a:buClr>
                  <a:srgbClr val="FF6600"/>
                </a:buClr>
                <a:buFont typeface="Wingdings" panose="05000000000000000000" pitchFamily="2" charset="2"/>
                <a:buChar char=""/>
                <a:defRPr/>
              </a:pPr>
              <a:r>
                <a:rPr lang="en-GB" altLang="en-US" sz="2400" i="1" dirty="0">
                  <a:solidFill>
                    <a:schemeClr val="tx2">
                      <a:lumMod val="50000"/>
                    </a:schemeClr>
                  </a:solidFill>
                  <a:latin typeface="+mn-lt"/>
                </a:rPr>
                <a:t>Final Financial Report</a:t>
              </a:r>
            </a:p>
            <a:p>
              <a:pPr marL="2513083" lvl="2" algn="just" eaLnBrk="0" hangingPunct="0">
                <a:spcBef>
                  <a:spcPts val="1800"/>
                </a:spcBef>
                <a:buFont typeface="Wingdings" panose="05000000000000000000" pitchFamily="2" charset="2"/>
                <a:buChar char="ü"/>
                <a:defRPr/>
              </a:pPr>
              <a:r>
                <a:rPr lang="en-GB" altLang="en-US" sz="2400" b="0" dirty="0">
                  <a:solidFill>
                    <a:schemeClr val="tx2">
                      <a:lumMod val="50000"/>
                    </a:schemeClr>
                  </a:solidFill>
                  <a:latin typeface="+mn-lt"/>
                </a:rPr>
                <a:t>Summary Financial Statement </a:t>
              </a:r>
            </a:p>
            <a:p>
              <a:pPr marL="2513083" lvl="2" algn="just" eaLnBrk="0" hangingPunct="0">
                <a:spcBef>
                  <a:spcPts val="1800"/>
                </a:spcBef>
                <a:buFont typeface="Wingdings" panose="05000000000000000000" pitchFamily="2" charset="2"/>
                <a:buChar char="ü"/>
                <a:defRPr/>
              </a:pPr>
              <a:r>
                <a:rPr lang="en-GB" altLang="en-US" sz="2400" b="0" dirty="0">
                  <a:solidFill>
                    <a:schemeClr val="tx2">
                      <a:lumMod val="50000"/>
                    </a:schemeClr>
                  </a:solidFill>
                  <a:latin typeface="+mn-lt"/>
                </a:rPr>
                <a:t>Certificate on Financial Statement (if needed) </a:t>
              </a:r>
            </a:p>
          </p:txBody>
        </p:sp>
        <p:cxnSp>
          <p:nvCxnSpPr>
            <p:cNvPr id="16" name="Elbow Connector 12">
              <a:extLst>
                <a:ext uri="{FF2B5EF4-FFF2-40B4-BE49-F238E27FC236}">
                  <a16:creationId xmlns:a16="http://schemas.microsoft.com/office/drawing/2014/main" id="{864D640E-ED81-4CD7-A068-4A05E5CE7A29}"/>
                </a:ext>
              </a:extLst>
            </p:cNvPr>
            <p:cNvCxnSpPr>
              <a:cxnSpLocks noChangeShapeType="1"/>
            </p:cNvCxnSpPr>
            <p:nvPr/>
          </p:nvCxnSpPr>
          <p:spPr bwMode="auto">
            <a:xfrm flipV="1">
              <a:off x="0" y="1306513"/>
              <a:ext cx="2538413" cy="415925"/>
            </a:xfrm>
            <a:prstGeom prst="bentConnector3">
              <a:avLst>
                <a:gd name="adj1" fmla="val 99806"/>
              </a:avLst>
            </a:prstGeom>
            <a:ln>
              <a:headEnd/>
              <a:tailEnd/>
            </a:ln>
            <a:extLst>
              <a:ext uri="{909E8E84-426E-40DD-AFC4-6F175D3DCCD1}">
                <a14:hiddenFill xmlns:a14="http://schemas.microsoft.com/office/drawing/2010/main">
                  <a:noFill/>
                </a14:hiddenFill>
              </a:ext>
            </a:extLst>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186295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0" y="0"/>
            <a:ext cx="11783587" cy="6270559"/>
          </a:xfrm>
        </p:spPr>
        <p:txBody>
          <a:bodyPr>
            <a:noAutofit/>
          </a:bodyPr>
          <a:lstStyle/>
          <a:p>
            <a:pPr marL="0" indent="0" algn="just">
              <a:lnSpc>
                <a:spcPct val="100000"/>
              </a:lnSpc>
              <a:buNone/>
            </a:pPr>
            <a:r>
              <a:rPr lang="tr-TR" sz="2000" b="1" dirty="0" err="1">
                <a:solidFill>
                  <a:schemeClr val="tx2">
                    <a:lumMod val="50000"/>
                  </a:schemeClr>
                </a:solidFill>
                <a:hlinkClick r:id="rId2">
                  <a:extLst>
                    <a:ext uri="{A12FA001-AC4F-418D-AE19-62706E023703}">
                      <ahyp:hlinkClr xmlns:ahyp="http://schemas.microsoft.com/office/drawing/2018/hyperlinkcolor" val="tx"/>
                    </a:ext>
                  </a:extLst>
                </a:hlinkClick>
              </a:rPr>
              <a:t>Periodic</a:t>
            </a:r>
            <a:r>
              <a:rPr lang="tr-TR" sz="2000" b="1" dirty="0">
                <a:solidFill>
                  <a:schemeClr val="tx2">
                    <a:lumMod val="50000"/>
                  </a:schemeClr>
                </a:solidFill>
                <a:hlinkClick r:id="rId2">
                  <a:extLst>
                    <a:ext uri="{A12FA001-AC4F-418D-AE19-62706E023703}">
                      <ahyp:hlinkClr xmlns:ahyp="http://schemas.microsoft.com/office/drawing/2018/hyperlinkcolor" val="tx"/>
                    </a:ext>
                  </a:extLst>
                </a:hlinkClick>
              </a:rPr>
              <a:t> </a:t>
            </a:r>
            <a:r>
              <a:rPr lang="en-US" sz="2000" b="1" dirty="0">
                <a:solidFill>
                  <a:schemeClr val="tx2">
                    <a:lumMod val="50000"/>
                  </a:schemeClr>
                </a:solidFill>
                <a:hlinkClick r:id="rId2">
                  <a:extLst>
                    <a:ext uri="{A12FA001-AC4F-418D-AE19-62706E023703}">
                      <ahyp:hlinkClr xmlns:ahyp="http://schemas.microsoft.com/office/drawing/2018/hyperlinkcolor" val="tx"/>
                    </a:ext>
                  </a:extLst>
                </a:hlinkClick>
              </a:rPr>
              <a:t>Technical report</a:t>
            </a:r>
            <a:r>
              <a:rPr lang="en-US" sz="2000" dirty="0">
                <a:solidFill>
                  <a:schemeClr val="tx2">
                    <a:lumMod val="50000"/>
                  </a:schemeClr>
                </a:solidFill>
              </a:rPr>
              <a:t> (in 2 parts)</a:t>
            </a:r>
            <a:endParaRPr lang="tr-TR" sz="2000" dirty="0">
              <a:solidFill>
                <a:schemeClr val="tx2">
                  <a:lumMod val="50000"/>
                </a:schemeClr>
              </a:solidFill>
            </a:endParaRPr>
          </a:p>
          <a:p>
            <a:pPr marL="457200" lvl="1" indent="0" algn="just">
              <a:lnSpc>
                <a:spcPct val="100000"/>
              </a:lnSpc>
              <a:buNone/>
            </a:pPr>
            <a:r>
              <a:rPr lang="en-US" sz="2000" b="1" dirty="0">
                <a:solidFill>
                  <a:schemeClr val="tx2">
                    <a:lumMod val="50000"/>
                  </a:schemeClr>
                </a:solidFill>
                <a:hlinkClick r:id="rId3">
                  <a:extLst>
                    <a:ext uri="{A12FA001-AC4F-418D-AE19-62706E023703}">
                      <ahyp:hlinkClr xmlns:ahyp="http://schemas.microsoft.com/office/drawing/2018/hyperlinkcolor" val="tx"/>
                    </a:ext>
                  </a:extLst>
                </a:hlinkClick>
              </a:rPr>
              <a:t>Part A</a:t>
            </a:r>
            <a:r>
              <a:rPr lang="en-US" sz="2000" dirty="0">
                <a:solidFill>
                  <a:schemeClr val="tx2">
                    <a:lumMod val="50000"/>
                  </a:schemeClr>
                </a:solidFill>
              </a:rPr>
              <a:t> structured tables from the grant management system:</a:t>
            </a:r>
          </a:p>
          <a:p>
            <a:pPr lvl="1" algn="just">
              <a:lnSpc>
                <a:spcPct val="100000"/>
              </a:lnSpc>
            </a:pPr>
            <a:r>
              <a:rPr lang="en-US" sz="2000" dirty="0">
                <a:solidFill>
                  <a:schemeClr val="tx2">
                    <a:lumMod val="50000"/>
                  </a:schemeClr>
                </a:solidFill>
              </a:rPr>
              <a:t>cover page</a:t>
            </a:r>
          </a:p>
          <a:p>
            <a:pPr lvl="1" algn="just">
              <a:lnSpc>
                <a:spcPct val="100000"/>
              </a:lnSpc>
            </a:pPr>
            <a:r>
              <a:rPr lang="en-US" sz="2000" dirty="0">
                <a:solidFill>
                  <a:schemeClr val="tx2">
                    <a:lumMod val="50000"/>
                  </a:schemeClr>
                </a:solidFill>
              </a:rPr>
              <a:t>summary for publication</a:t>
            </a:r>
          </a:p>
          <a:p>
            <a:pPr lvl="1" algn="just">
              <a:lnSpc>
                <a:spcPct val="100000"/>
              </a:lnSpc>
            </a:pPr>
            <a:r>
              <a:rPr lang="en-US" sz="2000" dirty="0">
                <a:solidFill>
                  <a:schemeClr val="tx2">
                    <a:lumMod val="50000"/>
                  </a:schemeClr>
                </a:solidFill>
              </a:rPr>
              <a:t>web-based tables covering issues related to the project implementation (e.g. work packages, deliverables, milestones, etc.)</a:t>
            </a:r>
          </a:p>
          <a:p>
            <a:pPr lvl="1" algn="just">
              <a:lnSpc>
                <a:spcPct val="100000"/>
              </a:lnSpc>
            </a:pPr>
            <a:r>
              <a:rPr lang="en-US" sz="2000" dirty="0">
                <a:solidFill>
                  <a:schemeClr val="tx2">
                    <a:lumMod val="50000"/>
                  </a:schemeClr>
                </a:solidFill>
              </a:rPr>
              <a:t>answers to the questionnaire about the economic and social impact, especially as measured against the Horizon 2020 key performance indicators and monitoring requirements.</a:t>
            </a:r>
          </a:p>
          <a:p>
            <a:pPr marL="457200" lvl="1" indent="0" algn="just">
              <a:lnSpc>
                <a:spcPct val="100000"/>
              </a:lnSpc>
              <a:buNone/>
            </a:pPr>
            <a:r>
              <a:rPr lang="en-US" sz="2000" b="1" dirty="0">
                <a:solidFill>
                  <a:schemeClr val="tx2">
                    <a:lumMod val="50000"/>
                  </a:schemeClr>
                </a:solidFill>
                <a:hlinkClick r:id="rId4">
                  <a:extLst>
                    <a:ext uri="{A12FA001-AC4F-418D-AE19-62706E023703}">
                      <ahyp:hlinkClr xmlns:ahyp="http://schemas.microsoft.com/office/drawing/2018/hyperlinkcolor" val="tx"/>
                    </a:ext>
                  </a:extLst>
                </a:hlinkClick>
              </a:rPr>
              <a:t>Part B</a:t>
            </a:r>
            <a:r>
              <a:rPr lang="en-US" sz="2000" dirty="0">
                <a:solidFill>
                  <a:schemeClr val="tx2">
                    <a:lumMod val="50000"/>
                  </a:schemeClr>
                </a:solidFill>
              </a:rPr>
              <a:t> the free text, core part of the report that you must </a:t>
            </a:r>
            <a:r>
              <a:rPr lang="en-US" sz="2000" b="1" dirty="0">
                <a:solidFill>
                  <a:schemeClr val="tx2">
                    <a:lumMod val="50000"/>
                  </a:schemeClr>
                </a:solidFill>
              </a:rPr>
              <a:t>upload to the grant management tool under the Report Core tab, as a single PDF document</a:t>
            </a:r>
            <a:r>
              <a:rPr lang="en-US" sz="2000" dirty="0">
                <a:solidFill>
                  <a:schemeClr val="tx2">
                    <a:lumMod val="50000"/>
                  </a:schemeClr>
                </a:solidFill>
              </a:rPr>
              <a:t> with:</a:t>
            </a:r>
          </a:p>
          <a:p>
            <a:pPr lvl="1" algn="just">
              <a:lnSpc>
                <a:spcPct val="100000"/>
              </a:lnSpc>
            </a:pPr>
            <a:r>
              <a:rPr lang="en-US" sz="2000" dirty="0">
                <a:solidFill>
                  <a:schemeClr val="tx2">
                    <a:lumMod val="50000"/>
                  </a:schemeClr>
                </a:solidFill>
              </a:rPr>
              <a:t>explanations of the work carried out by all beneficiaries and linked third parties during the reporting period</a:t>
            </a:r>
          </a:p>
          <a:p>
            <a:pPr lvl="1" algn="just">
              <a:lnSpc>
                <a:spcPct val="100000"/>
              </a:lnSpc>
            </a:pPr>
            <a:r>
              <a:rPr lang="en-US" sz="2000" dirty="0">
                <a:solidFill>
                  <a:schemeClr val="tx2">
                    <a:lumMod val="50000"/>
                  </a:schemeClr>
                </a:solidFill>
              </a:rPr>
              <a:t>an overview of the progress towards the project objectives, justifying the differences between work expected under Annex I and work actually performed, if any.</a:t>
            </a:r>
          </a:p>
          <a:p>
            <a:pPr marL="0" indent="0" algn="just">
              <a:lnSpc>
                <a:spcPct val="100000"/>
              </a:lnSpc>
              <a:buNone/>
            </a:pPr>
            <a:r>
              <a:rPr lang="en-US" sz="2000" b="1" dirty="0" err="1">
                <a:solidFill>
                  <a:schemeClr val="tx2">
                    <a:lumMod val="50000"/>
                  </a:schemeClr>
                </a:solidFill>
                <a:hlinkClick r:id="rId5">
                  <a:extLst>
                    <a:ext uri="{A12FA001-AC4F-418D-AE19-62706E023703}">
                      <ahyp:hlinkClr xmlns:ahyp="http://schemas.microsoft.com/office/drawing/2018/hyperlinkcolor" val="tx"/>
                    </a:ext>
                  </a:extLst>
                </a:hlinkClick>
              </a:rPr>
              <a:t>P</a:t>
            </a:r>
            <a:r>
              <a:rPr lang="tr-TR" sz="2000" b="1" dirty="0">
                <a:solidFill>
                  <a:schemeClr val="tx2">
                    <a:lumMod val="50000"/>
                  </a:schemeClr>
                </a:solidFill>
                <a:hlinkClick r:id="rId5">
                  <a:extLst>
                    <a:ext uri="{A12FA001-AC4F-418D-AE19-62706E023703}">
                      <ahyp:hlinkClr xmlns:ahyp="http://schemas.microsoft.com/office/drawing/2018/hyperlinkcolor" val="tx"/>
                    </a:ext>
                  </a:extLst>
                </a:hlinkClick>
              </a:rPr>
              <a:t>eriodic </a:t>
            </a:r>
            <a:r>
              <a:rPr lang="en-US" sz="2000" b="1" dirty="0">
                <a:solidFill>
                  <a:schemeClr val="tx2">
                    <a:lumMod val="50000"/>
                  </a:schemeClr>
                </a:solidFill>
                <a:hlinkClick r:id="rId5">
                  <a:extLst>
                    <a:ext uri="{A12FA001-AC4F-418D-AE19-62706E023703}">
                      <ahyp:hlinkClr xmlns:ahyp="http://schemas.microsoft.com/office/drawing/2018/hyperlinkcolor" val="tx"/>
                    </a:ext>
                  </a:extLst>
                </a:hlinkClick>
              </a:rPr>
              <a:t>Financial report</a:t>
            </a:r>
            <a:r>
              <a:rPr lang="en-US" sz="2000" b="1" dirty="0">
                <a:solidFill>
                  <a:schemeClr val="tx2">
                    <a:lumMod val="50000"/>
                  </a:schemeClr>
                </a:solidFill>
              </a:rPr>
              <a:t> -</a:t>
            </a:r>
            <a:r>
              <a:rPr lang="en-US" sz="2000" dirty="0">
                <a:solidFill>
                  <a:schemeClr val="tx2">
                    <a:lumMod val="50000"/>
                  </a:schemeClr>
                </a:solidFill>
              </a:rPr>
              <a:t>Consists of structured forms from the grant management system, including:</a:t>
            </a:r>
          </a:p>
          <a:p>
            <a:pPr lvl="1" algn="just">
              <a:lnSpc>
                <a:spcPct val="100000"/>
              </a:lnSpc>
            </a:pPr>
            <a:r>
              <a:rPr lang="en-US" sz="2000" dirty="0">
                <a:solidFill>
                  <a:schemeClr val="tx2">
                    <a:lumMod val="50000"/>
                  </a:schemeClr>
                </a:solidFill>
              </a:rPr>
              <a:t>individual </a:t>
            </a:r>
            <a:r>
              <a:rPr lang="en-US" sz="2000" b="1" dirty="0">
                <a:solidFill>
                  <a:schemeClr val="tx2">
                    <a:lumMod val="50000"/>
                  </a:schemeClr>
                </a:solidFill>
              </a:rPr>
              <a:t>financial statements</a:t>
            </a:r>
            <a:r>
              <a:rPr lang="en-US" sz="2000" dirty="0">
                <a:solidFill>
                  <a:schemeClr val="tx2">
                    <a:lumMod val="50000"/>
                  </a:schemeClr>
                </a:solidFill>
              </a:rPr>
              <a:t> (Annex 4 to the GA) for each beneficiary (and third parties)</a:t>
            </a:r>
          </a:p>
          <a:p>
            <a:pPr lvl="1" algn="just">
              <a:lnSpc>
                <a:spcPct val="100000"/>
              </a:lnSpc>
            </a:pPr>
            <a:r>
              <a:rPr lang="en-US" sz="2000" dirty="0">
                <a:solidFill>
                  <a:schemeClr val="tx2">
                    <a:lumMod val="50000"/>
                  </a:schemeClr>
                </a:solidFill>
              </a:rPr>
              <a:t>explanation of the </a:t>
            </a:r>
            <a:r>
              <a:rPr lang="en-US" sz="2000" b="1" dirty="0">
                <a:solidFill>
                  <a:schemeClr val="tx2">
                    <a:lumMod val="50000"/>
                  </a:schemeClr>
                </a:solidFill>
              </a:rPr>
              <a:t>use of resources</a:t>
            </a:r>
            <a:r>
              <a:rPr lang="en-US" sz="2000" dirty="0">
                <a:solidFill>
                  <a:schemeClr val="tx2">
                    <a:lumMod val="50000"/>
                  </a:schemeClr>
                </a:solidFill>
              </a:rPr>
              <a:t> and the information on </a:t>
            </a:r>
            <a:r>
              <a:rPr lang="en-US" sz="2000" b="1" dirty="0">
                <a:solidFill>
                  <a:schemeClr val="tx2">
                    <a:lumMod val="50000"/>
                  </a:schemeClr>
                </a:solidFill>
              </a:rPr>
              <a:t>subcontracting</a:t>
            </a:r>
            <a:r>
              <a:rPr lang="en-US" sz="2000" dirty="0">
                <a:solidFill>
                  <a:schemeClr val="tx2">
                    <a:lumMod val="50000"/>
                  </a:schemeClr>
                </a:solidFill>
              </a:rPr>
              <a:t> and </a:t>
            </a:r>
            <a:r>
              <a:rPr lang="en-US" sz="2000" b="1" dirty="0">
                <a:solidFill>
                  <a:schemeClr val="tx2">
                    <a:lumMod val="50000"/>
                  </a:schemeClr>
                </a:solidFill>
              </a:rPr>
              <a:t>in-kind contributions</a:t>
            </a:r>
            <a:r>
              <a:rPr lang="en-US" sz="2000" dirty="0">
                <a:solidFill>
                  <a:schemeClr val="tx2">
                    <a:lumMod val="50000"/>
                  </a:schemeClr>
                </a:solidFill>
              </a:rPr>
              <a:t> provided by third parties, from each beneficiary for the reporting period concerned</a:t>
            </a:r>
          </a:p>
          <a:p>
            <a:pPr lvl="1" algn="just">
              <a:lnSpc>
                <a:spcPct val="100000"/>
              </a:lnSpc>
            </a:pPr>
            <a:r>
              <a:rPr lang="en-US" sz="2000" dirty="0">
                <a:solidFill>
                  <a:schemeClr val="tx2">
                    <a:lumMod val="50000"/>
                  </a:schemeClr>
                </a:solidFill>
              </a:rPr>
              <a:t>periodic </a:t>
            </a:r>
            <a:r>
              <a:rPr lang="en-US" sz="2000" b="1" dirty="0">
                <a:solidFill>
                  <a:schemeClr val="tx2">
                    <a:lumMod val="50000"/>
                  </a:schemeClr>
                </a:solidFill>
              </a:rPr>
              <a:t>summary</a:t>
            </a:r>
            <a:r>
              <a:rPr lang="en-US" sz="2000" dirty="0">
                <a:solidFill>
                  <a:schemeClr val="tx2">
                    <a:lumMod val="50000"/>
                  </a:schemeClr>
                </a:solidFill>
              </a:rPr>
              <a:t> financial statement including the </a:t>
            </a:r>
            <a:r>
              <a:rPr lang="en-US" sz="2000" b="1" dirty="0">
                <a:solidFill>
                  <a:schemeClr val="tx2">
                    <a:lumMod val="50000"/>
                  </a:schemeClr>
                </a:solidFill>
              </a:rPr>
              <a:t>request for interim payment</a:t>
            </a:r>
            <a:r>
              <a:rPr lang="en-US" sz="2000" dirty="0">
                <a:solidFill>
                  <a:schemeClr val="tx2">
                    <a:lumMod val="50000"/>
                  </a:schemeClr>
                </a:solidFill>
              </a:rPr>
              <a:t>.</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4341" y="92520"/>
            <a:ext cx="1667846" cy="79292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C680F6ED-5585-469A-9F93-41300167F102}"/>
              </a:ext>
            </a:extLst>
          </p:cNvPr>
          <p:cNvSpPr/>
          <p:nvPr/>
        </p:nvSpPr>
        <p:spPr>
          <a:xfrm>
            <a:off x="8453491" y="119650"/>
            <a:ext cx="1662250" cy="369332"/>
          </a:xfrm>
          <a:prstGeom prst="rect">
            <a:avLst/>
          </a:prstGeom>
        </p:spPr>
        <p:txBody>
          <a:bodyPr wrap="none">
            <a:spAutoFit/>
          </a:bodyPr>
          <a:lstStyle/>
          <a:p>
            <a:r>
              <a:rPr lang="en-US" dirty="0" err="1">
                <a:solidFill>
                  <a:schemeClr val="accent5">
                    <a:lumMod val="50000"/>
                  </a:schemeClr>
                </a:solidFill>
              </a:rPr>
              <a:t>H2020</a:t>
            </a:r>
            <a:r>
              <a:rPr lang="en-US" dirty="0">
                <a:solidFill>
                  <a:schemeClr val="accent5">
                    <a:lumMod val="50000"/>
                  </a:schemeClr>
                </a:solidFill>
              </a:rPr>
              <a:t> Example</a:t>
            </a:r>
          </a:p>
        </p:txBody>
      </p:sp>
    </p:spTree>
    <p:extLst>
      <p:ext uri="{BB962C8B-B14F-4D97-AF65-F5344CB8AC3E}">
        <p14:creationId xmlns:p14="http://schemas.microsoft.com/office/powerpoint/2010/main" val="254860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103908" y="0"/>
            <a:ext cx="10619509" cy="5444836"/>
          </a:xfrm>
        </p:spPr>
        <p:txBody>
          <a:bodyPr>
            <a:noAutofit/>
          </a:bodyPr>
          <a:lstStyle/>
          <a:p>
            <a:pPr>
              <a:lnSpc>
                <a:spcPct val="120000"/>
              </a:lnSpc>
            </a:pPr>
            <a:r>
              <a:rPr lang="en-US" sz="2000" b="1" dirty="0"/>
              <a:t>Final technical report is a publishable summary of the entire project</a:t>
            </a:r>
            <a:endParaRPr lang="en-US" sz="2000" dirty="0"/>
          </a:p>
          <a:p>
            <a:pPr lvl="1">
              <a:lnSpc>
                <a:spcPct val="120000"/>
              </a:lnSpc>
            </a:pPr>
            <a:r>
              <a:rPr lang="en-US" sz="2000" dirty="0"/>
              <a:t>overview of the results and their exploitation and dissemination</a:t>
            </a:r>
          </a:p>
          <a:p>
            <a:pPr lvl="1">
              <a:lnSpc>
                <a:spcPct val="120000"/>
              </a:lnSpc>
            </a:pPr>
            <a:r>
              <a:rPr lang="en-US" sz="2000" dirty="0"/>
              <a:t>conclusions on the project</a:t>
            </a:r>
          </a:p>
          <a:p>
            <a:pPr lvl="1">
              <a:lnSpc>
                <a:spcPct val="120000"/>
              </a:lnSpc>
            </a:pPr>
            <a:r>
              <a:rPr lang="en-US" sz="2000" dirty="0"/>
              <a:t>its socio-economic impact of the project</a:t>
            </a:r>
          </a:p>
          <a:p>
            <a:pPr lvl="1">
              <a:lnSpc>
                <a:spcPct val="120000"/>
              </a:lnSpc>
            </a:pPr>
            <a:r>
              <a:rPr lang="en-US" sz="2000" dirty="0"/>
              <a:t>an up-to-date link to the project website</a:t>
            </a:r>
          </a:p>
          <a:p>
            <a:pPr lvl="1">
              <a:lnSpc>
                <a:spcPct val="120000"/>
              </a:lnSpc>
            </a:pPr>
            <a:r>
              <a:rPr lang="en-US" sz="2000" dirty="0"/>
              <a:t>project logos, diagrams, photographs and videos illustrating its work (if available).</a:t>
            </a:r>
          </a:p>
          <a:p>
            <a:pPr marL="0" indent="0">
              <a:lnSpc>
                <a:spcPct val="120000"/>
              </a:lnSpc>
              <a:buNone/>
            </a:pPr>
            <a:r>
              <a:rPr lang="en-US" sz="2000" dirty="0"/>
              <a:t>Like the summaries for the periodic reports, the final summary must be written in a </a:t>
            </a:r>
            <a:r>
              <a:rPr lang="en-US" sz="2000" b="1" dirty="0"/>
              <a:t>understandable style for a non-specialist audience</a:t>
            </a:r>
            <a:r>
              <a:rPr lang="en-US" sz="2000" dirty="0"/>
              <a:t>.</a:t>
            </a:r>
            <a:r>
              <a:rPr lang="tr-TR" sz="2000" dirty="0"/>
              <a:t> </a:t>
            </a:r>
            <a:r>
              <a:rPr lang="en-US" sz="2000" dirty="0"/>
              <a:t>The coordinator must ensure that none of the material submitted for publication includes confidential or 'EU classified' information.</a:t>
            </a:r>
          </a:p>
          <a:p>
            <a:pPr>
              <a:lnSpc>
                <a:spcPct val="120000"/>
              </a:lnSpc>
            </a:pPr>
            <a:r>
              <a:rPr lang="en-US" sz="2000" b="1" dirty="0"/>
              <a:t>Final financial report</a:t>
            </a:r>
            <a:endParaRPr lang="en-US" sz="2000" dirty="0"/>
          </a:p>
          <a:p>
            <a:pPr lvl="1">
              <a:lnSpc>
                <a:spcPct val="120000"/>
              </a:lnSpc>
            </a:pPr>
            <a:r>
              <a:rPr lang="en-US" sz="2000" b="1" dirty="0"/>
              <a:t>final summary financial statement</a:t>
            </a:r>
            <a:r>
              <a:rPr lang="en-US" sz="2000" dirty="0"/>
              <a:t> that is automatically created by the system (consolidating the data from all individual financial statements for all beneficiaries and linked third parties, for all reporting periods) and that constitutes the </a:t>
            </a:r>
            <a:r>
              <a:rPr lang="en-US" sz="2000" b="1" dirty="0"/>
              <a:t>request for payment of the balance</a:t>
            </a:r>
            <a:endParaRPr lang="en-US" sz="2000" dirty="0"/>
          </a:p>
          <a:p>
            <a:pPr lvl="1">
              <a:lnSpc>
                <a:spcPct val="120000"/>
              </a:lnSpc>
            </a:pPr>
            <a:r>
              <a:rPr lang="en-US" sz="2000" dirty="0"/>
              <a:t>in some cases (and for some beneficiaries/linked third parties) it must be accompanied by a </a:t>
            </a:r>
            <a:r>
              <a:rPr lang="en-US" sz="2000" b="1" dirty="0"/>
              <a:t>certificate on the financial statements - CFS</a:t>
            </a:r>
            <a:r>
              <a:rPr lang="en-US" sz="2000" dirty="0"/>
              <a:t> (one certificate per beneficiary/linked third party).</a:t>
            </a:r>
          </a:p>
          <a:p>
            <a:endParaRPr lang="en-US" sz="2000"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4154" y="151686"/>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C680F6ED-5585-469A-9F93-41300167F102}"/>
              </a:ext>
            </a:extLst>
          </p:cNvPr>
          <p:cNvSpPr/>
          <p:nvPr/>
        </p:nvSpPr>
        <p:spPr>
          <a:xfrm>
            <a:off x="8290278" y="151686"/>
            <a:ext cx="1662250" cy="369332"/>
          </a:xfrm>
          <a:prstGeom prst="rect">
            <a:avLst/>
          </a:prstGeom>
        </p:spPr>
        <p:txBody>
          <a:bodyPr wrap="none">
            <a:spAutoFit/>
          </a:bodyPr>
          <a:lstStyle/>
          <a:p>
            <a:r>
              <a:rPr lang="en-US" b="1" dirty="0" err="1">
                <a:solidFill>
                  <a:schemeClr val="accent5">
                    <a:lumMod val="50000"/>
                  </a:schemeClr>
                </a:solidFill>
                <a:effectLst>
                  <a:outerShdw blurRad="38100" dist="38100" dir="2700000" algn="tl">
                    <a:srgbClr val="000000">
                      <a:alpha val="43137"/>
                    </a:srgbClr>
                  </a:outerShdw>
                </a:effectLst>
              </a:rPr>
              <a:t>H2020</a:t>
            </a:r>
            <a:r>
              <a:rPr lang="en-US" b="1" dirty="0">
                <a:solidFill>
                  <a:schemeClr val="accent5">
                    <a:lumMod val="50000"/>
                  </a:schemeClr>
                </a:solidFill>
                <a:effectLst>
                  <a:outerShdw blurRad="38100" dist="38100" dir="2700000" algn="tl">
                    <a:srgbClr val="000000">
                      <a:alpha val="43137"/>
                    </a:srgbClr>
                  </a:outerShdw>
                </a:effectLst>
              </a:rPr>
              <a:t> Example</a:t>
            </a:r>
          </a:p>
        </p:txBody>
      </p:sp>
    </p:spTree>
    <p:extLst>
      <p:ext uri="{BB962C8B-B14F-4D97-AF65-F5344CB8AC3E}">
        <p14:creationId xmlns:p14="http://schemas.microsoft.com/office/powerpoint/2010/main" val="677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21672" y="222077"/>
            <a:ext cx="11777495" cy="4687410"/>
          </a:xfrm>
        </p:spPr>
        <p:txBody>
          <a:bodyPr>
            <a:normAutofit fontScale="92500"/>
          </a:bodyPr>
          <a:lstStyle/>
          <a:p>
            <a:pPr marL="0" indent="0">
              <a:lnSpc>
                <a:spcPct val="100000"/>
              </a:lnSpc>
              <a:buNone/>
            </a:pPr>
            <a:r>
              <a:rPr lang="en-US" sz="3700" b="1" u="sng" dirty="0"/>
              <a:t>Ownership of results</a:t>
            </a:r>
          </a:p>
          <a:p>
            <a:pPr marL="0" indent="0">
              <a:lnSpc>
                <a:spcPct val="100000"/>
              </a:lnSpc>
              <a:buNone/>
            </a:pPr>
            <a:r>
              <a:rPr lang="en-US" sz="3700" dirty="0"/>
              <a:t>• The results of the action, including industrial and intellectual property rights</a:t>
            </a:r>
            <a:r>
              <a:rPr lang="tr-TR" sz="3700" dirty="0"/>
              <a:t> </a:t>
            </a:r>
            <a:endParaRPr lang="en-US" sz="3700" dirty="0"/>
          </a:p>
          <a:p>
            <a:pPr marL="0" indent="0">
              <a:lnSpc>
                <a:spcPct val="100000"/>
              </a:lnSpc>
              <a:buNone/>
            </a:pPr>
            <a:r>
              <a:rPr lang="en-US" sz="3700" dirty="0"/>
              <a:t>• The reports and other documents are the property of the beneficiaries but the Commission has the right to use of them</a:t>
            </a:r>
          </a:p>
          <a:p>
            <a:pPr lvl="1">
              <a:lnSpc>
                <a:spcPct val="100000"/>
              </a:lnSpc>
            </a:pPr>
            <a:r>
              <a:rPr lang="en-US" sz="3300" dirty="0"/>
              <a:t>Cover ownership rights in your partnership agreements</a:t>
            </a:r>
          </a:p>
          <a:p>
            <a:pPr lvl="1">
              <a:lnSpc>
                <a:spcPct val="100000"/>
              </a:lnSpc>
            </a:pPr>
            <a:r>
              <a:rPr lang="en-US" sz="3300" dirty="0"/>
              <a:t>Ensure that publishing agreements acknowledge the</a:t>
            </a:r>
            <a:r>
              <a:rPr lang="tr-TR" sz="3300" dirty="0"/>
              <a:t> </a:t>
            </a:r>
            <a:r>
              <a:rPr lang="en-US" sz="3300" dirty="0"/>
              <a:t>Commission's rights</a:t>
            </a:r>
            <a:endParaRPr lang="en-US"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678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905" y="363407"/>
            <a:ext cx="4351338" cy="4351338"/>
          </a:xfrm>
        </p:spPr>
      </p:pic>
      <p:sp>
        <p:nvSpPr>
          <p:cNvPr id="4" name="Title 3"/>
          <p:cNvSpPr>
            <a:spLocks noGrp="1"/>
          </p:cNvSpPr>
          <p:nvPr>
            <p:ph type="title"/>
          </p:nvPr>
        </p:nvSpPr>
        <p:spPr>
          <a:xfrm>
            <a:off x="1351222" y="5046348"/>
            <a:ext cx="10515600" cy="1325563"/>
          </a:xfrm>
        </p:spPr>
        <p:txBody>
          <a:bodyPr/>
          <a:lstStyle/>
          <a:p>
            <a:pPr algn="ctr"/>
            <a:r>
              <a:rPr lang="en-GB" dirty="0"/>
              <a:t>11:00-11:15</a:t>
            </a:r>
          </a:p>
        </p:txBody>
      </p:sp>
    </p:spTree>
    <p:extLst>
      <p:ext uri="{BB962C8B-B14F-4D97-AF65-F5344CB8AC3E}">
        <p14:creationId xmlns:p14="http://schemas.microsoft.com/office/powerpoint/2010/main" val="364345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3374" y="6024077"/>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5335BFCD-E0E2-4F34-A16E-DD82B5F339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0244" y="138548"/>
            <a:ext cx="10485887" cy="5885529"/>
          </a:xfrm>
          <a:prstGeom prst="rect">
            <a:avLst/>
          </a:prstGeom>
        </p:spPr>
      </p:pic>
    </p:spTree>
    <p:extLst>
      <p:ext uri="{BB962C8B-B14F-4D97-AF65-F5344CB8AC3E}">
        <p14:creationId xmlns:p14="http://schemas.microsoft.com/office/powerpoint/2010/main" val="357049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832007" y="1550466"/>
            <a:ext cx="8527983" cy="1713297"/>
          </a:xfrm>
          <a:prstGeom prst="rect">
            <a:avLst/>
          </a:prstGeom>
          <a:no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2"/>
          </a:fontRef>
        </p:style>
        <p:txBody>
          <a:bodyPr rtlCol="0" anchor="ctr"/>
          <a:lstStyle/>
          <a:p>
            <a:pPr algn="ctr"/>
            <a:r>
              <a:rPr lang="en-US" sz="5400" b="1" dirty="0">
                <a:ln>
                  <a:solidFill>
                    <a:schemeClr val="accent2">
                      <a:lumMod val="75000"/>
                    </a:schemeClr>
                  </a:solidFill>
                </a:ln>
                <a:solidFill>
                  <a:schemeClr val="tx1"/>
                </a:solidFill>
              </a:rPr>
              <a:t>Financial Management and Liability </a:t>
            </a:r>
            <a:endParaRPr lang="en-US" sz="5400" dirty="0">
              <a:ln>
                <a:solidFill>
                  <a:schemeClr val="accent2">
                    <a:lumMod val="75000"/>
                  </a:schemeClr>
                </a:solidFill>
              </a:ln>
              <a:solidFill>
                <a:schemeClr val="tx1"/>
              </a:solidFill>
            </a:endParaRPr>
          </a:p>
        </p:txBody>
      </p:sp>
      <p:pic>
        <p:nvPicPr>
          <p:cNvPr id="6" name="Picture 2" descr="http://www.omurokur.com/wp-content/uploads/teamwork.jpg">
            <a:extLst>
              <a:ext uri="{FF2B5EF4-FFF2-40B4-BE49-F238E27FC236}">
                <a16:creationId xmlns:a16="http://schemas.microsoft.com/office/drawing/2014/main" id="{940CCBC7-47C8-453C-BB0F-C64CB080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220" y="3734914"/>
            <a:ext cx="4608688" cy="31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473549" y="5973679"/>
            <a:ext cx="1497269" cy="646331"/>
          </a:xfrm>
          <a:prstGeom prst="rect">
            <a:avLst/>
          </a:prstGeom>
        </p:spPr>
        <p:txBody>
          <a:bodyPr wrap="none">
            <a:spAutoFit/>
          </a:bodyPr>
          <a:lstStyle/>
          <a:p>
            <a:pPr algn="ctr" fontAlgn="ctr"/>
            <a:r>
              <a:rPr lang="en-US" dirty="0" err="1"/>
              <a:t>Vesna</a:t>
            </a:r>
            <a:r>
              <a:rPr lang="en-US" dirty="0"/>
              <a:t> </a:t>
            </a:r>
            <a:r>
              <a:rPr lang="en-US" dirty="0" err="1"/>
              <a:t>Mandi</a:t>
            </a:r>
            <a:r>
              <a:rPr lang="sr-Latn-RS" dirty="0"/>
              <a:t>ć</a:t>
            </a:r>
            <a:endParaRPr lang="en-US" dirty="0"/>
          </a:p>
          <a:p>
            <a:pPr algn="ctr" fontAlgn="ctr"/>
            <a:r>
              <a:rPr lang="en-US" dirty="0"/>
              <a:t>11:15-12:15</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98136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D9FD1114-F570-4C65-9D37-7593F6927A0F}"/>
              </a:ext>
            </a:extLst>
          </p:cNvPr>
          <p:cNvSpPr>
            <a:spLocks noChangeArrowheads="1"/>
          </p:cNvSpPr>
          <p:nvPr/>
        </p:nvSpPr>
        <p:spPr bwMode="auto">
          <a:xfrm>
            <a:off x="2732513" y="1591034"/>
            <a:ext cx="80977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GB" altLang="en-US" sz="2600" i="0" dirty="0">
                <a:solidFill>
                  <a:schemeClr val="tx2">
                    <a:lumMod val="50000"/>
                  </a:schemeClr>
                </a:solidFill>
              </a:rPr>
              <a:t>One </a:t>
            </a:r>
            <a:r>
              <a:rPr lang="en-GB" altLang="en-US" sz="2600" dirty="0">
                <a:solidFill>
                  <a:schemeClr val="tx2">
                    <a:lumMod val="50000"/>
                  </a:schemeClr>
                </a:solidFill>
              </a:rPr>
              <a:t>pre-financing</a:t>
            </a:r>
          </a:p>
        </p:txBody>
      </p:sp>
      <p:grpSp>
        <p:nvGrpSpPr>
          <p:cNvPr id="7" name="Group 16">
            <a:extLst>
              <a:ext uri="{FF2B5EF4-FFF2-40B4-BE49-F238E27FC236}">
                <a16:creationId xmlns:a16="http://schemas.microsoft.com/office/drawing/2014/main" id="{82C56855-F463-49E3-93A8-85AD398063A3}"/>
              </a:ext>
            </a:extLst>
          </p:cNvPr>
          <p:cNvGrpSpPr>
            <a:grpSpLocks/>
          </p:cNvGrpSpPr>
          <p:nvPr/>
        </p:nvGrpSpPr>
        <p:grpSpPr bwMode="auto">
          <a:xfrm>
            <a:off x="1662706" y="1256989"/>
            <a:ext cx="1208985" cy="1320683"/>
            <a:chOff x="459540" y="1385524"/>
            <a:chExt cx="1331674" cy="1456455"/>
          </a:xfrm>
        </p:grpSpPr>
        <p:sp>
          <p:nvSpPr>
            <p:cNvPr id="8" name="Rectangle 7">
              <a:extLst>
                <a:ext uri="{FF2B5EF4-FFF2-40B4-BE49-F238E27FC236}">
                  <a16:creationId xmlns:a16="http://schemas.microsoft.com/office/drawing/2014/main" id="{EDABFB28-43A5-4727-BD33-2349EF1D5F69}"/>
                </a:ext>
              </a:extLst>
            </p:cNvPr>
            <p:cNvSpPr/>
            <p:nvPr/>
          </p:nvSpPr>
          <p:spPr>
            <a:xfrm>
              <a:off x="944846" y="2052430"/>
              <a:ext cx="306091" cy="409671"/>
            </a:xfrm>
            <a:prstGeom prst="rect">
              <a:avLst/>
            </a:prstGeom>
            <a:solidFill>
              <a:srgbClr val="0000E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14680">
                <a:defRPr/>
              </a:pPr>
              <a:endParaRPr lang="en-GB" sz="1633"/>
            </a:p>
          </p:txBody>
        </p:sp>
        <p:grpSp>
          <p:nvGrpSpPr>
            <p:cNvPr id="9" name="Group 4">
              <a:extLst>
                <a:ext uri="{FF2B5EF4-FFF2-40B4-BE49-F238E27FC236}">
                  <a16:creationId xmlns:a16="http://schemas.microsoft.com/office/drawing/2014/main" id="{057D1D99-72AF-419F-9C54-7799057A8EA9}"/>
                </a:ext>
              </a:extLst>
            </p:cNvPr>
            <p:cNvGrpSpPr>
              <a:grpSpLocks/>
            </p:cNvGrpSpPr>
            <p:nvPr/>
          </p:nvGrpSpPr>
          <p:grpSpPr bwMode="auto">
            <a:xfrm>
              <a:off x="459540" y="1385524"/>
              <a:ext cx="1331674" cy="1456455"/>
              <a:chOff x="4690110" y="3056563"/>
              <a:chExt cx="1331674" cy="1456455"/>
            </a:xfrm>
          </p:grpSpPr>
          <p:sp>
            <p:nvSpPr>
              <p:cNvPr id="10" name="Rectangle 2">
                <a:extLst>
                  <a:ext uri="{FF2B5EF4-FFF2-40B4-BE49-F238E27FC236}">
                    <a16:creationId xmlns:a16="http://schemas.microsoft.com/office/drawing/2014/main" id="{882FC185-C96F-4057-97C6-079C5D3A03E7}"/>
                  </a:ext>
                </a:extLst>
              </p:cNvPr>
              <p:cNvSpPr>
                <a:spLocks noChangeArrowheads="1"/>
              </p:cNvSpPr>
              <p:nvPr/>
            </p:nvSpPr>
            <p:spPr bwMode="auto">
              <a:xfrm>
                <a:off x="4690110" y="3056563"/>
                <a:ext cx="1331674" cy="145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7982">
                    <a:solidFill>
                      <a:srgbClr val="0000EE"/>
                    </a:solidFill>
                    <a:sym typeface="Webdings" pitchFamily="18" charset="2"/>
                  </a:rPr>
                  <a:t></a:t>
                </a:r>
                <a:endParaRPr lang="en-GB" altLang="en-US" sz="1633"/>
              </a:p>
            </p:txBody>
          </p:sp>
          <p:sp>
            <p:nvSpPr>
              <p:cNvPr id="11" name="Rectangle 6">
                <a:extLst>
                  <a:ext uri="{FF2B5EF4-FFF2-40B4-BE49-F238E27FC236}">
                    <a16:creationId xmlns:a16="http://schemas.microsoft.com/office/drawing/2014/main" id="{BFF6CE81-84D5-4781-B636-6C1538677C7F}"/>
                  </a:ext>
                </a:extLst>
              </p:cNvPr>
              <p:cNvSpPr>
                <a:spLocks noChangeArrowheads="1"/>
              </p:cNvSpPr>
              <p:nvPr/>
            </p:nvSpPr>
            <p:spPr bwMode="auto">
              <a:xfrm>
                <a:off x="5086312" y="3647248"/>
                <a:ext cx="411756" cy="5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902" dirty="0">
                    <a:solidFill>
                      <a:schemeClr val="bg1"/>
                    </a:solidFill>
                    <a:sym typeface="Webdings" pitchFamily="18" charset="2"/>
                  </a:rPr>
                  <a:t>€</a:t>
                </a:r>
                <a:endParaRPr lang="en-GB" altLang="en-US" sz="2902" dirty="0">
                  <a:solidFill>
                    <a:schemeClr val="bg1"/>
                  </a:solidFill>
                </a:endParaRPr>
              </a:p>
            </p:txBody>
          </p:sp>
        </p:grpSp>
      </p:grpSp>
      <p:sp>
        <p:nvSpPr>
          <p:cNvPr id="12" name="Rectangle 8">
            <a:extLst>
              <a:ext uri="{FF2B5EF4-FFF2-40B4-BE49-F238E27FC236}">
                <a16:creationId xmlns:a16="http://schemas.microsoft.com/office/drawing/2014/main" id="{7D3D3303-9EC9-4815-B431-0A15A3632CB5}"/>
              </a:ext>
            </a:extLst>
          </p:cNvPr>
          <p:cNvSpPr>
            <a:spLocks noChangeArrowheads="1"/>
          </p:cNvSpPr>
          <p:nvPr/>
        </p:nvSpPr>
        <p:spPr bwMode="auto">
          <a:xfrm>
            <a:off x="2702277" y="3102875"/>
            <a:ext cx="80991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GB" altLang="en-US" sz="2600" i="0" dirty="0">
                <a:solidFill>
                  <a:schemeClr val="tx2">
                    <a:lumMod val="50000"/>
                  </a:schemeClr>
                </a:solidFill>
              </a:rPr>
              <a:t>One or several </a:t>
            </a:r>
            <a:r>
              <a:rPr lang="en-GB" altLang="en-US" sz="2600" dirty="0">
                <a:solidFill>
                  <a:schemeClr val="tx2">
                    <a:lumMod val="50000"/>
                  </a:schemeClr>
                </a:solidFill>
              </a:rPr>
              <a:t>interim payments</a:t>
            </a:r>
          </a:p>
        </p:txBody>
      </p:sp>
      <p:sp>
        <p:nvSpPr>
          <p:cNvPr id="13" name="Rectangle 12">
            <a:extLst>
              <a:ext uri="{FF2B5EF4-FFF2-40B4-BE49-F238E27FC236}">
                <a16:creationId xmlns:a16="http://schemas.microsoft.com/office/drawing/2014/main" id="{F10FAA82-50DF-4ADA-ACD2-B3E7E0273C0E}"/>
              </a:ext>
            </a:extLst>
          </p:cNvPr>
          <p:cNvSpPr>
            <a:spLocks noChangeArrowheads="1"/>
          </p:cNvSpPr>
          <p:nvPr/>
        </p:nvSpPr>
        <p:spPr bwMode="auto">
          <a:xfrm>
            <a:off x="2697957" y="4669431"/>
            <a:ext cx="809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GB" altLang="en-US" sz="2600" i="0" dirty="0">
                <a:solidFill>
                  <a:schemeClr val="tx2">
                    <a:lumMod val="50000"/>
                  </a:schemeClr>
                </a:solidFill>
              </a:rPr>
              <a:t>One </a:t>
            </a:r>
            <a:r>
              <a:rPr lang="en-GB" altLang="en-US" sz="2600" dirty="0">
                <a:solidFill>
                  <a:schemeClr val="tx2">
                    <a:lumMod val="50000"/>
                  </a:schemeClr>
                </a:solidFill>
              </a:rPr>
              <a:t>payment of the balance</a:t>
            </a:r>
          </a:p>
        </p:txBody>
      </p:sp>
      <p:sp>
        <p:nvSpPr>
          <p:cNvPr id="14" name="Rectangle 15">
            <a:extLst>
              <a:ext uri="{FF2B5EF4-FFF2-40B4-BE49-F238E27FC236}">
                <a16:creationId xmlns:a16="http://schemas.microsoft.com/office/drawing/2014/main" id="{BF8AE18B-78E9-45C4-9189-6F3ED4092653}"/>
              </a:ext>
            </a:extLst>
          </p:cNvPr>
          <p:cNvSpPr>
            <a:spLocks noChangeArrowheads="1"/>
          </p:cNvSpPr>
          <p:nvPr/>
        </p:nvSpPr>
        <p:spPr bwMode="auto">
          <a:xfrm>
            <a:off x="1998190" y="4813415"/>
            <a:ext cx="373820" cy="5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902">
                <a:solidFill>
                  <a:schemeClr val="bg1"/>
                </a:solidFill>
                <a:sym typeface="Webdings" pitchFamily="18" charset="2"/>
              </a:rPr>
              <a:t>€</a:t>
            </a:r>
            <a:endParaRPr lang="en-GB" altLang="en-US" sz="2902">
              <a:solidFill>
                <a:schemeClr val="bg1"/>
              </a:solidFill>
            </a:endParaRPr>
          </a:p>
        </p:txBody>
      </p:sp>
      <p:grpSp>
        <p:nvGrpSpPr>
          <p:cNvPr id="15" name="Group 18">
            <a:extLst>
              <a:ext uri="{FF2B5EF4-FFF2-40B4-BE49-F238E27FC236}">
                <a16:creationId xmlns:a16="http://schemas.microsoft.com/office/drawing/2014/main" id="{0E67737C-1449-41FE-AB1B-A31F74605549}"/>
              </a:ext>
            </a:extLst>
          </p:cNvPr>
          <p:cNvGrpSpPr>
            <a:grpSpLocks/>
          </p:cNvGrpSpPr>
          <p:nvPr/>
        </p:nvGrpSpPr>
        <p:grpSpPr bwMode="auto">
          <a:xfrm>
            <a:off x="1642548" y="2655082"/>
            <a:ext cx="1208985" cy="1320683"/>
            <a:chOff x="459540" y="1385524"/>
            <a:chExt cx="1333285" cy="1456454"/>
          </a:xfrm>
        </p:grpSpPr>
        <p:sp>
          <p:nvSpPr>
            <p:cNvPr id="16" name="Rectangle 19">
              <a:extLst>
                <a:ext uri="{FF2B5EF4-FFF2-40B4-BE49-F238E27FC236}">
                  <a16:creationId xmlns:a16="http://schemas.microsoft.com/office/drawing/2014/main" id="{0ED627D9-373D-4698-B6A5-A5B9614E18C7}"/>
                </a:ext>
              </a:extLst>
            </p:cNvPr>
            <p:cNvSpPr/>
            <p:nvPr/>
          </p:nvSpPr>
          <p:spPr>
            <a:xfrm>
              <a:off x="945433" y="2052429"/>
              <a:ext cx="304874" cy="409670"/>
            </a:xfrm>
            <a:prstGeom prst="rect">
              <a:avLst/>
            </a:prstGeom>
            <a:solidFill>
              <a:srgbClr val="0000E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14680">
                <a:defRPr/>
              </a:pPr>
              <a:endParaRPr lang="en-GB" sz="1633"/>
            </a:p>
          </p:txBody>
        </p:sp>
        <p:grpSp>
          <p:nvGrpSpPr>
            <p:cNvPr id="17" name="Group 20">
              <a:extLst>
                <a:ext uri="{FF2B5EF4-FFF2-40B4-BE49-F238E27FC236}">
                  <a16:creationId xmlns:a16="http://schemas.microsoft.com/office/drawing/2014/main" id="{62C8F6D7-FB37-462E-A672-0B8F19F60ECE}"/>
                </a:ext>
              </a:extLst>
            </p:cNvPr>
            <p:cNvGrpSpPr>
              <a:grpSpLocks/>
            </p:cNvGrpSpPr>
            <p:nvPr/>
          </p:nvGrpSpPr>
          <p:grpSpPr bwMode="auto">
            <a:xfrm>
              <a:off x="459540" y="1385524"/>
              <a:ext cx="1333285" cy="1456454"/>
              <a:chOff x="4690110" y="3056563"/>
              <a:chExt cx="1333285" cy="1456454"/>
            </a:xfrm>
          </p:grpSpPr>
          <p:sp>
            <p:nvSpPr>
              <p:cNvPr id="18" name="Rectangle 21">
                <a:extLst>
                  <a:ext uri="{FF2B5EF4-FFF2-40B4-BE49-F238E27FC236}">
                    <a16:creationId xmlns:a16="http://schemas.microsoft.com/office/drawing/2014/main" id="{46F3DA63-D7A9-45B2-833D-0097AFDAF187}"/>
                  </a:ext>
                </a:extLst>
              </p:cNvPr>
              <p:cNvSpPr>
                <a:spLocks noChangeArrowheads="1"/>
              </p:cNvSpPr>
              <p:nvPr/>
            </p:nvSpPr>
            <p:spPr bwMode="auto">
              <a:xfrm>
                <a:off x="4690110" y="3056563"/>
                <a:ext cx="1333285" cy="145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7982">
                    <a:solidFill>
                      <a:srgbClr val="0000EE"/>
                    </a:solidFill>
                    <a:sym typeface="Webdings" pitchFamily="18" charset="2"/>
                  </a:rPr>
                  <a:t></a:t>
                </a:r>
                <a:endParaRPr lang="en-GB" altLang="en-US" sz="1633"/>
              </a:p>
            </p:txBody>
          </p:sp>
          <p:sp>
            <p:nvSpPr>
              <p:cNvPr id="19" name="Rectangle 22">
                <a:extLst>
                  <a:ext uri="{FF2B5EF4-FFF2-40B4-BE49-F238E27FC236}">
                    <a16:creationId xmlns:a16="http://schemas.microsoft.com/office/drawing/2014/main" id="{9FC0D47C-C680-4ECA-93F7-AFD199D5FA6F}"/>
                  </a:ext>
                </a:extLst>
              </p:cNvPr>
              <p:cNvSpPr>
                <a:spLocks noChangeArrowheads="1"/>
              </p:cNvSpPr>
              <p:nvPr/>
            </p:nvSpPr>
            <p:spPr bwMode="auto">
              <a:xfrm>
                <a:off x="5086312" y="3647248"/>
                <a:ext cx="412254" cy="5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902">
                    <a:solidFill>
                      <a:schemeClr val="bg1"/>
                    </a:solidFill>
                    <a:sym typeface="Webdings" pitchFamily="18" charset="2"/>
                  </a:rPr>
                  <a:t>€</a:t>
                </a:r>
                <a:endParaRPr lang="en-GB" altLang="en-US" sz="2902">
                  <a:solidFill>
                    <a:schemeClr val="bg1"/>
                  </a:solidFill>
                </a:endParaRPr>
              </a:p>
            </p:txBody>
          </p:sp>
        </p:grpSp>
      </p:grpSp>
      <p:grpSp>
        <p:nvGrpSpPr>
          <p:cNvPr id="20" name="Group 23">
            <a:extLst>
              <a:ext uri="{FF2B5EF4-FFF2-40B4-BE49-F238E27FC236}">
                <a16:creationId xmlns:a16="http://schemas.microsoft.com/office/drawing/2014/main" id="{7100A03C-E349-4F40-9A1B-2DAB4EEA5714}"/>
              </a:ext>
            </a:extLst>
          </p:cNvPr>
          <p:cNvGrpSpPr>
            <a:grpSpLocks/>
          </p:cNvGrpSpPr>
          <p:nvPr/>
        </p:nvGrpSpPr>
        <p:grpSpPr bwMode="auto">
          <a:xfrm>
            <a:off x="1632469" y="4220198"/>
            <a:ext cx="1208985" cy="1320683"/>
            <a:chOff x="459540" y="1385524"/>
            <a:chExt cx="1331674" cy="1456455"/>
          </a:xfrm>
        </p:grpSpPr>
        <p:sp>
          <p:nvSpPr>
            <p:cNvPr id="21" name="Rectangle 24">
              <a:extLst>
                <a:ext uri="{FF2B5EF4-FFF2-40B4-BE49-F238E27FC236}">
                  <a16:creationId xmlns:a16="http://schemas.microsoft.com/office/drawing/2014/main" id="{31416EB5-CA1D-443F-80EA-2F116B98394A}"/>
                </a:ext>
              </a:extLst>
            </p:cNvPr>
            <p:cNvSpPr/>
            <p:nvPr/>
          </p:nvSpPr>
          <p:spPr>
            <a:xfrm>
              <a:off x="944846" y="2052430"/>
              <a:ext cx="306092" cy="409671"/>
            </a:xfrm>
            <a:prstGeom prst="rect">
              <a:avLst/>
            </a:prstGeom>
            <a:solidFill>
              <a:srgbClr val="0000E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14680">
                <a:defRPr/>
              </a:pPr>
              <a:endParaRPr lang="en-GB" sz="1633"/>
            </a:p>
          </p:txBody>
        </p:sp>
        <p:grpSp>
          <p:nvGrpSpPr>
            <p:cNvPr id="22" name="Group 25">
              <a:extLst>
                <a:ext uri="{FF2B5EF4-FFF2-40B4-BE49-F238E27FC236}">
                  <a16:creationId xmlns:a16="http://schemas.microsoft.com/office/drawing/2014/main" id="{780CF43D-D00C-43EA-A48F-726FBD778DA7}"/>
                </a:ext>
              </a:extLst>
            </p:cNvPr>
            <p:cNvGrpSpPr>
              <a:grpSpLocks/>
            </p:cNvGrpSpPr>
            <p:nvPr/>
          </p:nvGrpSpPr>
          <p:grpSpPr bwMode="auto">
            <a:xfrm>
              <a:off x="459540" y="1385524"/>
              <a:ext cx="1331674" cy="1456455"/>
              <a:chOff x="4690110" y="3056563"/>
              <a:chExt cx="1331674" cy="1456455"/>
            </a:xfrm>
          </p:grpSpPr>
          <p:sp>
            <p:nvSpPr>
              <p:cNvPr id="23" name="Rectangle 26">
                <a:extLst>
                  <a:ext uri="{FF2B5EF4-FFF2-40B4-BE49-F238E27FC236}">
                    <a16:creationId xmlns:a16="http://schemas.microsoft.com/office/drawing/2014/main" id="{340E96FF-0351-4909-A8CA-87DFC05FE137}"/>
                  </a:ext>
                </a:extLst>
              </p:cNvPr>
              <p:cNvSpPr>
                <a:spLocks noChangeArrowheads="1"/>
              </p:cNvSpPr>
              <p:nvPr/>
            </p:nvSpPr>
            <p:spPr bwMode="auto">
              <a:xfrm>
                <a:off x="4690110" y="3056563"/>
                <a:ext cx="1331674" cy="145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7982">
                    <a:solidFill>
                      <a:srgbClr val="0000EE"/>
                    </a:solidFill>
                    <a:sym typeface="Webdings" pitchFamily="18" charset="2"/>
                  </a:rPr>
                  <a:t></a:t>
                </a:r>
                <a:endParaRPr lang="en-GB" altLang="en-US" sz="1633"/>
              </a:p>
            </p:txBody>
          </p:sp>
          <p:sp>
            <p:nvSpPr>
              <p:cNvPr id="24" name="Rectangle 27">
                <a:extLst>
                  <a:ext uri="{FF2B5EF4-FFF2-40B4-BE49-F238E27FC236}">
                    <a16:creationId xmlns:a16="http://schemas.microsoft.com/office/drawing/2014/main" id="{4480AAF8-0271-457D-91B8-939E92C01D72}"/>
                  </a:ext>
                </a:extLst>
              </p:cNvPr>
              <p:cNvSpPr>
                <a:spLocks noChangeArrowheads="1"/>
              </p:cNvSpPr>
              <p:nvPr/>
            </p:nvSpPr>
            <p:spPr bwMode="auto">
              <a:xfrm>
                <a:off x="5086312" y="3647248"/>
                <a:ext cx="411756" cy="5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902">
                    <a:solidFill>
                      <a:schemeClr val="bg1"/>
                    </a:solidFill>
                    <a:sym typeface="Webdings" pitchFamily="18" charset="2"/>
                  </a:rPr>
                  <a:t>€</a:t>
                </a:r>
                <a:endParaRPr lang="en-GB" altLang="en-US" sz="2902">
                  <a:solidFill>
                    <a:schemeClr val="bg1"/>
                  </a:solidFill>
                </a:endParaRPr>
              </a:p>
            </p:txBody>
          </p:sp>
        </p:grpSp>
      </p:grpSp>
      <p:sp>
        <p:nvSpPr>
          <p:cNvPr id="25" name="Dikdörtgen 24">
            <a:extLst>
              <a:ext uri="{FF2B5EF4-FFF2-40B4-BE49-F238E27FC236}">
                <a16:creationId xmlns:a16="http://schemas.microsoft.com/office/drawing/2014/main" id="{B9C6FA7E-DE21-461D-814D-9D769680EABB}"/>
              </a:ext>
            </a:extLst>
          </p:cNvPr>
          <p:cNvSpPr/>
          <p:nvPr/>
        </p:nvSpPr>
        <p:spPr>
          <a:xfrm>
            <a:off x="997338" y="348056"/>
            <a:ext cx="7778172" cy="646331"/>
          </a:xfrm>
          <a:prstGeom prst="rect">
            <a:avLst/>
          </a:prstGeom>
        </p:spPr>
        <p:txBody>
          <a:bodyPr wrap="square">
            <a:spAutoFit/>
          </a:bodyPr>
          <a:lstStyle/>
          <a:p>
            <a:pPr fontAlgn="ctr">
              <a:spcBef>
                <a:spcPct val="0"/>
              </a:spcBef>
            </a:pPr>
            <a:r>
              <a:rPr lang="en-GB" altLang="en-US" sz="3600" b="1" u="sng" dirty="0">
                <a:solidFill>
                  <a:schemeClr val="tx2">
                    <a:lumMod val="50000"/>
                  </a:schemeClr>
                </a:solidFill>
              </a:rPr>
              <a:t>Types of Financing, defined in GA</a:t>
            </a:r>
          </a:p>
        </p:txBody>
      </p:sp>
    </p:spTree>
    <p:extLst>
      <p:ext uri="{BB962C8B-B14F-4D97-AF65-F5344CB8AC3E}">
        <p14:creationId xmlns:p14="http://schemas.microsoft.com/office/powerpoint/2010/main" val="2051152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838200" y="1080444"/>
            <a:ext cx="10515600" cy="5183877"/>
          </a:xfrm>
        </p:spPr>
        <p:txBody>
          <a:bodyPr>
            <a:normAutofit/>
          </a:bodyPr>
          <a:lstStyle/>
          <a:p>
            <a:pPr algn="just">
              <a:lnSpc>
                <a:spcPct val="100000"/>
              </a:lnSpc>
            </a:pPr>
            <a:r>
              <a:rPr lang="en-US" dirty="0"/>
              <a:t>Payments will be made to the coordinator to the </a:t>
            </a:r>
            <a:r>
              <a:rPr lang="en-US" b="1" dirty="0"/>
              <a:t>bank account established in the grant agreement</a:t>
            </a:r>
          </a:p>
          <a:p>
            <a:pPr algn="just">
              <a:lnSpc>
                <a:spcPct val="100000"/>
              </a:lnSpc>
            </a:pPr>
            <a:r>
              <a:rPr lang="en-US" b="1" dirty="0"/>
              <a:t>Coordinator must distribute </a:t>
            </a:r>
            <a:r>
              <a:rPr lang="en-US" dirty="0"/>
              <a:t>the payments to the beneficiaries without unjustified delay </a:t>
            </a:r>
          </a:p>
          <a:p>
            <a:pPr algn="just">
              <a:lnSpc>
                <a:spcPct val="100000"/>
              </a:lnSpc>
            </a:pPr>
            <a:r>
              <a:rPr lang="en-US" dirty="0"/>
              <a:t>The coordinator will </a:t>
            </a:r>
            <a:r>
              <a:rPr lang="en-US" b="1" dirty="0"/>
              <a:t>inform</a:t>
            </a:r>
            <a:r>
              <a:rPr lang="en-US" dirty="0"/>
              <a:t> about the distribution of the payments: </a:t>
            </a:r>
          </a:p>
          <a:p>
            <a:pPr lvl="1" algn="just">
              <a:lnSpc>
                <a:spcPct val="100000"/>
              </a:lnSpc>
            </a:pPr>
            <a:r>
              <a:rPr lang="en-US" dirty="0"/>
              <a:t>if the Commission/Agency requires it, </a:t>
            </a:r>
          </a:p>
          <a:p>
            <a:pPr lvl="1" algn="just">
              <a:lnSpc>
                <a:spcPct val="100000"/>
              </a:lnSpc>
            </a:pPr>
            <a:r>
              <a:rPr lang="en-US" dirty="0"/>
              <a:t>in the event of a recovery at payment of the balance, </a:t>
            </a:r>
          </a:p>
          <a:p>
            <a:pPr lvl="1" algn="just">
              <a:lnSpc>
                <a:spcPct val="100000"/>
              </a:lnSpc>
            </a:pPr>
            <a:r>
              <a:rPr lang="en-US" dirty="0"/>
              <a:t>if the participation of a beneficiary is terminated</a:t>
            </a:r>
          </a:p>
          <a:p>
            <a:pPr algn="just">
              <a:lnSpc>
                <a:spcPct val="100000"/>
              </a:lnSpc>
            </a:pPr>
            <a:r>
              <a:rPr lang="en-US" dirty="0"/>
              <a:t>If the Commission/Agency does not pay within the deadline, the beneficiaries are </a:t>
            </a:r>
            <a:r>
              <a:rPr lang="en-US" b="1" dirty="0"/>
              <a:t>entitled to a late-payment interest</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51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838200" y="1080445"/>
            <a:ext cx="10515600" cy="4387294"/>
          </a:xfrm>
        </p:spPr>
        <p:txBody>
          <a:bodyPr>
            <a:normAutofit/>
          </a:bodyPr>
          <a:lstStyle/>
          <a:p>
            <a:pPr algn="just">
              <a:lnSpc>
                <a:spcPct val="100000"/>
              </a:lnSpc>
            </a:pPr>
            <a:r>
              <a:rPr lang="en-US" dirty="0"/>
              <a:t>For each grant, pre-financing may be split into </a:t>
            </a:r>
            <a:r>
              <a:rPr lang="en-US" b="1" dirty="0"/>
              <a:t>several instalments </a:t>
            </a:r>
            <a:r>
              <a:rPr lang="en-US" dirty="0"/>
              <a:t>in accordance with sound financial management. </a:t>
            </a:r>
          </a:p>
          <a:p>
            <a:pPr algn="just">
              <a:lnSpc>
                <a:spcPct val="100000"/>
              </a:lnSpc>
            </a:pPr>
            <a:r>
              <a:rPr lang="en-US" b="1" dirty="0"/>
              <a:t>The request for a further pre-financing </a:t>
            </a:r>
            <a:r>
              <a:rPr lang="en-US" dirty="0"/>
              <a:t>instalment shall be accompanied by a beneficiary’s statement on the consumption of previous pre-financing. </a:t>
            </a:r>
          </a:p>
          <a:p>
            <a:pPr algn="just">
              <a:lnSpc>
                <a:spcPct val="100000"/>
              </a:lnSpc>
            </a:pPr>
            <a:r>
              <a:rPr lang="en-US" dirty="0"/>
              <a:t>The instalment shall be paid in full </a:t>
            </a:r>
            <a:r>
              <a:rPr lang="en-US" b="1" dirty="0"/>
              <a:t>if at least 70 % of the total amount of any earlier pre-financing has been consumed</a:t>
            </a:r>
            <a:r>
              <a:rPr lang="en-US" dirty="0"/>
              <a:t>. </a:t>
            </a:r>
          </a:p>
          <a:p>
            <a:pPr algn="just">
              <a:lnSpc>
                <a:spcPct val="100000"/>
              </a:lnSpc>
            </a:pPr>
            <a:r>
              <a:rPr lang="en-US" b="1" dirty="0"/>
              <a:t>Otherwise, the instalment shall be reduced </a:t>
            </a:r>
            <a:r>
              <a:rPr lang="en-US" dirty="0"/>
              <a:t>by the amounts still to be consumed until that threshold is reached.</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3">
            <a:extLst>
              <a:ext uri="{FF2B5EF4-FFF2-40B4-BE49-F238E27FC236}">
                <a16:creationId xmlns:a16="http://schemas.microsoft.com/office/drawing/2014/main" id="{F59B7D73-5532-4D2C-AE58-42529A9A8D75}"/>
              </a:ext>
            </a:extLst>
          </p:cNvPr>
          <p:cNvGraphicFramePr/>
          <p:nvPr/>
        </p:nvGraphicFramePr>
        <p:xfrm>
          <a:off x="162124" y="2060707"/>
          <a:ext cx="10009112" cy="5256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3">
            <a:extLst>
              <a:ext uri="{FF2B5EF4-FFF2-40B4-BE49-F238E27FC236}">
                <a16:creationId xmlns:a16="http://schemas.microsoft.com/office/drawing/2014/main" id="{DE623DAE-DBCE-43A9-874C-55F3E3DCF572}"/>
              </a:ext>
            </a:extLst>
          </p:cNvPr>
          <p:cNvGraphicFramePr/>
          <p:nvPr/>
        </p:nvGraphicFramePr>
        <p:xfrm>
          <a:off x="314524" y="2213107"/>
          <a:ext cx="10009112" cy="52566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9">
            <a:extLst>
              <a:ext uri="{FF2B5EF4-FFF2-40B4-BE49-F238E27FC236}">
                <a16:creationId xmlns:a16="http://schemas.microsoft.com/office/drawing/2014/main" id="{9F9B04B5-3DE2-4D6A-A7D1-94AD4DB7A55F}"/>
              </a:ext>
            </a:extLst>
          </p:cNvPr>
          <p:cNvGraphicFramePr/>
          <p:nvPr/>
        </p:nvGraphicFramePr>
        <p:xfrm>
          <a:off x="444368" y="925872"/>
          <a:ext cx="10888649" cy="53640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Rectangle 14">
            <a:extLst>
              <a:ext uri="{FF2B5EF4-FFF2-40B4-BE49-F238E27FC236}">
                <a16:creationId xmlns:a16="http://schemas.microsoft.com/office/drawing/2014/main" id="{A47B1306-3BC0-4A12-8670-F4830CA04549}"/>
              </a:ext>
            </a:extLst>
          </p:cNvPr>
          <p:cNvSpPr>
            <a:spLocks noChangeArrowheads="1"/>
          </p:cNvSpPr>
          <p:nvPr/>
        </p:nvSpPr>
        <p:spPr bwMode="auto">
          <a:xfrm>
            <a:off x="701764" y="510709"/>
            <a:ext cx="8929832" cy="5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GB" altLang="en-US" sz="2800" i="0" dirty="0">
                <a:solidFill>
                  <a:schemeClr val="tx2">
                    <a:lumMod val="50000"/>
                  </a:schemeClr>
                </a:solidFill>
              </a:rPr>
              <a:t>One </a:t>
            </a:r>
            <a:r>
              <a:rPr lang="en-GB" altLang="en-US" sz="2800" dirty="0">
                <a:solidFill>
                  <a:schemeClr val="tx2">
                    <a:lumMod val="50000"/>
                  </a:schemeClr>
                </a:solidFill>
              </a:rPr>
              <a:t>pre-financing payment – H2020</a:t>
            </a:r>
          </a:p>
        </p:txBody>
      </p:sp>
    </p:spTree>
    <p:extLst>
      <p:ext uri="{BB962C8B-B14F-4D97-AF65-F5344CB8AC3E}">
        <p14:creationId xmlns:p14="http://schemas.microsoft.com/office/powerpoint/2010/main" val="2245929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3">
            <a:extLst>
              <a:ext uri="{FF2B5EF4-FFF2-40B4-BE49-F238E27FC236}">
                <a16:creationId xmlns:a16="http://schemas.microsoft.com/office/drawing/2014/main" id="{F59B7D73-5532-4D2C-AE58-42529A9A8D75}"/>
              </a:ext>
            </a:extLst>
          </p:cNvPr>
          <p:cNvGraphicFramePr/>
          <p:nvPr/>
        </p:nvGraphicFramePr>
        <p:xfrm>
          <a:off x="1263137" y="1502909"/>
          <a:ext cx="10009112" cy="5256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4">
            <a:extLst>
              <a:ext uri="{FF2B5EF4-FFF2-40B4-BE49-F238E27FC236}">
                <a16:creationId xmlns:a16="http://schemas.microsoft.com/office/drawing/2014/main" id="{A47B1306-3BC0-4A12-8670-F4830CA04549}"/>
              </a:ext>
            </a:extLst>
          </p:cNvPr>
          <p:cNvSpPr>
            <a:spLocks noChangeArrowheads="1"/>
          </p:cNvSpPr>
          <p:nvPr/>
        </p:nvSpPr>
        <p:spPr bwMode="auto">
          <a:xfrm>
            <a:off x="508865" y="363874"/>
            <a:ext cx="8929832" cy="5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GB" altLang="en-US" sz="2800" i="0" dirty="0">
                <a:solidFill>
                  <a:schemeClr val="tx2">
                    <a:lumMod val="50000"/>
                  </a:schemeClr>
                </a:solidFill>
              </a:rPr>
              <a:t>An </a:t>
            </a:r>
            <a:r>
              <a:rPr lang="en-GB" altLang="en-US" sz="2800" dirty="0">
                <a:solidFill>
                  <a:schemeClr val="tx2">
                    <a:lumMod val="50000"/>
                  </a:schemeClr>
                </a:solidFill>
              </a:rPr>
              <a:t>interim</a:t>
            </a:r>
            <a:r>
              <a:rPr lang="en-GB" altLang="en-US" sz="2800" i="0" dirty="0">
                <a:solidFill>
                  <a:schemeClr val="tx2">
                    <a:lumMod val="50000"/>
                  </a:schemeClr>
                </a:solidFill>
              </a:rPr>
              <a:t> </a:t>
            </a:r>
            <a:r>
              <a:rPr lang="en-GB" altLang="en-US" sz="2800" dirty="0">
                <a:solidFill>
                  <a:schemeClr val="tx2">
                    <a:lumMod val="50000"/>
                  </a:schemeClr>
                </a:solidFill>
              </a:rPr>
              <a:t>payment – H2020</a:t>
            </a:r>
          </a:p>
        </p:txBody>
      </p:sp>
      <p:graphicFrame>
        <p:nvGraphicFramePr>
          <p:cNvPr id="8" name="Diagram 9">
            <a:extLst>
              <a:ext uri="{FF2B5EF4-FFF2-40B4-BE49-F238E27FC236}">
                <a16:creationId xmlns:a16="http://schemas.microsoft.com/office/drawing/2014/main" id="{4E872454-32B5-4FF0-9F5D-EDC9B1A70BCE}"/>
              </a:ext>
            </a:extLst>
          </p:cNvPr>
          <p:cNvGraphicFramePr/>
          <p:nvPr/>
        </p:nvGraphicFramePr>
        <p:xfrm>
          <a:off x="711532" y="1000529"/>
          <a:ext cx="10302832" cy="501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7467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8921" y="114437"/>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3">
            <a:extLst>
              <a:ext uri="{FF2B5EF4-FFF2-40B4-BE49-F238E27FC236}">
                <a16:creationId xmlns:a16="http://schemas.microsoft.com/office/drawing/2014/main" id="{F59B7D73-5532-4D2C-AE58-42529A9A8D75}"/>
              </a:ext>
            </a:extLst>
          </p:cNvPr>
          <p:cNvGraphicFramePr/>
          <p:nvPr/>
        </p:nvGraphicFramePr>
        <p:xfrm>
          <a:off x="1263137" y="1502909"/>
          <a:ext cx="10009112" cy="5256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3">
            <a:extLst>
              <a:ext uri="{FF2B5EF4-FFF2-40B4-BE49-F238E27FC236}">
                <a16:creationId xmlns:a16="http://schemas.microsoft.com/office/drawing/2014/main" id="{DE623DAE-DBCE-43A9-874C-55F3E3DCF572}"/>
              </a:ext>
            </a:extLst>
          </p:cNvPr>
          <p:cNvGraphicFramePr/>
          <p:nvPr/>
        </p:nvGraphicFramePr>
        <p:xfrm>
          <a:off x="314524" y="2213107"/>
          <a:ext cx="10009112" cy="52566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14">
            <a:extLst>
              <a:ext uri="{FF2B5EF4-FFF2-40B4-BE49-F238E27FC236}">
                <a16:creationId xmlns:a16="http://schemas.microsoft.com/office/drawing/2014/main" id="{A47B1306-3BC0-4A12-8670-F4830CA04549}"/>
              </a:ext>
            </a:extLst>
          </p:cNvPr>
          <p:cNvSpPr>
            <a:spLocks noChangeArrowheads="1"/>
          </p:cNvSpPr>
          <p:nvPr/>
        </p:nvSpPr>
        <p:spPr bwMode="auto">
          <a:xfrm>
            <a:off x="602986" y="270087"/>
            <a:ext cx="8929832" cy="5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US" altLang="en-US" sz="2800" i="0" dirty="0">
                <a:solidFill>
                  <a:schemeClr val="tx2">
                    <a:lumMod val="50000"/>
                  </a:schemeClr>
                </a:solidFill>
              </a:rPr>
              <a:t>A payment of the balance – H2020</a:t>
            </a:r>
          </a:p>
        </p:txBody>
      </p:sp>
      <p:graphicFrame>
        <p:nvGraphicFramePr>
          <p:cNvPr id="9" name="Diagram 9">
            <a:extLst>
              <a:ext uri="{FF2B5EF4-FFF2-40B4-BE49-F238E27FC236}">
                <a16:creationId xmlns:a16="http://schemas.microsoft.com/office/drawing/2014/main" id="{6B10DEAF-1B6B-4838-B918-0E082337AA31}"/>
              </a:ext>
            </a:extLst>
          </p:cNvPr>
          <p:cNvGraphicFramePr/>
          <p:nvPr/>
        </p:nvGraphicFramePr>
        <p:xfrm>
          <a:off x="55119" y="1125220"/>
          <a:ext cx="11901354" cy="54972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43831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005700" y="1642271"/>
            <a:ext cx="3790823" cy="424732"/>
          </a:xfrm>
          <a:prstGeom prst="rect">
            <a:avLst/>
          </a:prstGeom>
          <a:noFill/>
          <a:ln w="9525">
            <a:noFill/>
            <a:miter lim="800000"/>
            <a:headEnd/>
            <a:tailEnd/>
          </a:ln>
          <a:effectLst/>
        </p:spPr>
        <p:txBody>
          <a:bodyPr wrap="square">
            <a:spAutoFit/>
          </a:bodyPr>
          <a:lstStyle/>
          <a:p>
            <a:pPr algn="ctr" eaLnBrk="0" hangingPunct="0">
              <a:lnSpc>
                <a:spcPct val="90000"/>
              </a:lnSpc>
              <a:spcBef>
                <a:spcPct val="20000"/>
              </a:spcBef>
              <a:defRPr/>
            </a:pPr>
            <a:r>
              <a:rPr lang="en-GB" sz="2400" b="1" dirty="0">
                <a:solidFill>
                  <a:srgbClr val="002060"/>
                </a:solidFill>
              </a:rPr>
              <a:t>Payment cycle </a:t>
            </a:r>
            <a:r>
              <a:rPr lang="en-GB" sz="2400" dirty="0"/>
              <a:t>(</a:t>
            </a:r>
            <a:r>
              <a:rPr lang="en-GB" sz="2400" dirty="0" err="1">
                <a:solidFill>
                  <a:srgbClr val="FF0000"/>
                </a:solidFill>
              </a:rPr>
              <a:t>Član</a:t>
            </a:r>
            <a:r>
              <a:rPr lang="en-GB" sz="2400" dirty="0">
                <a:solidFill>
                  <a:srgbClr val="FF0000"/>
                </a:solidFill>
              </a:rPr>
              <a:t> I.4</a:t>
            </a:r>
            <a:r>
              <a:rPr lang="en-GB" sz="2400" dirty="0"/>
              <a:t>)</a:t>
            </a:r>
            <a:endParaRPr lang="sr-Latn-RS" sz="2400" b="1" u="sng" dirty="0"/>
          </a:p>
        </p:txBody>
      </p:sp>
      <p:sp>
        <p:nvSpPr>
          <p:cNvPr id="5" name="Text Box 3"/>
          <p:cNvSpPr txBox="1">
            <a:spLocks noChangeArrowheads="1"/>
          </p:cNvSpPr>
          <p:nvPr/>
        </p:nvSpPr>
        <p:spPr bwMode="auto">
          <a:xfrm>
            <a:off x="856743" y="2050293"/>
            <a:ext cx="2886641" cy="4011804"/>
          </a:xfrm>
          <a:prstGeom prst="rect">
            <a:avLst/>
          </a:prstGeom>
          <a:noFill/>
          <a:ln w="9525">
            <a:noFill/>
            <a:miter lim="800000"/>
            <a:headEnd/>
            <a:tailEnd/>
          </a:ln>
        </p:spPr>
        <p:txBody>
          <a:bodyPr wrap="square" anchor="ctr">
            <a:spAutoFit/>
          </a:bodyPr>
          <a:lstStyle/>
          <a:p>
            <a:pPr defTabSz="232621">
              <a:defRPr/>
            </a:pPr>
            <a:r>
              <a:rPr lang="en-GB" sz="1477" b="1" dirty="0">
                <a:solidFill>
                  <a:srgbClr val="336699"/>
                </a:solidFill>
                <a:latin typeface="Tahoma" pitchFamily="34" charset="0"/>
              </a:rPr>
              <a:t> After GA signing </a:t>
            </a:r>
            <a:r>
              <a:rPr lang="en-GB" sz="3692" b="1" dirty="0">
                <a:solidFill>
                  <a:srgbClr val="336699"/>
                </a:solidFill>
                <a:latin typeface="Tahoma" pitchFamily="34" charset="0"/>
                <a:sym typeface="Wingdings" pitchFamily="2" charset="2"/>
              </a:rPr>
              <a:t></a:t>
            </a:r>
            <a:r>
              <a:rPr lang="en-GB" sz="2585" b="1" dirty="0">
                <a:solidFill>
                  <a:srgbClr val="336699"/>
                </a:solidFill>
                <a:latin typeface="Tahoma" pitchFamily="34" charset="0"/>
                <a:sym typeface="Wingdings" pitchFamily="2" charset="2"/>
              </a:rPr>
              <a:t> </a:t>
            </a:r>
          </a:p>
          <a:p>
            <a:pPr defTabSz="232621">
              <a:defRPr/>
            </a:pPr>
            <a:r>
              <a:rPr lang="en-GB" sz="1846" b="1" dirty="0">
                <a:solidFill>
                  <a:srgbClr val="336699"/>
                </a:solidFill>
                <a:latin typeface="Tahoma" pitchFamily="34" charset="0"/>
                <a:sym typeface="Wingdings" pitchFamily="2" charset="2"/>
              </a:rPr>
              <a:t>	</a:t>
            </a:r>
          </a:p>
          <a:p>
            <a:pPr defTabSz="232621">
              <a:spcBef>
                <a:spcPts val="554"/>
              </a:spcBef>
              <a:defRPr/>
            </a:pPr>
            <a:endParaRPr lang="en-GB" sz="1846" b="1" dirty="0">
              <a:solidFill>
                <a:srgbClr val="336699"/>
              </a:solidFill>
              <a:latin typeface="Tahoma" pitchFamily="34" charset="0"/>
              <a:sym typeface="Wingdings" pitchFamily="2" charset="2"/>
            </a:endParaRPr>
          </a:p>
          <a:p>
            <a:pPr defTabSz="232621">
              <a:spcBef>
                <a:spcPts val="554"/>
              </a:spcBef>
              <a:defRPr/>
            </a:pPr>
            <a:endParaRPr lang="en-GB" sz="1292" b="1" i="1" dirty="0">
              <a:solidFill>
                <a:srgbClr val="C00000"/>
              </a:solidFill>
            </a:endParaRPr>
          </a:p>
          <a:p>
            <a:pPr defTabSz="232621">
              <a:spcBef>
                <a:spcPts val="554"/>
              </a:spcBef>
              <a:defRPr/>
            </a:pPr>
            <a:r>
              <a:rPr lang="en-GB" sz="1477" b="1" dirty="0">
                <a:solidFill>
                  <a:srgbClr val="336699"/>
                </a:solidFill>
                <a:latin typeface="Tahoma" pitchFamily="34" charset="0"/>
              </a:rPr>
              <a:t>After spending 70% of the first </a:t>
            </a:r>
            <a:r>
              <a:rPr lang="en-GB" sz="1477" b="1" dirty="0" err="1">
                <a:solidFill>
                  <a:srgbClr val="336699"/>
                </a:solidFill>
                <a:latin typeface="Tahoma" pitchFamily="34" charset="0"/>
              </a:rPr>
              <a:t>installment</a:t>
            </a:r>
            <a:endParaRPr lang="en-GB" sz="1477" b="1" dirty="0">
              <a:solidFill>
                <a:srgbClr val="336699"/>
              </a:solidFill>
              <a:latin typeface="Tahoma" pitchFamily="34" charset="0"/>
            </a:endParaRPr>
          </a:p>
          <a:p>
            <a:pPr defTabSz="232621">
              <a:spcBef>
                <a:spcPts val="554"/>
              </a:spcBef>
              <a:defRPr/>
            </a:pPr>
            <a:endParaRPr lang="fr-BE" sz="1662" b="1" dirty="0">
              <a:solidFill>
                <a:srgbClr val="000099"/>
              </a:solidFill>
            </a:endParaRPr>
          </a:p>
          <a:p>
            <a:pPr marL="263776" indent="-263776" defTabSz="232621">
              <a:buFontTx/>
              <a:buChar char="-"/>
              <a:defRPr/>
            </a:pPr>
            <a:endParaRPr lang="en-GB" sz="1477" b="1" dirty="0">
              <a:solidFill>
                <a:srgbClr val="336699"/>
              </a:solidFill>
              <a:latin typeface="Tahoma" pitchFamily="34" charset="0"/>
            </a:endParaRPr>
          </a:p>
          <a:p>
            <a:pPr defTabSz="232621">
              <a:defRPr/>
            </a:pPr>
            <a:endParaRPr lang="en-GB" sz="1477" b="1" dirty="0">
              <a:solidFill>
                <a:srgbClr val="336699"/>
              </a:solidFill>
              <a:latin typeface="Tahoma" pitchFamily="34" charset="0"/>
            </a:endParaRPr>
          </a:p>
          <a:p>
            <a:pPr defTabSz="232621">
              <a:spcBef>
                <a:spcPts val="554"/>
              </a:spcBef>
              <a:defRPr/>
            </a:pPr>
            <a:endParaRPr lang="fr-BE" sz="1292" b="1" i="1" dirty="0">
              <a:solidFill>
                <a:srgbClr val="C00000"/>
              </a:solidFill>
            </a:endParaRPr>
          </a:p>
          <a:p>
            <a:pPr defTabSz="232621">
              <a:spcBef>
                <a:spcPts val="554"/>
              </a:spcBef>
              <a:defRPr/>
            </a:pPr>
            <a:r>
              <a:rPr lang="fr-BE" sz="1477" b="1" dirty="0">
                <a:solidFill>
                  <a:srgbClr val="336699"/>
                </a:solidFill>
                <a:latin typeface="Tahoma" pitchFamily="34" charset="0"/>
              </a:rPr>
              <a:t>60 </a:t>
            </a:r>
            <a:r>
              <a:rPr lang="fr-BE" sz="1477" b="1" dirty="0" err="1">
                <a:solidFill>
                  <a:srgbClr val="336699"/>
                </a:solidFill>
                <a:latin typeface="Tahoma" pitchFamily="34" charset="0"/>
              </a:rPr>
              <a:t>days</a:t>
            </a:r>
            <a:r>
              <a:rPr lang="fr-BE" sz="1477" b="1" dirty="0">
                <a:solidFill>
                  <a:srgbClr val="336699"/>
                </a:solidFill>
                <a:latin typeface="Tahoma" pitchFamily="34" charset="0"/>
              </a:rPr>
              <a:t> </a:t>
            </a:r>
            <a:r>
              <a:rPr lang="fr-BE" sz="1477" b="1" dirty="0" err="1">
                <a:solidFill>
                  <a:srgbClr val="336699"/>
                </a:solidFill>
                <a:latin typeface="Tahoma" pitchFamily="34" charset="0"/>
              </a:rPr>
              <a:t>after</a:t>
            </a:r>
            <a:r>
              <a:rPr lang="fr-BE" sz="1477" b="1" dirty="0">
                <a:solidFill>
                  <a:srgbClr val="336699"/>
                </a:solidFill>
                <a:latin typeface="Tahoma" pitchFamily="34" charset="0"/>
              </a:rPr>
              <a:t> Final report </a:t>
            </a:r>
            <a:r>
              <a:rPr lang="fr-BE" sz="1477" b="1" dirty="0" err="1">
                <a:solidFill>
                  <a:srgbClr val="336699"/>
                </a:solidFill>
                <a:latin typeface="Tahoma" pitchFamily="34" charset="0"/>
              </a:rPr>
              <a:t>approval</a:t>
            </a:r>
            <a:r>
              <a:rPr lang="fr-BE" sz="1477" b="1" dirty="0">
                <a:solidFill>
                  <a:srgbClr val="336699"/>
                </a:solidFill>
                <a:latin typeface="Tahoma" pitchFamily="34" charset="0"/>
              </a:rPr>
              <a:t> </a:t>
            </a:r>
          </a:p>
          <a:p>
            <a:pPr defTabSz="232621">
              <a:spcBef>
                <a:spcPts val="554"/>
              </a:spcBef>
              <a:defRPr/>
            </a:pPr>
            <a:endParaRPr lang="en-GB" sz="1477" b="1" dirty="0">
              <a:solidFill>
                <a:srgbClr val="336699"/>
              </a:solidFill>
              <a:latin typeface="Tahoma" pitchFamily="34" charset="0"/>
            </a:endParaRPr>
          </a:p>
        </p:txBody>
      </p:sp>
      <p:sp>
        <p:nvSpPr>
          <p:cNvPr id="8" name="Document"/>
          <p:cNvSpPr>
            <a:spLocks noEditPoints="1" noChangeArrowheads="1"/>
          </p:cNvSpPr>
          <p:nvPr/>
        </p:nvSpPr>
        <p:spPr bwMode="auto">
          <a:xfrm>
            <a:off x="3677113" y="2787597"/>
            <a:ext cx="1721810" cy="147134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477" i="1" dirty="0">
                <a:solidFill>
                  <a:srgbClr val="003399"/>
                </a:solidFill>
              </a:rPr>
              <a:t>Statement of the costs </a:t>
            </a:r>
          </a:p>
          <a:p>
            <a:pPr algn="ctr">
              <a:tabLst>
                <a:tab pos="335582" algn="l"/>
                <a:tab pos="656509" algn="l"/>
              </a:tabLst>
              <a:defRPr/>
            </a:pPr>
            <a:r>
              <a:rPr lang="fr-BE" sz="1477" i="1" dirty="0">
                <a:solidFill>
                  <a:srgbClr val="003399"/>
                </a:solidFill>
              </a:rPr>
              <a:t>+</a:t>
            </a:r>
            <a:endParaRPr lang="en-GB" sz="1477" i="1" dirty="0">
              <a:solidFill>
                <a:srgbClr val="003399"/>
              </a:solidFill>
            </a:endParaRPr>
          </a:p>
          <a:p>
            <a:pPr algn="ctr">
              <a:tabLst>
                <a:tab pos="335582" algn="l"/>
                <a:tab pos="656509" algn="l"/>
              </a:tabLst>
              <a:defRPr/>
            </a:pPr>
            <a:r>
              <a:rPr lang="en-GB" sz="1477" i="1" dirty="0">
                <a:solidFill>
                  <a:srgbClr val="003399"/>
                </a:solidFill>
              </a:rPr>
              <a:t>Request for     Payment </a:t>
            </a:r>
          </a:p>
        </p:txBody>
      </p:sp>
      <p:sp>
        <p:nvSpPr>
          <p:cNvPr id="9" name="Rectangle 9"/>
          <p:cNvSpPr>
            <a:spLocks noChangeArrowheads="1"/>
          </p:cNvSpPr>
          <p:nvPr/>
        </p:nvSpPr>
        <p:spPr bwMode="auto">
          <a:xfrm>
            <a:off x="862241" y="1885022"/>
            <a:ext cx="2571082" cy="372191"/>
          </a:xfrm>
          <a:prstGeom prst="rect">
            <a:avLst/>
          </a:prstGeom>
          <a:gradFill flip="none" rotWithShape="1">
            <a:gsLst>
              <a:gs pos="0">
                <a:srgbClr val="5E9EFF"/>
              </a:gs>
              <a:gs pos="39999">
                <a:srgbClr val="85C2FF"/>
              </a:gs>
              <a:gs pos="70000">
                <a:srgbClr val="C4D6EB"/>
              </a:gs>
              <a:gs pos="100000">
                <a:srgbClr val="FFEBFA"/>
              </a:gs>
            </a:gsLst>
            <a:lin ang="0" scaled="0"/>
            <a:tileRect/>
          </a:gradFill>
          <a:ln w="22225" algn="ctr">
            <a:solidFill>
              <a:srgbClr val="000080"/>
            </a:solidFill>
            <a:miter lim="800000"/>
            <a:headEnd/>
            <a:tailEnd/>
          </a:ln>
        </p:spPr>
        <p:txBody>
          <a:bodyPr wrap="none" anchor="ctr"/>
          <a:lstStyle/>
          <a:p>
            <a:pPr algn="ctr"/>
            <a:r>
              <a:rPr lang="en-GB" sz="1662" u="sng" dirty="0">
                <a:solidFill>
                  <a:srgbClr val="003399"/>
                </a:solidFill>
              </a:rPr>
              <a:t>1st pre-financing: 50%</a:t>
            </a:r>
          </a:p>
        </p:txBody>
      </p:sp>
      <p:sp>
        <p:nvSpPr>
          <p:cNvPr id="10" name="Rectangle 10"/>
          <p:cNvSpPr>
            <a:spLocks noChangeArrowheads="1"/>
          </p:cNvSpPr>
          <p:nvPr/>
        </p:nvSpPr>
        <p:spPr bwMode="auto">
          <a:xfrm>
            <a:off x="856743" y="3063191"/>
            <a:ext cx="2571082" cy="381007"/>
          </a:xfrm>
          <a:prstGeom prst="rect">
            <a:avLst/>
          </a:prstGeom>
          <a:gradFill flip="none" rotWithShape="1">
            <a:gsLst>
              <a:gs pos="0">
                <a:srgbClr val="5E9EFF"/>
              </a:gs>
              <a:gs pos="39999">
                <a:srgbClr val="85C2FF"/>
              </a:gs>
              <a:gs pos="70000">
                <a:srgbClr val="C4D6EB"/>
              </a:gs>
              <a:gs pos="100000">
                <a:srgbClr val="FFEBFA"/>
              </a:gs>
            </a:gsLst>
            <a:lin ang="0" scaled="0"/>
            <a:tileRect/>
          </a:gradFill>
          <a:ln w="22225" algn="ctr">
            <a:solidFill>
              <a:srgbClr val="000080"/>
            </a:solidFill>
            <a:miter lim="800000"/>
            <a:headEnd/>
            <a:tailEnd/>
          </a:ln>
        </p:spPr>
        <p:txBody>
          <a:bodyPr wrap="none" anchor="ctr"/>
          <a:lstStyle/>
          <a:p>
            <a:pPr algn="ctr"/>
            <a:r>
              <a:rPr lang="en-GB" sz="1662" u="sng" dirty="0">
                <a:solidFill>
                  <a:srgbClr val="003399"/>
                </a:solidFill>
              </a:rPr>
              <a:t>2nd pre-financing</a:t>
            </a:r>
            <a:r>
              <a:rPr lang="en-GB" sz="1662" dirty="0">
                <a:solidFill>
                  <a:srgbClr val="003399"/>
                </a:solidFill>
              </a:rPr>
              <a:t>: 40%</a:t>
            </a:r>
          </a:p>
        </p:txBody>
      </p:sp>
      <p:sp>
        <p:nvSpPr>
          <p:cNvPr id="11" name="Rectangle 11"/>
          <p:cNvSpPr>
            <a:spLocks noChangeArrowheads="1"/>
          </p:cNvSpPr>
          <p:nvPr/>
        </p:nvSpPr>
        <p:spPr bwMode="auto">
          <a:xfrm>
            <a:off x="862241" y="4689768"/>
            <a:ext cx="2571082" cy="369376"/>
          </a:xfrm>
          <a:prstGeom prst="rect">
            <a:avLst/>
          </a:prstGeom>
          <a:gradFill flip="none" rotWithShape="1">
            <a:gsLst>
              <a:gs pos="0">
                <a:srgbClr val="5E9EFF"/>
              </a:gs>
              <a:gs pos="39999">
                <a:srgbClr val="85C2FF"/>
              </a:gs>
              <a:gs pos="70000">
                <a:srgbClr val="C4D6EB"/>
              </a:gs>
              <a:gs pos="100000">
                <a:srgbClr val="FFEBFA"/>
              </a:gs>
            </a:gsLst>
            <a:lin ang="0" scaled="0"/>
            <a:tileRect/>
          </a:gradFill>
          <a:ln w="22225" algn="ctr">
            <a:solidFill>
              <a:srgbClr val="000080"/>
            </a:solidFill>
            <a:miter lim="800000"/>
            <a:headEnd/>
            <a:tailEnd/>
          </a:ln>
        </p:spPr>
        <p:txBody>
          <a:bodyPr wrap="none" anchor="ctr"/>
          <a:lstStyle/>
          <a:p>
            <a:pPr algn="ctr"/>
            <a:r>
              <a:rPr lang="en-GB" sz="1662" u="sng" dirty="0">
                <a:solidFill>
                  <a:srgbClr val="003399"/>
                </a:solidFill>
              </a:rPr>
              <a:t>balance: max 10%</a:t>
            </a:r>
          </a:p>
        </p:txBody>
      </p:sp>
      <p:sp>
        <p:nvSpPr>
          <p:cNvPr id="12" name="Document"/>
          <p:cNvSpPr>
            <a:spLocks noEditPoints="1" noChangeArrowheads="1"/>
          </p:cNvSpPr>
          <p:nvPr/>
        </p:nvSpPr>
        <p:spPr bwMode="auto">
          <a:xfrm>
            <a:off x="3677113" y="4565230"/>
            <a:ext cx="1721810" cy="145805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477" i="1" dirty="0">
                <a:solidFill>
                  <a:srgbClr val="003399"/>
                </a:solidFill>
              </a:rPr>
              <a:t>Financial Statement </a:t>
            </a:r>
          </a:p>
          <a:p>
            <a:pPr algn="ctr">
              <a:tabLst>
                <a:tab pos="335582" algn="l"/>
                <a:tab pos="656509" algn="l"/>
              </a:tabLst>
              <a:defRPr/>
            </a:pPr>
            <a:r>
              <a:rPr lang="en-GB" sz="1477" i="1" dirty="0">
                <a:solidFill>
                  <a:srgbClr val="003399"/>
                </a:solidFill>
              </a:rPr>
              <a:t>+ </a:t>
            </a:r>
          </a:p>
          <a:p>
            <a:pPr algn="ctr">
              <a:tabLst>
                <a:tab pos="335582" algn="l"/>
                <a:tab pos="656509" algn="l"/>
              </a:tabLst>
              <a:defRPr/>
            </a:pPr>
            <a:r>
              <a:rPr lang="en-GB" sz="1477" i="1" dirty="0">
                <a:solidFill>
                  <a:srgbClr val="003399"/>
                </a:solidFill>
              </a:rPr>
              <a:t>Request for</a:t>
            </a:r>
            <a:r>
              <a:rPr lang="en-GB" sz="1477" dirty="0">
                <a:latin typeface="Tahoma" charset="0"/>
              </a:rPr>
              <a:t> </a:t>
            </a:r>
            <a:r>
              <a:rPr lang="en-GB" sz="1477" i="1" dirty="0">
                <a:solidFill>
                  <a:srgbClr val="003399"/>
                </a:solidFill>
              </a:rPr>
              <a:t>Payment</a:t>
            </a:r>
          </a:p>
        </p:txBody>
      </p:sp>
      <p:sp>
        <p:nvSpPr>
          <p:cNvPr id="13" name="Document"/>
          <p:cNvSpPr>
            <a:spLocks noEditPoints="1" noChangeArrowheads="1"/>
          </p:cNvSpPr>
          <p:nvPr/>
        </p:nvSpPr>
        <p:spPr bwMode="auto">
          <a:xfrm>
            <a:off x="5471032" y="4561556"/>
            <a:ext cx="2286001" cy="146172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662" i="1" dirty="0">
                <a:solidFill>
                  <a:srgbClr val="003399"/>
                </a:solidFill>
              </a:rPr>
              <a:t>Final Report</a:t>
            </a:r>
          </a:p>
          <a:p>
            <a:pPr algn="ctr">
              <a:tabLst>
                <a:tab pos="335582" algn="l"/>
                <a:tab pos="656509" algn="l"/>
              </a:tabLst>
              <a:defRPr/>
            </a:pPr>
            <a:r>
              <a:rPr lang="fr-BE" sz="1292" i="1" dirty="0">
                <a:solidFill>
                  <a:srgbClr val="003399"/>
                </a:solidFill>
              </a:rPr>
              <a:t>Due date:</a:t>
            </a:r>
          </a:p>
          <a:p>
            <a:pPr algn="ctr">
              <a:tabLst>
                <a:tab pos="335582" algn="l"/>
                <a:tab pos="656509" algn="l"/>
              </a:tabLst>
              <a:defRPr/>
            </a:pPr>
            <a:r>
              <a:rPr lang="fr-BE" sz="1292" i="1" dirty="0">
                <a:solidFill>
                  <a:srgbClr val="C00000"/>
                </a:solidFill>
              </a:rPr>
              <a:t>14/12/XX – 2 </a:t>
            </a:r>
            <a:r>
              <a:rPr lang="fr-BE" sz="1292" i="1" dirty="0" err="1">
                <a:solidFill>
                  <a:srgbClr val="C00000"/>
                </a:solidFill>
              </a:rPr>
              <a:t>years</a:t>
            </a:r>
            <a:endParaRPr lang="fr-BE" sz="1292" i="1" dirty="0">
              <a:solidFill>
                <a:srgbClr val="C00000"/>
              </a:solidFill>
            </a:endParaRPr>
          </a:p>
          <a:p>
            <a:pPr algn="ctr">
              <a:tabLst>
                <a:tab pos="335582" algn="l"/>
                <a:tab pos="656509" algn="l"/>
              </a:tabLst>
              <a:defRPr/>
            </a:pPr>
            <a:r>
              <a:rPr lang="fr-BE" sz="1292" i="1" dirty="0">
                <a:solidFill>
                  <a:srgbClr val="C00000"/>
                </a:solidFill>
              </a:rPr>
              <a:t>14/12/XX – 3 </a:t>
            </a:r>
            <a:r>
              <a:rPr lang="fr-BE" sz="1292" i="1" dirty="0" err="1">
                <a:solidFill>
                  <a:srgbClr val="C00000"/>
                </a:solidFill>
              </a:rPr>
              <a:t>years</a:t>
            </a:r>
            <a:endParaRPr lang="en-GB" sz="1292" i="1" dirty="0">
              <a:solidFill>
                <a:srgbClr val="C00000"/>
              </a:solidFill>
            </a:endParaRPr>
          </a:p>
        </p:txBody>
      </p:sp>
      <p:sp>
        <p:nvSpPr>
          <p:cNvPr id="14" name="Document"/>
          <p:cNvSpPr>
            <a:spLocks noEditPoints="1" noChangeArrowheads="1"/>
          </p:cNvSpPr>
          <p:nvPr/>
        </p:nvSpPr>
        <p:spPr bwMode="auto">
          <a:xfrm>
            <a:off x="7853749" y="4561556"/>
            <a:ext cx="1556238" cy="146172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662" b="1" i="1" dirty="0">
                <a:solidFill>
                  <a:srgbClr val="003399"/>
                </a:solidFill>
              </a:rPr>
              <a:t>Audit Report</a:t>
            </a:r>
          </a:p>
        </p:txBody>
      </p:sp>
      <p:sp>
        <p:nvSpPr>
          <p:cNvPr id="15" name="Oval 15"/>
          <p:cNvSpPr>
            <a:spLocks noChangeArrowheads="1"/>
          </p:cNvSpPr>
          <p:nvPr/>
        </p:nvSpPr>
        <p:spPr bwMode="auto">
          <a:xfrm>
            <a:off x="5596727" y="5956994"/>
            <a:ext cx="2145323" cy="805977"/>
          </a:xfrm>
          <a:prstGeom prst="ellipse">
            <a:avLst/>
          </a:prstGeom>
          <a:solidFill>
            <a:srgbClr val="FFCCFF"/>
          </a:solidFill>
          <a:ln w="25400" algn="ctr">
            <a:solidFill>
              <a:srgbClr val="800080"/>
            </a:solidFill>
            <a:round/>
            <a:headEnd/>
            <a:tailEnd/>
          </a:ln>
        </p:spPr>
        <p:txBody>
          <a:bodyPr anchor="ctr"/>
          <a:lstStyle/>
          <a:p>
            <a:pPr algn="ctr"/>
            <a:r>
              <a:rPr lang="en-GB" sz="1846" dirty="0">
                <a:solidFill>
                  <a:srgbClr val="660066"/>
                </a:solidFill>
                <a:sym typeface="Wingdings" pitchFamily="2" charset="2"/>
              </a:rPr>
              <a:t></a:t>
            </a:r>
            <a:r>
              <a:rPr lang="en-GB" sz="1846" dirty="0">
                <a:solidFill>
                  <a:srgbClr val="660066"/>
                </a:solidFill>
              </a:rPr>
              <a:t> </a:t>
            </a:r>
            <a:r>
              <a:rPr lang="en-GB" sz="1292" dirty="0">
                <a:solidFill>
                  <a:srgbClr val="660066"/>
                </a:solidFill>
              </a:rPr>
              <a:t>Max 2 months after the project ends </a:t>
            </a:r>
          </a:p>
        </p:txBody>
      </p:sp>
      <p:sp>
        <p:nvSpPr>
          <p:cNvPr id="16" name="Rectangle 15"/>
          <p:cNvSpPr/>
          <p:nvPr/>
        </p:nvSpPr>
        <p:spPr>
          <a:xfrm>
            <a:off x="7421411" y="2873073"/>
            <a:ext cx="2067947" cy="262829"/>
          </a:xfrm>
          <a:prstGeom prst="rect">
            <a:avLst/>
          </a:prstGeom>
        </p:spPr>
        <p:txBody>
          <a:bodyPr wrap="square">
            <a:spAutoFit/>
          </a:bodyPr>
          <a:lstStyle/>
          <a:p>
            <a:pPr algn="ctr">
              <a:tabLst>
                <a:tab pos="335582" algn="l"/>
                <a:tab pos="656509" algn="l"/>
              </a:tabLst>
              <a:defRPr/>
            </a:pPr>
            <a:endParaRPr lang="en-GB" sz="1108" b="1" i="1" dirty="0">
              <a:solidFill>
                <a:srgbClr val="003399"/>
              </a:solidFill>
            </a:endParaRPr>
          </a:p>
        </p:txBody>
      </p:sp>
      <p:sp>
        <p:nvSpPr>
          <p:cNvPr id="17" name="Rectangle 16"/>
          <p:cNvSpPr/>
          <p:nvPr/>
        </p:nvSpPr>
        <p:spPr>
          <a:xfrm>
            <a:off x="7512178" y="4868104"/>
            <a:ext cx="2009508" cy="262829"/>
          </a:xfrm>
          <a:prstGeom prst="rect">
            <a:avLst/>
          </a:prstGeom>
        </p:spPr>
        <p:txBody>
          <a:bodyPr wrap="square">
            <a:spAutoFit/>
          </a:bodyPr>
          <a:lstStyle/>
          <a:p>
            <a:pPr algn="ctr">
              <a:tabLst>
                <a:tab pos="335582" algn="l"/>
                <a:tab pos="656509" algn="l"/>
              </a:tabLst>
              <a:defRPr/>
            </a:pPr>
            <a:endParaRPr lang="en-GB" sz="1108" b="1" i="1" dirty="0">
              <a:solidFill>
                <a:srgbClr val="003399"/>
              </a:solidFill>
            </a:endParaRPr>
          </a:p>
        </p:txBody>
      </p:sp>
      <p:sp>
        <p:nvSpPr>
          <p:cNvPr id="18" name="Oval 13"/>
          <p:cNvSpPr>
            <a:spLocks noChangeArrowheads="1"/>
          </p:cNvSpPr>
          <p:nvPr/>
        </p:nvSpPr>
        <p:spPr bwMode="auto">
          <a:xfrm>
            <a:off x="8117519" y="5292419"/>
            <a:ext cx="1222132" cy="686824"/>
          </a:xfrm>
          <a:prstGeom prst="ellipse">
            <a:avLst/>
          </a:prstGeom>
          <a:solidFill>
            <a:srgbClr val="FFC000"/>
          </a:solidFill>
          <a:ln w="25400" algn="ctr">
            <a:solidFill>
              <a:schemeClr val="accent2"/>
            </a:solidFill>
            <a:round/>
            <a:headEnd/>
            <a:tailEnd/>
          </a:ln>
        </p:spPr>
        <p:txBody>
          <a:bodyPr anchor="ctr"/>
          <a:lstStyle/>
          <a:p>
            <a:pPr algn="ctr"/>
            <a:r>
              <a:rPr lang="en-GB" sz="1200" dirty="0">
                <a:solidFill>
                  <a:srgbClr val="333399"/>
                </a:solidFill>
              </a:rPr>
              <a:t>Required for all grants</a:t>
            </a:r>
          </a:p>
        </p:txBody>
      </p:sp>
      <p:sp>
        <p:nvSpPr>
          <p:cNvPr id="19" name="Document"/>
          <p:cNvSpPr>
            <a:spLocks noEditPoints="1" noChangeArrowheads="1"/>
          </p:cNvSpPr>
          <p:nvPr/>
        </p:nvSpPr>
        <p:spPr bwMode="auto">
          <a:xfrm>
            <a:off x="5471031" y="2802302"/>
            <a:ext cx="2286002" cy="153577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477" i="1" dirty="0">
                <a:solidFill>
                  <a:srgbClr val="003399"/>
                </a:solidFill>
              </a:rPr>
              <a:t>Progress Report</a:t>
            </a:r>
          </a:p>
          <a:p>
            <a:pPr algn="ctr">
              <a:tabLst>
                <a:tab pos="335582" algn="l"/>
                <a:tab pos="656509" algn="l"/>
              </a:tabLst>
              <a:defRPr/>
            </a:pPr>
            <a:endParaRPr lang="en-GB" sz="1477" i="1" dirty="0">
              <a:solidFill>
                <a:srgbClr val="003399"/>
              </a:solidFill>
            </a:endParaRPr>
          </a:p>
          <a:p>
            <a:pPr algn="ctr">
              <a:tabLst>
                <a:tab pos="335582" algn="l"/>
                <a:tab pos="656509" algn="l"/>
              </a:tabLst>
              <a:defRPr/>
            </a:pPr>
            <a:r>
              <a:rPr lang="fr-BE" sz="1292" i="1" dirty="0">
                <a:solidFill>
                  <a:srgbClr val="003399"/>
                </a:solidFill>
              </a:rPr>
              <a:t>Due date:</a:t>
            </a:r>
          </a:p>
          <a:p>
            <a:pPr algn="ctr">
              <a:tabLst>
                <a:tab pos="335582" algn="l"/>
                <a:tab pos="656509" algn="l"/>
              </a:tabLst>
              <a:defRPr/>
            </a:pPr>
            <a:r>
              <a:rPr lang="fr-BE" sz="1292" i="1" dirty="0">
                <a:solidFill>
                  <a:srgbClr val="C00000"/>
                </a:solidFill>
              </a:rPr>
              <a:t>14/10/XX – 2 </a:t>
            </a:r>
            <a:r>
              <a:rPr lang="fr-BE" sz="1292" i="1" dirty="0" err="1">
                <a:solidFill>
                  <a:srgbClr val="C00000"/>
                </a:solidFill>
              </a:rPr>
              <a:t>years</a:t>
            </a:r>
            <a:endParaRPr lang="fr-BE" sz="1292" i="1" dirty="0">
              <a:solidFill>
                <a:srgbClr val="C00000"/>
              </a:solidFill>
            </a:endParaRPr>
          </a:p>
          <a:p>
            <a:pPr algn="ctr">
              <a:tabLst>
                <a:tab pos="335582" algn="l"/>
                <a:tab pos="656509" algn="l"/>
              </a:tabLst>
              <a:defRPr/>
            </a:pPr>
            <a:r>
              <a:rPr lang="fr-BE" sz="1292" i="1" dirty="0">
                <a:solidFill>
                  <a:srgbClr val="C00000"/>
                </a:solidFill>
              </a:rPr>
              <a:t>14/04/XX – 3 </a:t>
            </a:r>
            <a:r>
              <a:rPr lang="fr-BE" sz="1292" i="1" dirty="0" err="1">
                <a:solidFill>
                  <a:srgbClr val="C00000"/>
                </a:solidFill>
              </a:rPr>
              <a:t>years</a:t>
            </a:r>
            <a:endParaRPr lang="en-GB" sz="1292" i="1" dirty="0">
              <a:solidFill>
                <a:srgbClr val="C00000"/>
              </a:solidFill>
            </a:endParaRPr>
          </a:p>
        </p:txBody>
      </p:sp>
      <p:sp>
        <p:nvSpPr>
          <p:cNvPr id="20" name="Oval 7"/>
          <p:cNvSpPr>
            <a:spLocks noChangeArrowheads="1"/>
          </p:cNvSpPr>
          <p:nvPr/>
        </p:nvSpPr>
        <p:spPr bwMode="auto">
          <a:xfrm>
            <a:off x="7421411" y="3265682"/>
            <a:ext cx="1688123" cy="1018025"/>
          </a:xfrm>
          <a:prstGeom prst="ellipse">
            <a:avLst/>
          </a:prstGeom>
          <a:solidFill>
            <a:srgbClr val="FFCCFF"/>
          </a:solidFill>
          <a:ln w="25400" algn="ctr">
            <a:solidFill>
              <a:srgbClr val="800080"/>
            </a:solidFill>
            <a:round/>
            <a:headEnd/>
            <a:tailEnd/>
          </a:ln>
        </p:spPr>
        <p:txBody>
          <a:bodyPr anchor="ctr"/>
          <a:lstStyle/>
          <a:p>
            <a:pPr algn="ctr">
              <a:tabLst>
                <a:tab pos="335582" algn="l"/>
                <a:tab pos="656509" algn="l"/>
              </a:tabLst>
              <a:defRPr/>
            </a:pPr>
            <a:r>
              <a:rPr lang="en-GB" sz="1477" dirty="0">
                <a:solidFill>
                  <a:srgbClr val="660066"/>
                </a:solidFill>
                <a:sym typeface="Wingdings" pitchFamily="2" charset="2"/>
              </a:rPr>
              <a:t> </a:t>
            </a:r>
            <a:r>
              <a:rPr lang="en-GB" sz="1292" dirty="0">
                <a:solidFill>
                  <a:srgbClr val="660066"/>
                </a:solidFill>
              </a:rPr>
              <a:t>half-way through the project lifetime</a:t>
            </a:r>
            <a:endParaRPr lang="en-GB" sz="1477" dirty="0">
              <a:solidFill>
                <a:srgbClr val="660066"/>
              </a:solidFill>
            </a:endParaRPr>
          </a:p>
        </p:txBody>
      </p:sp>
      <p:pic>
        <p:nvPicPr>
          <p:cNvPr id="2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4">
            <a:extLst>
              <a:ext uri="{FF2B5EF4-FFF2-40B4-BE49-F238E27FC236}">
                <a16:creationId xmlns:a16="http://schemas.microsoft.com/office/drawing/2014/main" id="{A47B1306-3BC0-4A12-8670-F4830CA04549}"/>
              </a:ext>
            </a:extLst>
          </p:cNvPr>
          <p:cNvSpPr>
            <a:spLocks noChangeArrowheads="1"/>
          </p:cNvSpPr>
          <p:nvPr/>
        </p:nvSpPr>
        <p:spPr bwMode="auto">
          <a:xfrm>
            <a:off x="701764" y="510709"/>
            <a:ext cx="8929832" cy="5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eaLnBrk="0" hangingPunct="0">
              <a:spcBef>
                <a:spcPct val="20000"/>
              </a:spcBef>
              <a:buClr>
                <a:schemeClr val="bg1"/>
              </a:buClr>
              <a:buChar char="•"/>
              <a:defRPr sz="2700" i="1">
                <a:solidFill>
                  <a:srgbClr val="0F5494"/>
                </a:solidFill>
                <a:latin typeface="Verdana" pitchFamily="34" charset="0"/>
              </a:defRPr>
            </a:lvl1pPr>
            <a:lvl2pPr marL="844550" indent="-322263" eaLnBrk="0" hangingPunct="0">
              <a:spcBef>
                <a:spcPct val="20000"/>
              </a:spcBef>
              <a:buClr>
                <a:srgbClr val="009FBA"/>
              </a:buClr>
              <a:buChar char="•"/>
              <a:defRPr sz="2300" b="1">
                <a:solidFill>
                  <a:srgbClr val="0F5494"/>
                </a:solidFill>
                <a:latin typeface="Verdana" pitchFamily="34" charset="0"/>
              </a:defRPr>
            </a:lvl2pPr>
            <a:lvl3pPr marL="1300163" indent="-257175" eaLnBrk="0" hangingPunct="0">
              <a:spcBef>
                <a:spcPct val="20000"/>
              </a:spcBef>
              <a:buChar char="•"/>
              <a:defRPr sz="1600">
                <a:solidFill>
                  <a:srgbClr val="0F5494"/>
                </a:solidFill>
                <a:latin typeface="Verdana" pitchFamily="34" charset="0"/>
              </a:defRPr>
            </a:lvl3pPr>
            <a:lvl4pPr marL="1822450" indent="-257175" eaLnBrk="0" hangingPunct="0">
              <a:spcBef>
                <a:spcPct val="20000"/>
              </a:spcBef>
              <a:buChar char="–"/>
              <a:defRPr sz="2300">
                <a:solidFill>
                  <a:schemeClr val="tx1"/>
                </a:solidFill>
                <a:latin typeface="Arial" charset="0"/>
              </a:defRPr>
            </a:lvl4pPr>
            <a:lvl5pPr marL="2341563" indent="-257175" eaLnBrk="0" hangingPunct="0">
              <a:spcBef>
                <a:spcPct val="20000"/>
              </a:spcBef>
              <a:buChar char="»"/>
              <a:defRPr sz="2300">
                <a:solidFill>
                  <a:schemeClr val="tx1"/>
                </a:solidFill>
                <a:latin typeface="Arial" charset="0"/>
              </a:defRPr>
            </a:lvl5pPr>
            <a:lvl6pPr marL="2798763" indent="-257175" eaLnBrk="0" fontAlgn="base" hangingPunct="0">
              <a:spcBef>
                <a:spcPct val="20000"/>
              </a:spcBef>
              <a:spcAft>
                <a:spcPct val="0"/>
              </a:spcAft>
              <a:buChar char="»"/>
              <a:defRPr sz="2300">
                <a:solidFill>
                  <a:schemeClr val="tx1"/>
                </a:solidFill>
                <a:latin typeface="Arial" charset="0"/>
              </a:defRPr>
            </a:lvl6pPr>
            <a:lvl7pPr marL="3255963" indent="-257175" eaLnBrk="0" fontAlgn="base" hangingPunct="0">
              <a:spcBef>
                <a:spcPct val="20000"/>
              </a:spcBef>
              <a:spcAft>
                <a:spcPct val="0"/>
              </a:spcAft>
              <a:buChar char="»"/>
              <a:defRPr sz="2300">
                <a:solidFill>
                  <a:schemeClr val="tx1"/>
                </a:solidFill>
                <a:latin typeface="Arial" charset="0"/>
              </a:defRPr>
            </a:lvl7pPr>
            <a:lvl8pPr marL="3713163" indent="-257175" eaLnBrk="0" fontAlgn="base" hangingPunct="0">
              <a:spcBef>
                <a:spcPct val="20000"/>
              </a:spcBef>
              <a:spcAft>
                <a:spcPct val="0"/>
              </a:spcAft>
              <a:buChar char="»"/>
              <a:defRPr sz="2300">
                <a:solidFill>
                  <a:schemeClr val="tx1"/>
                </a:solidFill>
                <a:latin typeface="Arial" charset="0"/>
              </a:defRPr>
            </a:lvl8pPr>
            <a:lvl9pPr marL="4170363" indent="-257175" eaLnBrk="0" fontAlgn="base" hangingPunct="0">
              <a:spcBef>
                <a:spcPct val="20000"/>
              </a:spcBef>
              <a:spcAft>
                <a:spcPct val="0"/>
              </a:spcAft>
              <a:buChar char="»"/>
              <a:defRPr sz="2300">
                <a:solidFill>
                  <a:schemeClr val="tx1"/>
                </a:solidFill>
                <a:latin typeface="Arial" charset="0"/>
              </a:defRPr>
            </a:lvl9pPr>
          </a:lstStyle>
          <a:p>
            <a:pPr eaLnBrk="1" fontAlgn="ctr" hangingPunct="1">
              <a:spcBef>
                <a:spcPct val="0"/>
              </a:spcBef>
              <a:buClrTx/>
              <a:buFontTx/>
              <a:buNone/>
            </a:pPr>
            <a:r>
              <a:rPr lang="en-GB" altLang="en-US" sz="2800" dirty="0">
                <a:solidFill>
                  <a:schemeClr val="tx2">
                    <a:lumMod val="50000"/>
                  </a:schemeClr>
                </a:solidFill>
              </a:rPr>
              <a:t>Payment cycle – ERASMUS</a:t>
            </a:r>
          </a:p>
        </p:txBody>
      </p:sp>
    </p:spTree>
    <p:extLst>
      <p:ext uri="{BB962C8B-B14F-4D97-AF65-F5344CB8AC3E}">
        <p14:creationId xmlns:p14="http://schemas.microsoft.com/office/powerpoint/2010/main" val="2834084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838200" y="1080444"/>
            <a:ext cx="10515600" cy="4965513"/>
          </a:xfrm>
        </p:spPr>
        <p:txBody>
          <a:bodyPr>
            <a:normAutofit/>
          </a:bodyPr>
          <a:lstStyle/>
          <a:p>
            <a:pPr algn="just">
              <a:lnSpc>
                <a:spcPct val="100000"/>
              </a:lnSpc>
            </a:pPr>
            <a:r>
              <a:rPr lang="en-US" b="1" dirty="0"/>
              <a:t>The grant may not exceed </a:t>
            </a:r>
            <a:r>
              <a:rPr lang="en-US" dirty="0"/>
              <a:t>the maximum amount authorized in the Grant Agreement </a:t>
            </a:r>
          </a:p>
          <a:p>
            <a:pPr algn="just">
              <a:lnSpc>
                <a:spcPct val="100000"/>
              </a:lnSpc>
            </a:pPr>
            <a:r>
              <a:rPr lang="en-US" b="1" dirty="0"/>
              <a:t>Final grant: </a:t>
            </a:r>
            <a:r>
              <a:rPr lang="en-US" dirty="0"/>
              <a:t>determined following examination of financial reports (statements) and eligibility of activities implemented and declared expenses. </a:t>
            </a:r>
          </a:p>
          <a:p>
            <a:pPr algn="just">
              <a:lnSpc>
                <a:spcPct val="100000"/>
              </a:lnSpc>
            </a:pPr>
            <a:r>
              <a:rPr lang="en-US" dirty="0"/>
              <a:t>Declared unit costs/expenses identified as ineligible will be deducted from the total amount declared</a:t>
            </a:r>
          </a:p>
          <a:p>
            <a:pPr algn="just">
              <a:lnSpc>
                <a:spcPct val="100000"/>
              </a:lnSpc>
            </a:pPr>
            <a:r>
              <a:rPr lang="en-US" dirty="0"/>
              <a:t>Penalties related to the implementation of the action (if any)</a:t>
            </a:r>
          </a:p>
          <a:p>
            <a:pPr algn="just">
              <a:lnSpc>
                <a:spcPct val="100000"/>
              </a:lnSpc>
            </a:pPr>
            <a:r>
              <a:rPr lang="en-US" b="1" dirty="0"/>
              <a:t>Balance = final grant – pre-financings – penalties</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4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649644" y="329818"/>
            <a:ext cx="10515600" cy="4965513"/>
          </a:xfrm>
        </p:spPr>
        <p:txBody>
          <a:bodyPr>
            <a:normAutofit/>
          </a:bodyPr>
          <a:lstStyle/>
          <a:p>
            <a:pPr marL="0" indent="0" algn="just">
              <a:lnSpc>
                <a:spcPct val="100000"/>
              </a:lnSpc>
              <a:buNone/>
            </a:pPr>
            <a:r>
              <a:rPr lang="en-US" b="1" dirty="0"/>
              <a:t>Example 1</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790410" y="1009935"/>
          <a:ext cx="9076920" cy="5621140"/>
        </p:xfrm>
        <a:graphic>
          <a:graphicData uri="http://schemas.openxmlformats.org/drawingml/2006/table">
            <a:tbl>
              <a:tblPr firstRow="1" firstCol="1" bandRow="1">
                <a:tableStyleId>{5C22544A-7EE6-4342-B048-85BDC9FD1C3A}</a:tableStyleId>
              </a:tblPr>
              <a:tblGrid>
                <a:gridCol w="3266006">
                  <a:extLst>
                    <a:ext uri="{9D8B030D-6E8A-4147-A177-3AD203B41FA5}">
                      <a16:colId xmlns:a16="http://schemas.microsoft.com/office/drawing/2014/main" val="20000"/>
                    </a:ext>
                  </a:extLst>
                </a:gridCol>
                <a:gridCol w="1450433">
                  <a:extLst>
                    <a:ext uri="{9D8B030D-6E8A-4147-A177-3AD203B41FA5}">
                      <a16:colId xmlns:a16="http://schemas.microsoft.com/office/drawing/2014/main" val="20001"/>
                    </a:ext>
                  </a:extLst>
                </a:gridCol>
                <a:gridCol w="1172257">
                  <a:extLst>
                    <a:ext uri="{9D8B030D-6E8A-4147-A177-3AD203B41FA5}">
                      <a16:colId xmlns:a16="http://schemas.microsoft.com/office/drawing/2014/main" val="20002"/>
                    </a:ext>
                  </a:extLst>
                </a:gridCol>
                <a:gridCol w="1666626">
                  <a:extLst>
                    <a:ext uri="{9D8B030D-6E8A-4147-A177-3AD203B41FA5}">
                      <a16:colId xmlns:a16="http://schemas.microsoft.com/office/drawing/2014/main" val="20003"/>
                    </a:ext>
                  </a:extLst>
                </a:gridCol>
                <a:gridCol w="1521598">
                  <a:extLst>
                    <a:ext uri="{9D8B030D-6E8A-4147-A177-3AD203B41FA5}">
                      <a16:colId xmlns:a16="http://schemas.microsoft.com/office/drawing/2014/main" val="20004"/>
                    </a:ext>
                  </a:extLst>
                </a:gridCol>
              </a:tblGrid>
              <a:tr h="602777">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All costs eligible</a:t>
                      </a:r>
                    </a:p>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no penalties</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nSpc>
                          <a:spcPct val="115000"/>
                        </a:lnSpc>
                      </a:pPr>
                      <a:endParaRPr lang="en-GB" sz="1600" b="1">
                        <a:solidFill>
                          <a:schemeClr val="tx1"/>
                        </a:solidFill>
                        <a:effectLst/>
                        <a:latin typeface="Arial" panose="020B0604020202020204" pitchFamily="34" charset="0"/>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gridSpan="3">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Total declared expenditure</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804060">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Grant awarded</a:t>
                      </a:r>
                    </a:p>
                  </a:txBody>
                  <a:tcPr marL="33204" marR="33204" marT="638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grant awarded</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&lt; total grant awarded UNDERSPENT</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&gt; total grant awarded OVERSPENT</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7890">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I      STAFF COSTS</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340.000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340.000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290.000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330.000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67890">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II    TRAVEL COSTS</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150.000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150.000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165.000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150.000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67890">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III   COSTS OF STAY</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150.000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150.000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165.000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160.000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67890">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IV   EQUIPMENT</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160.000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160.000</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170.000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170.000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7890">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V    SUBCONTRACTING</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50.000</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40.000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50.000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804060">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TOTAL GRANT (total I-V)</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850.000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 </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67890">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TOTAL DECLARED</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 </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850.000</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830.000</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T w="38100" cap="flat" cmpd="sng" algn="ctr">
                      <a:solidFill>
                        <a:schemeClr val="tx1"/>
                      </a:solidFill>
                      <a:prstDash val="solid"/>
                      <a:round/>
                      <a:headEnd type="none" w="med" len="med"/>
                      <a:tailEnd type="none" w="med" len="med"/>
                    </a:lnT>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860.000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467890">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FINAL GRANT</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850.000</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830.000</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B w="381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850.000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33204" marR="33204" marT="638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5461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87378" y="1163080"/>
            <a:ext cx="10415686" cy="5160228"/>
          </a:xfrm>
        </p:spPr>
        <p:txBody>
          <a:bodyPr>
            <a:normAutofit fontScale="90000"/>
          </a:bodyPr>
          <a:lstStyle/>
          <a:p>
            <a:pPr eaLnBrk="1" hangingPunct="1"/>
            <a:r>
              <a:rPr lang="en-GB" sz="2800" b="1" dirty="0"/>
              <a:t>It is possible to reduce budget</a:t>
            </a:r>
            <a:br>
              <a:rPr lang="en-GB" sz="2800" dirty="0"/>
            </a:br>
            <a:br>
              <a:rPr lang="en-GB" sz="2800" dirty="0"/>
            </a:br>
            <a:br>
              <a:rPr lang="en-GB" sz="2800" dirty="0"/>
            </a:br>
            <a:r>
              <a:rPr lang="en-GB" sz="2800" dirty="0">
                <a:effectLst>
                  <a:outerShdw blurRad="38100" dist="38100" dir="2700000" algn="tl">
                    <a:srgbClr val="000000">
                      <a:alpha val="43137"/>
                    </a:srgbClr>
                  </a:outerShdw>
                </a:effectLst>
              </a:rPr>
              <a:t>It is possible that some partners to be expelled from the consortium</a:t>
            </a:r>
            <a:br>
              <a:rPr lang="en-GB" sz="2800" dirty="0"/>
            </a:br>
            <a:br>
              <a:rPr lang="en-GB" sz="2800" dirty="0"/>
            </a:br>
            <a:br>
              <a:rPr lang="en-GB" sz="2800" dirty="0"/>
            </a:br>
            <a:r>
              <a:rPr lang="en-GB" sz="2800" dirty="0"/>
              <a:t>It is possible to be invited in Brussels</a:t>
            </a:r>
            <a:br>
              <a:rPr lang="en-GB" sz="2800" dirty="0"/>
            </a:br>
            <a:br>
              <a:rPr lang="en-GB" sz="2800" dirty="0"/>
            </a:br>
            <a:br>
              <a:rPr lang="en-GB" sz="2800" dirty="0"/>
            </a:br>
            <a:r>
              <a:rPr lang="en-GB" sz="2800" dirty="0"/>
              <a:t>The result of this phase is signed contract with European Commission</a:t>
            </a:r>
            <a:br>
              <a:rPr lang="en-GB" sz="2800" dirty="0"/>
            </a:br>
            <a:br>
              <a:rPr lang="en-GB" sz="2800" dirty="0"/>
            </a:br>
            <a:br>
              <a:rPr lang="en-GB" sz="2800" dirty="0"/>
            </a:br>
            <a:r>
              <a:rPr lang="en-GB" sz="2800" dirty="0"/>
              <a:t>This phase (grant agreement preparation phase) is timely limited</a:t>
            </a:r>
            <a:br>
              <a:rPr lang="en-GB" sz="2800" dirty="0"/>
            </a:br>
            <a:br>
              <a:rPr lang="en-GB" sz="2800" dirty="0"/>
            </a:br>
            <a:endParaRPr lang="en-US" sz="2800" dirty="0"/>
          </a:p>
        </p:txBody>
      </p:sp>
      <p:sp>
        <p:nvSpPr>
          <p:cNvPr id="6" name="Rectangle 2"/>
          <p:cNvSpPr txBox="1">
            <a:spLocks noChangeArrowheads="1"/>
          </p:cNvSpPr>
          <p:nvPr/>
        </p:nvSpPr>
        <p:spPr>
          <a:xfrm>
            <a:off x="1905000" y="228600"/>
            <a:ext cx="8458200" cy="579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t>Grant agreement preparation</a:t>
            </a:r>
            <a:endParaRPr lang="en-US" sz="3600" b="1" dirty="0"/>
          </a:p>
        </p:txBody>
      </p:sp>
    </p:spTree>
    <p:extLst>
      <p:ext uri="{BB962C8B-B14F-4D97-AF65-F5344CB8AC3E}">
        <p14:creationId xmlns:p14="http://schemas.microsoft.com/office/powerpoint/2010/main" val="118873768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649644" y="329818"/>
            <a:ext cx="10515600" cy="4965513"/>
          </a:xfrm>
        </p:spPr>
        <p:txBody>
          <a:bodyPr>
            <a:normAutofit/>
          </a:bodyPr>
          <a:lstStyle/>
          <a:p>
            <a:pPr marL="0" indent="0" algn="just">
              <a:lnSpc>
                <a:spcPct val="100000"/>
              </a:lnSpc>
              <a:buNone/>
            </a:pPr>
            <a:r>
              <a:rPr lang="en-US" b="1" dirty="0"/>
              <a:t>Example 2</a:t>
            </a:r>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nvGraphicFramePr>
        <p:xfrm>
          <a:off x="791322" y="1089051"/>
          <a:ext cx="9389908" cy="5592055"/>
        </p:xfrm>
        <a:graphic>
          <a:graphicData uri="http://schemas.openxmlformats.org/drawingml/2006/table">
            <a:tbl>
              <a:tblPr firstRow="1" firstCol="1" bandRow="1">
                <a:tableStyleId>{5C22544A-7EE6-4342-B048-85BDC9FD1C3A}</a:tableStyleId>
              </a:tblPr>
              <a:tblGrid>
                <a:gridCol w="2197538">
                  <a:extLst>
                    <a:ext uri="{9D8B030D-6E8A-4147-A177-3AD203B41FA5}">
                      <a16:colId xmlns:a16="http://schemas.microsoft.com/office/drawing/2014/main" val="20000"/>
                    </a:ext>
                  </a:extLst>
                </a:gridCol>
                <a:gridCol w="1091821">
                  <a:extLst>
                    <a:ext uri="{9D8B030D-6E8A-4147-A177-3AD203B41FA5}">
                      <a16:colId xmlns:a16="http://schemas.microsoft.com/office/drawing/2014/main" val="20001"/>
                    </a:ext>
                  </a:extLst>
                </a:gridCol>
                <a:gridCol w="829022">
                  <a:extLst>
                    <a:ext uri="{9D8B030D-6E8A-4147-A177-3AD203B41FA5}">
                      <a16:colId xmlns:a16="http://schemas.microsoft.com/office/drawing/2014/main" val="20002"/>
                    </a:ext>
                  </a:extLst>
                </a:gridCol>
                <a:gridCol w="1235514">
                  <a:extLst>
                    <a:ext uri="{9D8B030D-6E8A-4147-A177-3AD203B41FA5}">
                      <a16:colId xmlns:a16="http://schemas.microsoft.com/office/drawing/2014/main" val="20003"/>
                    </a:ext>
                  </a:extLst>
                </a:gridCol>
                <a:gridCol w="1235514">
                  <a:extLst>
                    <a:ext uri="{9D8B030D-6E8A-4147-A177-3AD203B41FA5}">
                      <a16:colId xmlns:a16="http://schemas.microsoft.com/office/drawing/2014/main" val="20004"/>
                    </a:ext>
                  </a:extLst>
                </a:gridCol>
                <a:gridCol w="1235514">
                  <a:extLst>
                    <a:ext uri="{9D8B030D-6E8A-4147-A177-3AD203B41FA5}">
                      <a16:colId xmlns:a16="http://schemas.microsoft.com/office/drawing/2014/main" val="20005"/>
                    </a:ext>
                  </a:extLst>
                </a:gridCol>
                <a:gridCol w="1564985">
                  <a:extLst>
                    <a:ext uri="{9D8B030D-6E8A-4147-A177-3AD203B41FA5}">
                      <a16:colId xmlns:a16="http://schemas.microsoft.com/office/drawing/2014/main" val="20006"/>
                    </a:ext>
                  </a:extLst>
                </a:gridCol>
              </a:tblGrid>
              <a:tr h="593095">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All costs eligible</a:t>
                      </a:r>
                    </a:p>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no penalties</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gridSpan="2">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Total declared expenditure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pPr>
                        <a:lnSpc>
                          <a:spcPct val="115000"/>
                        </a:lnSpc>
                        <a:spcAft>
                          <a:spcPts val="1000"/>
                        </a:spcAft>
                      </a:pPr>
                      <a:endParaRPr lang="en-GB" sz="1100" b="1" dirty="0">
                        <a:solidFill>
                          <a:schemeClr val="tx1"/>
                        </a:solidFill>
                        <a:effectLst/>
                        <a:latin typeface="Calibri"/>
                        <a:ea typeface="Calibri"/>
                        <a:cs typeface="Times New Roman"/>
                      </a:endParaRPr>
                    </a:p>
                  </a:txBody>
                  <a:tcPr marL="28982" marR="28982" marT="595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gridSpan="2">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GB" sz="1600" b="1" dirty="0">
                          <a:solidFill>
                            <a:schemeClr val="tx1"/>
                          </a:solidFill>
                          <a:effectLst/>
                          <a:latin typeface="Arial" panose="020B0604020202020204" pitchFamily="34" charset="0"/>
                          <a:cs typeface="Arial" panose="020B0604020202020204" pitchFamily="34" charset="0"/>
                        </a:rPr>
                        <a:t>Total declared expenditure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pPr>
                        <a:lnSpc>
                          <a:spcPct val="115000"/>
                        </a:lnSpc>
                        <a:spcAft>
                          <a:spcPts val="1000"/>
                        </a:spcAft>
                      </a:pPr>
                      <a:endParaRPr lang="en-GB" sz="1100" b="1" dirty="0">
                        <a:solidFill>
                          <a:schemeClr val="tx1"/>
                        </a:solidFill>
                        <a:effectLst/>
                        <a:latin typeface="Calibri"/>
                        <a:ea typeface="Calibri"/>
                        <a:cs typeface="Times New Roman"/>
                      </a:endParaRPr>
                    </a:p>
                  </a:txBody>
                  <a:tcPr marL="28982" marR="28982" marT="595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765247">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Grant awarded</a:t>
                      </a:r>
                    </a:p>
                  </a:txBody>
                  <a:tcPr marL="28982" marR="28982" marT="5955" marB="0" anchor="ctr">
                    <a:lnR w="38100" cap="flat" cmpd="sng" algn="ctr">
                      <a:noFill/>
                      <a:prstDash val="solid"/>
                      <a:round/>
                      <a:headEnd type="none" w="med" len="med"/>
                      <a:tailEnd type="none" w="med" len="med"/>
                    </a:lnR>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TOTAL GRANT</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total grant awarded</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TOTAL GRANT AWARDED</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GB" sz="1600" b="1" dirty="0">
                          <a:solidFill>
                            <a:schemeClr val="tx1"/>
                          </a:solidFill>
                          <a:effectLst/>
                          <a:latin typeface="Arial" panose="020B0604020202020204" pitchFamily="34" charset="0"/>
                          <a:cs typeface="Arial" panose="020B0604020202020204" pitchFamily="34" charset="0"/>
                        </a:rPr>
                        <a:t>= total grant awarded</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GB" sz="1600" b="1" dirty="0">
                          <a:solidFill>
                            <a:schemeClr val="tx1"/>
                          </a:solidFill>
                          <a:effectLst/>
                          <a:latin typeface="Arial" panose="020B0604020202020204" pitchFamily="34" charset="0"/>
                          <a:cs typeface="Arial" panose="020B0604020202020204" pitchFamily="34" charset="0"/>
                        </a:rPr>
                        <a:t>%  TOTAL GRANT AWARDED</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27547">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I      STAFF COSTS</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340.000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40%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374.000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44%</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385.000</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600" b="1" dirty="0">
                          <a:solidFill>
                            <a:srgbClr val="FF0000"/>
                          </a:solidFill>
                          <a:effectLst/>
                          <a:latin typeface="Arial" panose="020B0604020202020204" pitchFamily="34" charset="0"/>
                          <a:cs typeface="Arial" panose="020B0604020202020204" pitchFamily="34" charset="0"/>
                        </a:rPr>
                        <a:t>45,5%</a:t>
                      </a:r>
                      <a:endParaRPr lang="en-GB" sz="1600" b="1" dirty="0">
                        <a:solidFill>
                          <a:srgbClr val="FF0000"/>
                        </a:solidFill>
                        <a:effectLst/>
                        <a:latin typeface="Arial" panose="020B0604020202020204" pitchFamily="34" charset="0"/>
                        <a:ea typeface="Calibri"/>
                        <a:cs typeface="Arial" panose="020B0604020202020204" pitchFamily="34" charset="0"/>
                      </a:endParaRPr>
                    </a:p>
                  </a:txBody>
                  <a:tcPr marL="57220" marR="5722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29128">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II    TRAVEL COSTS</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150.000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17,5%</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150.000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150.000</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17,5%</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29128">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III   COSTS OF STAY</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150.000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17,5%</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100.000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130.000</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15%</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29128">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IV   EQUIPMENT</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160.000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19%</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160.000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160.000</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L w="381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19%</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29128">
                <a:tc>
                  <a:txBody>
                    <a:bodyPr/>
                    <a:lstStyle/>
                    <a:p>
                      <a:pPr>
                        <a:lnSpc>
                          <a:spcPct val="115000"/>
                        </a:lnSpc>
                        <a:spcAft>
                          <a:spcPts val="1000"/>
                        </a:spcAft>
                      </a:pPr>
                      <a:r>
                        <a:rPr lang="en-GB" sz="1600" b="1">
                          <a:solidFill>
                            <a:schemeClr val="tx1"/>
                          </a:solidFill>
                          <a:effectLst/>
                          <a:latin typeface="Arial" panose="020B0604020202020204" pitchFamily="34" charset="0"/>
                          <a:cs typeface="Arial" panose="020B0604020202020204" pitchFamily="34" charset="0"/>
                        </a:rPr>
                        <a:t>V    SUBCONTRACTING</a:t>
                      </a:r>
                      <a:endParaRPr lang="en-GB" sz="1600" b="1">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6%</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25.000</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L w="38100" cap="flat" cmpd="sng" algn="ctr">
                      <a:solidFill>
                        <a:schemeClr val="tx1"/>
                      </a:solidFill>
                      <a:prstDash val="solid"/>
                      <a:round/>
                      <a:headEnd type="none" w="med" len="med"/>
                      <a:tailEnd type="none" w="med" len="med"/>
                    </a:lnL>
                  </a:tcPr>
                </a:tc>
                <a:tc>
                  <a:txBody>
                    <a:bodyPr/>
                    <a:lstStyle/>
                    <a:p>
                      <a:pPr marL="0" algn="ctr" defTabSz="914400" rtl="0" eaLnBrk="1" latinLnBrk="0" hangingPunct="1">
                        <a:lnSpc>
                          <a:spcPct val="115000"/>
                        </a:lnSpc>
                        <a:spcAft>
                          <a:spcPts val="0"/>
                        </a:spcAft>
                      </a:pPr>
                      <a:r>
                        <a:rPr lang="en-GB" sz="1600" b="1" kern="1200" dirty="0">
                          <a:solidFill>
                            <a:srgbClr val="0F5494"/>
                          </a:solidFill>
                          <a:effectLst/>
                          <a:latin typeface="Arial" panose="020B0604020202020204" pitchFamily="34" charset="0"/>
                          <a:ea typeface="+mn-ea"/>
                          <a:cs typeface="Arial" panose="020B0604020202020204" pitchFamily="34" charset="0"/>
                        </a:rPr>
                        <a:t>3%</a:t>
                      </a:r>
                    </a:p>
                  </a:txBody>
                  <a:tcPr marL="57220" marR="5722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611091">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TOTAL GRANT (total I-V)</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600" b="1" dirty="0">
                          <a:solidFill>
                            <a:srgbClr val="C00000"/>
                          </a:solidFill>
                          <a:effectLst/>
                          <a:latin typeface="Arial" panose="020B0604020202020204" pitchFamily="34" charset="0"/>
                          <a:cs typeface="Arial" panose="020B0604020202020204" pitchFamily="34" charset="0"/>
                        </a:rPr>
                        <a:t>850.000</a:t>
                      </a:r>
                      <a:endParaRPr lang="en-GB" sz="1600" b="1" dirty="0">
                        <a:solidFill>
                          <a:srgbClr val="C00000"/>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600" b="1" dirty="0">
                          <a:solidFill>
                            <a:srgbClr val="0F5494"/>
                          </a:solidFill>
                          <a:effectLst/>
                          <a:latin typeface="Arial" panose="020B0604020202020204" pitchFamily="34" charset="0"/>
                          <a:cs typeface="Arial" panose="020B0604020202020204" pitchFamily="34" charset="0"/>
                        </a:rPr>
                        <a:t> </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57220" marR="5722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29128">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TOTAL DECLARED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784.000</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GB" sz="1600" b="1" dirty="0">
                          <a:solidFill>
                            <a:srgbClr val="0F5494"/>
                          </a:solidFill>
                          <a:effectLst/>
                          <a:latin typeface="Arial" panose="020B0604020202020204" pitchFamily="34" charset="0"/>
                          <a:cs typeface="Arial" panose="020B0604020202020204" pitchFamily="34" charset="0"/>
                        </a:rPr>
                        <a:t>850.000</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nSpc>
                          <a:spcPct val="115000"/>
                        </a:lnSpc>
                        <a:spcAft>
                          <a:spcPts val="1000"/>
                        </a:spcAft>
                      </a:pPr>
                      <a:r>
                        <a:rPr lang="en-GB" sz="1600" b="1">
                          <a:solidFill>
                            <a:srgbClr val="0F5494"/>
                          </a:solidFill>
                          <a:effectLst/>
                          <a:latin typeface="Arial" panose="020B0604020202020204" pitchFamily="34" charset="0"/>
                          <a:ea typeface="Calibri"/>
                          <a:cs typeface="Arial" panose="020B0604020202020204" pitchFamily="34" charset="0"/>
                        </a:rPr>
                        <a:t>(- 11.000 €)</a:t>
                      </a:r>
                      <a:endParaRPr lang="en-GB" sz="1600" b="1" dirty="0">
                        <a:solidFill>
                          <a:srgbClr val="0F5494"/>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429128">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FINAL GRANT</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no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600" b="1" dirty="0">
                          <a:solidFill>
                            <a:schemeClr val="tx1"/>
                          </a:solidFill>
                          <a:effectLst/>
                          <a:latin typeface="Arial" panose="020B0604020202020204" pitchFamily="34" charset="0"/>
                          <a:cs typeface="Arial" panose="020B0604020202020204" pitchFamily="34" charset="0"/>
                        </a:rPr>
                        <a:t> </a:t>
                      </a: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r">
                        <a:lnSpc>
                          <a:spcPct val="115000"/>
                        </a:lnSpc>
                        <a:spcAft>
                          <a:spcPts val="1000"/>
                        </a:spcAft>
                      </a:pPr>
                      <a:r>
                        <a:rPr lang="fr-BE" sz="1600" b="1" kern="1200" dirty="0">
                          <a:solidFill>
                            <a:schemeClr val="tx1"/>
                          </a:solidFill>
                          <a:effectLst/>
                          <a:latin typeface="Arial" panose="020B0604020202020204" pitchFamily="34" charset="0"/>
                          <a:ea typeface="+mn-ea"/>
                          <a:cs typeface="Arial" panose="020B0604020202020204" pitchFamily="34" charset="0"/>
                        </a:rPr>
                        <a:t>784.000</a:t>
                      </a:r>
                      <a:endParaRPr lang="en-GB" sz="1600" b="1" kern="1200" dirty="0">
                        <a:solidFill>
                          <a:schemeClr val="tx1"/>
                        </a:solidFill>
                        <a:effectLst/>
                        <a:latin typeface="Arial" panose="020B0604020202020204" pitchFamily="34" charset="0"/>
                        <a:ea typeface="+mn-ea"/>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GB" sz="1600" b="1" kern="1200" dirty="0">
                        <a:solidFill>
                          <a:schemeClr val="tx1"/>
                        </a:solidFill>
                        <a:effectLst/>
                        <a:latin typeface="Arial" panose="020B0604020202020204" pitchFamily="34" charset="0"/>
                        <a:ea typeface="+mn-ea"/>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fr-BE" sz="1600" b="1" kern="1200" dirty="0">
                          <a:solidFill>
                            <a:srgbClr val="0F5494"/>
                          </a:solidFill>
                          <a:effectLst/>
                          <a:latin typeface="Arial" panose="020B0604020202020204" pitchFamily="34" charset="0"/>
                          <a:ea typeface="+mn-ea"/>
                          <a:cs typeface="Arial" panose="020B0604020202020204" pitchFamily="34" charset="0"/>
                        </a:rPr>
                        <a:t>839.000</a:t>
                      </a:r>
                      <a:endParaRPr lang="en-GB" sz="1600" b="1" kern="1200" dirty="0">
                        <a:solidFill>
                          <a:srgbClr val="0F5494"/>
                        </a:solidFill>
                        <a:effectLst/>
                        <a:latin typeface="Arial" panose="020B0604020202020204" pitchFamily="34" charset="0"/>
                        <a:ea typeface="+mn-ea"/>
                        <a:cs typeface="Arial" panose="020B0604020202020204" pitchFamily="34" charset="0"/>
                      </a:endParaRPr>
                    </a:p>
                  </a:txBody>
                  <a:tcPr marL="28982" marR="28982" marT="595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GB" sz="1600" b="1" dirty="0">
                        <a:solidFill>
                          <a:schemeClr val="tx1"/>
                        </a:solidFill>
                        <a:effectLst/>
                        <a:latin typeface="Arial" panose="020B0604020202020204" pitchFamily="34" charset="0"/>
                        <a:ea typeface="Calibri"/>
                        <a:cs typeface="Arial" panose="020B0604020202020204" pitchFamily="34" charset="0"/>
                      </a:endParaRPr>
                    </a:p>
                  </a:txBody>
                  <a:tcPr marL="28982" marR="28982" marT="595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7640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34113A-0179-41C1-A47A-DA3314B5679F}"/>
              </a:ext>
            </a:extLst>
          </p:cNvPr>
          <p:cNvSpPr>
            <a:spLocks noGrp="1"/>
          </p:cNvSpPr>
          <p:nvPr>
            <p:ph idx="1"/>
          </p:nvPr>
        </p:nvSpPr>
        <p:spPr>
          <a:xfrm>
            <a:off x="290945" y="372862"/>
            <a:ext cx="11708222" cy="5792411"/>
          </a:xfrm>
        </p:spPr>
        <p:txBody>
          <a:bodyPr>
            <a:normAutofit/>
          </a:bodyPr>
          <a:lstStyle/>
          <a:p>
            <a:pPr marL="0" indent="0">
              <a:lnSpc>
                <a:spcPct val="100000"/>
              </a:lnSpc>
              <a:buNone/>
            </a:pPr>
            <a:r>
              <a:rPr lang="en-US" sz="3700" b="1" dirty="0"/>
              <a:t>Financial </a:t>
            </a:r>
            <a:r>
              <a:rPr lang="tr-TR" sz="3700" b="1" dirty="0"/>
              <a:t>Management and L</a:t>
            </a:r>
            <a:r>
              <a:rPr lang="en-US" sz="3700" b="1" dirty="0" err="1"/>
              <a:t>iability</a:t>
            </a:r>
            <a:endParaRPr lang="en-US" sz="3700" b="1" dirty="0"/>
          </a:p>
          <a:p>
            <a:pPr marL="0" indent="0">
              <a:lnSpc>
                <a:spcPct val="100000"/>
              </a:lnSpc>
              <a:buNone/>
            </a:pPr>
            <a:endParaRPr lang="en-US" sz="2400" b="1" dirty="0"/>
          </a:p>
          <a:p>
            <a:pPr>
              <a:lnSpc>
                <a:spcPct val="100000"/>
              </a:lnSpc>
            </a:pPr>
            <a:r>
              <a:rPr lang="en-US" sz="2400" u="sng" dirty="0"/>
              <a:t>In a multi-beneficiary grant agreement</a:t>
            </a:r>
            <a:r>
              <a:rPr lang="sr-Latn-RS" sz="2400" dirty="0"/>
              <a:t>:</a:t>
            </a:r>
            <a:r>
              <a:rPr lang="en-US" sz="2400" dirty="0"/>
              <a:t> common responsibility for</a:t>
            </a:r>
            <a:r>
              <a:rPr lang="tr-TR" sz="2400" dirty="0"/>
              <a:t> </a:t>
            </a:r>
            <a:r>
              <a:rPr lang="en-US" sz="2400" dirty="0"/>
              <a:t>implementing the project</a:t>
            </a:r>
          </a:p>
          <a:p>
            <a:pPr lvl="1">
              <a:lnSpc>
                <a:spcPct val="100000"/>
              </a:lnSpc>
            </a:pPr>
            <a:r>
              <a:rPr lang="en-US" dirty="0"/>
              <a:t>Coordinator by signing the grant agreement</a:t>
            </a:r>
            <a:r>
              <a:rPr lang="tr-TR" dirty="0"/>
              <a:t> </a:t>
            </a:r>
            <a:r>
              <a:rPr lang="en-US" dirty="0"/>
              <a:t>and </a:t>
            </a:r>
          </a:p>
          <a:p>
            <a:pPr lvl="1">
              <a:lnSpc>
                <a:spcPct val="100000"/>
              </a:lnSpc>
            </a:pPr>
            <a:r>
              <a:rPr lang="en-US" dirty="0"/>
              <a:t>co-beneficiaries by signing the mandates (Partnership agreement)</a:t>
            </a:r>
          </a:p>
          <a:p>
            <a:pPr>
              <a:lnSpc>
                <a:spcPct val="100000"/>
              </a:lnSpc>
            </a:pPr>
            <a:r>
              <a:rPr lang="en-US" sz="2400" u="sng" dirty="0"/>
              <a:t>Joint financial liability towards the Commission</a:t>
            </a:r>
            <a:r>
              <a:rPr lang="en-US" sz="2400" dirty="0"/>
              <a:t>: the Beneficiaries</a:t>
            </a:r>
            <a:r>
              <a:rPr lang="tr-TR" sz="2400" dirty="0"/>
              <a:t> </a:t>
            </a:r>
            <a:r>
              <a:rPr lang="en-US" sz="2400" dirty="0"/>
              <a:t>shall be jointly and severally liable for any amount</a:t>
            </a:r>
          </a:p>
          <a:p>
            <a:pPr>
              <a:lnSpc>
                <a:spcPct val="100000"/>
              </a:lnSpc>
            </a:pPr>
            <a:r>
              <a:rPr lang="tr-TR" sz="2400" u="sng" dirty="0"/>
              <a:t>E</a:t>
            </a:r>
            <a:r>
              <a:rPr lang="en-US" sz="2400" u="sng" dirty="0"/>
              <a:t>very partner </a:t>
            </a:r>
            <a:r>
              <a:rPr lang="en-US" sz="2400" dirty="0"/>
              <a:t>involved in the project </a:t>
            </a:r>
            <a:r>
              <a:rPr lang="en-US" sz="2400" u="sng" dirty="0"/>
              <a:t>must keep its own account up-to</a:t>
            </a:r>
            <a:r>
              <a:rPr lang="tr-TR" sz="2400" u="sng" dirty="0"/>
              <a:t> </a:t>
            </a:r>
            <a:r>
              <a:rPr lang="en-US" sz="2400" u="sng" dirty="0"/>
              <a:t>-date </a:t>
            </a:r>
            <a:endParaRPr lang="tr-TR" sz="2400" u="sng" dirty="0"/>
          </a:p>
          <a:p>
            <a:pPr>
              <a:lnSpc>
                <a:spcPct val="100000"/>
              </a:lnSpc>
            </a:pPr>
            <a:r>
              <a:rPr lang="tr-TR" sz="2400" u="sng" dirty="0"/>
              <a:t>T</a:t>
            </a:r>
            <a:r>
              <a:rPr lang="en-US" sz="2400" u="sng" dirty="0"/>
              <a:t>he partnership must put in place a system for sending all the requested</a:t>
            </a:r>
            <a:r>
              <a:rPr lang="tr-TR" sz="2400" u="sng" dirty="0"/>
              <a:t> </a:t>
            </a:r>
            <a:r>
              <a:rPr lang="en-US" sz="2400" u="sng" dirty="0"/>
              <a:t>supporting documents </a:t>
            </a:r>
            <a:r>
              <a:rPr lang="en-US" sz="2400" dirty="0"/>
              <a:t>to the lead partner in order to send the payment claims to the funder</a:t>
            </a:r>
          </a:p>
          <a:p>
            <a:pPr marL="0" indent="0">
              <a:lnSpc>
                <a:spcPct val="100000"/>
              </a:lnSpc>
              <a:buNone/>
            </a:pPr>
            <a:endParaRPr lang="en-US" dirty="0"/>
          </a:p>
        </p:txBody>
      </p:sp>
      <p:pic>
        <p:nvPicPr>
          <p:cNvPr id="2" name="Picture 2" descr="Image result for PROJECT MANAGEMENT">
            <a:extLst>
              <a:ext uri="{FF2B5EF4-FFF2-40B4-BE49-F238E27FC236}">
                <a16:creationId xmlns:a16="http://schemas.microsoft.com/office/drawing/2014/main" id="{6464C472-347F-47B3-B0F5-CC82452B8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321" y="584718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22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298476" y="272609"/>
            <a:ext cx="10305834" cy="1714500"/>
          </a:xfrm>
        </p:spPr>
        <p:txBody>
          <a:bodyPr>
            <a:noAutofit/>
          </a:bodyPr>
          <a:lstStyle/>
          <a:p>
            <a:pPr marL="0" indent="0">
              <a:buNone/>
              <a:defRPr/>
            </a:pPr>
            <a:r>
              <a:rPr lang="en-US" b="1" dirty="0"/>
              <a:t>Financial </a:t>
            </a:r>
            <a:r>
              <a:rPr lang="tr-TR" b="1" dirty="0"/>
              <a:t>Management and L</a:t>
            </a:r>
            <a:r>
              <a:rPr lang="en-US" b="1" dirty="0" err="1"/>
              <a:t>iability</a:t>
            </a:r>
            <a:endParaRPr lang="en-US" b="1" dirty="0"/>
          </a:p>
          <a:p>
            <a:pPr marL="0" indent="0">
              <a:buNone/>
              <a:defRPr/>
            </a:pPr>
            <a:endParaRPr lang="en-US" altLang="en-US" sz="2400" dirty="0"/>
          </a:p>
          <a:p>
            <a:pPr>
              <a:defRPr/>
            </a:pPr>
            <a:r>
              <a:rPr lang="en-US" altLang="en-US" sz="2400" dirty="0"/>
              <a:t>EU grant amount and percentage of EU co-financing </a:t>
            </a:r>
            <a:r>
              <a:rPr lang="en-US" altLang="en-US" sz="2400" b="1" u="sng" dirty="0"/>
              <a:t>cannot increase</a:t>
            </a:r>
          </a:p>
          <a:p>
            <a:pPr>
              <a:defRPr/>
            </a:pPr>
            <a:r>
              <a:rPr lang="en-US" altLang="en-US" sz="2400" b="1" u="sng" dirty="0"/>
              <a:t>Pre-financing</a:t>
            </a:r>
            <a:r>
              <a:rPr lang="en-US" altLang="en-US" sz="2400" dirty="0"/>
              <a:t> - paid to coordinator 	</a:t>
            </a:r>
            <a:endParaRPr lang="tr-TR" altLang="en-US" sz="2400" dirty="0"/>
          </a:p>
          <a:p>
            <a:pPr>
              <a:defRPr/>
            </a:pPr>
            <a:r>
              <a:rPr lang="en-US" altLang="en-US" sz="2400" dirty="0"/>
              <a:t>Need to foresee </a:t>
            </a:r>
            <a:r>
              <a:rPr lang="en-US" altLang="en-US" sz="2400" b="1" u="sng" dirty="0"/>
              <a:t>how to transfer </a:t>
            </a:r>
            <a:r>
              <a:rPr lang="en-US" altLang="en-US" sz="2400" dirty="0"/>
              <a:t>the grant to your partner</a:t>
            </a:r>
          </a:p>
          <a:p>
            <a:pPr>
              <a:buFont typeface="Wingdings" panose="05000000000000000000" pitchFamily="2" charset="2"/>
              <a:buChar char="Ø"/>
              <a:defRPr/>
            </a:pPr>
            <a:endParaRPr lang="tr-TR" altLang="en-US" sz="2400" dirty="0"/>
          </a:p>
          <a:p>
            <a:pPr>
              <a:buFont typeface="Wingdings" panose="05000000000000000000" pitchFamily="2" charset="2"/>
              <a:buChar char="Ø"/>
              <a:defRPr/>
            </a:pPr>
            <a:endParaRPr lang="en-US" altLang="en-US" sz="2400" dirty="0"/>
          </a:p>
          <a:p>
            <a:pPr>
              <a:buFont typeface="Wingdings" panose="05000000000000000000" pitchFamily="2" charset="2"/>
              <a:buChar char="Ø"/>
              <a:defRPr/>
            </a:pPr>
            <a:endParaRPr lang="en-US" altLang="en-US" sz="2400" dirty="0"/>
          </a:p>
          <a:p>
            <a:pPr marL="0" indent="0">
              <a:buNone/>
              <a:defRPr/>
            </a:pPr>
            <a:endParaRPr lang="en-US" altLang="en-US" sz="2400" dirty="0"/>
          </a:p>
          <a:p>
            <a:pPr marL="0" indent="0">
              <a:buNone/>
              <a:defRPr/>
            </a:pPr>
            <a:endParaRPr lang="en-US" altLang="en-US" sz="2400" dirty="0"/>
          </a:p>
        </p:txBody>
      </p:sp>
      <p:pic>
        <p:nvPicPr>
          <p:cNvPr id="10" name="Picture 2" descr="Image result for PROJECT MANAGEMENT">
            <a:extLst>
              <a:ext uri="{FF2B5EF4-FFF2-40B4-BE49-F238E27FC236}">
                <a16:creationId xmlns:a16="http://schemas.microsoft.com/office/drawing/2014/main" id="{3359512C-7A8D-4F9B-8490-4260D3B1D8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4" y="5785645"/>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3D012EA0-6A58-434D-B6B4-44F1D2CB5D86}"/>
              </a:ext>
            </a:extLst>
          </p:cNvPr>
          <p:cNvSpPr txBox="1">
            <a:spLocks/>
          </p:cNvSpPr>
          <p:nvPr/>
        </p:nvSpPr>
        <p:spPr>
          <a:xfrm>
            <a:off x="694261" y="2737736"/>
            <a:ext cx="11180619" cy="4459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u="sng" dirty="0"/>
              <a:t>All pre-financing</a:t>
            </a:r>
          </a:p>
          <a:p>
            <a:pPr>
              <a:buFont typeface="Wingdings" panose="05000000000000000000" pitchFamily="2" charset="2"/>
              <a:buChar char="§"/>
            </a:pPr>
            <a:endParaRPr lang="en-GB" sz="800" dirty="0"/>
          </a:p>
          <a:p>
            <a:pPr lvl="1">
              <a:buFont typeface="Wingdings" panose="05000000000000000000" pitchFamily="2" charset="2"/>
              <a:buChar char="§"/>
            </a:pPr>
            <a:r>
              <a:rPr lang="en-GB" dirty="0"/>
              <a:t>Benefits: avoid several bank charges and exchange losses</a:t>
            </a:r>
          </a:p>
          <a:p>
            <a:pPr lvl="1">
              <a:buFont typeface="Wingdings" panose="05000000000000000000" pitchFamily="2" charset="2"/>
              <a:buChar char="§"/>
            </a:pPr>
            <a:r>
              <a:rPr lang="en-GB" dirty="0"/>
              <a:t>Risks: ineligible costs if not covered by correct supporting document</a:t>
            </a:r>
          </a:p>
          <a:p>
            <a:pPr lvl="1">
              <a:buFont typeface="Wingdings" panose="05000000000000000000" pitchFamily="2" charset="2"/>
              <a:buChar char="§"/>
            </a:pPr>
            <a:endParaRPr lang="en-GB" sz="800" dirty="0"/>
          </a:p>
          <a:p>
            <a:pPr marL="0" indent="0">
              <a:buNone/>
            </a:pPr>
            <a:r>
              <a:rPr lang="en-GB" sz="2400" u="sng" dirty="0"/>
              <a:t>In number of payments</a:t>
            </a:r>
          </a:p>
          <a:p>
            <a:pPr>
              <a:buFont typeface="Wingdings" panose="05000000000000000000" pitchFamily="2" charset="2"/>
              <a:buChar char="§"/>
            </a:pPr>
            <a:endParaRPr lang="en-GB" sz="800" dirty="0"/>
          </a:p>
          <a:p>
            <a:pPr lvl="1">
              <a:buFont typeface="Wingdings" panose="05000000000000000000" pitchFamily="2" charset="2"/>
              <a:buChar char="§"/>
            </a:pPr>
            <a:r>
              <a:rPr lang="en-GB" dirty="0"/>
              <a:t>Benefits: transfer made only if supporting documents received can make the eligible costs</a:t>
            </a:r>
          </a:p>
          <a:p>
            <a:pPr lvl="1">
              <a:buFont typeface="Wingdings" panose="05000000000000000000" pitchFamily="2" charset="2"/>
              <a:buChar char="§"/>
            </a:pPr>
            <a:r>
              <a:rPr lang="en-GB" dirty="0"/>
              <a:t>Risks: beneficiaries must use first their own financial resources to incurred their expenses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298476" y="272609"/>
            <a:ext cx="10305834" cy="1714500"/>
          </a:xfrm>
        </p:spPr>
        <p:txBody>
          <a:bodyPr>
            <a:noAutofit/>
          </a:bodyPr>
          <a:lstStyle/>
          <a:p>
            <a:pPr marL="0" indent="0">
              <a:buNone/>
              <a:defRPr/>
            </a:pPr>
            <a:r>
              <a:rPr lang="en-US" b="1" dirty="0"/>
              <a:t>Financial </a:t>
            </a:r>
            <a:r>
              <a:rPr lang="tr-TR" b="1" dirty="0"/>
              <a:t>Management and L</a:t>
            </a:r>
            <a:r>
              <a:rPr lang="en-US" b="1" dirty="0" err="1"/>
              <a:t>iability</a:t>
            </a:r>
            <a:endParaRPr lang="en-US" b="1" dirty="0"/>
          </a:p>
          <a:p>
            <a:pPr marL="0" indent="0">
              <a:buNone/>
              <a:defRPr/>
            </a:pPr>
            <a:endParaRPr lang="en-US" altLang="en-US" sz="2400" dirty="0"/>
          </a:p>
          <a:p>
            <a:pPr marL="0" indent="0">
              <a:buNone/>
              <a:defRPr/>
            </a:pPr>
            <a:r>
              <a:rPr lang="en-US" altLang="en-US" sz="2400" dirty="0"/>
              <a:t>Example for monitoring of grant transfer to partners </a:t>
            </a:r>
            <a:endParaRPr lang="en-US" altLang="en-US" sz="2400" b="1" u="sng" dirty="0"/>
          </a:p>
        </p:txBody>
      </p:sp>
      <p:pic>
        <p:nvPicPr>
          <p:cNvPr id="10" name="Picture 2" descr="Image result for PROJECT MANAGEMENT">
            <a:extLst>
              <a:ext uri="{FF2B5EF4-FFF2-40B4-BE49-F238E27FC236}">
                <a16:creationId xmlns:a16="http://schemas.microsoft.com/office/drawing/2014/main" id="{3359512C-7A8D-4F9B-8490-4260D3B1D8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034" y="5785645"/>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t="22668" r="1564" b="30083"/>
          <a:stretch/>
        </p:blipFill>
        <p:spPr>
          <a:xfrm>
            <a:off x="147179" y="1676370"/>
            <a:ext cx="11877004" cy="4943197"/>
          </a:xfrm>
          <a:prstGeom prst="rect">
            <a:avLst/>
          </a:prstGeom>
        </p:spPr>
      </p:pic>
    </p:spTree>
    <p:extLst>
      <p:ext uri="{BB962C8B-B14F-4D97-AF65-F5344CB8AC3E}">
        <p14:creationId xmlns:p14="http://schemas.microsoft.com/office/powerpoint/2010/main" val="26916735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518615" y="528534"/>
            <a:ext cx="11451712" cy="5055515"/>
          </a:xfrm>
        </p:spPr>
        <p:txBody>
          <a:bodyPr>
            <a:normAutofit/>
          </a:bodyPr>
          <a:lstStyle/>
          <a:p>
            <a:pPr marL="0" indent="0">
              <a:buNone/>
              <a:defRPr/>
            </a:pPr>
            <a:r>
              <a:rPr lang="en-US" altLang="en-US" b="1" u="sng" dirty="0">
                <a:effectLst>
                  <a:outerShdw blurRad="38100" dist="38100" dir="2700000" algn="tl">
                    <a:srgbClr val="000000">
                      <a:alpha val="43137"/>
                    </a:srgbClr>
                  </a:outerShdw>
                </a:effectLst>
              </a:rPr>
              <a:t>Financial </a:t>
            </a:r>
            <a:r>
              <a:rPr lang="tr-TR" altLang="en-US" b="1" u="sng" dirty="0">
                <a:effectLst>
                  <a:outerShdw blurRad="38100" dist="38100" dir="2700000" algn="tl">
                    <a:srgbClr val="000000">
                      <a:alpha val="43137"/>
                    </a:srgbClr>
                  </a:outerShdw>
                </a:effectLst>
              </a:rPr>
              <a:t>Reporting</a:t>
            </a:r>
            <a:endParaRPr lang="en-US" altLang="en-US" sz="2400" dirty="0"/>
          </a:p>
        </p:txBody>
      </p:sp>
      <p:pic>
        <p:nvPicPr>
          <p:cNvPr id="15" name="Picture 2" descr="Image result for PROJECT MANAGEMENT">
            <a:extLst>
              <a:ext uri="{FF2B5EF4-FFF2-40B4-BE49-F238E27FC236}">
                <a16:creationId xmlns:a16="http://schemas.microsoft.com/office/drawing/2014/main" id="{2620DE4D-FE18-4BAE-B2B7-DC05256501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470" y="5803538"/>
            <a:ext cx="1667846" cy="8339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9F33227-7545-4886-8207-B807BC6426D4}"/>
              </a:ext>
            </a:extLst>
          </p:cNvPr>
          <p:cNvSpPr>
            <a:spLocks noChangeArrowheads="1"/>
          </p:cNvSpPr>
          <p:nvPr/>
        </p:nvSpPr>
        <p:spPr bwMode="auto">
          <a:xfrm>
            <a:off x="138545" y="1371667"/>
            <a:ext cx="11831782" cy="4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8" tIns="45665" rIns="91328" bIns="45665">
            <a:spAutoFit/>
          </a:bodyPr>
          <a:lstStyle>
            <a:lvl1pPr marL="342900" indent="-342900" eaLnBrk="0" hangingPunct="0">
              <a:defRPr sz="8700" b="1">
                <a:solidFill>
                  <a:srgbClr val="FFD624"/>
                </a:solidFill>
                <a:latin typeface="Verdana" pitchFamily="34" charset="0"/>
              </a:defRPr>
            </a:lvl1pPr>
            <a:lvl2pPr eaLnBrk="0" hangingPunct="0">
              <a:defRPr sz="8700" b="1">
                <a:solidFill>
                  <a:srgbClr val="FFD624"/>
                </a:solidFill>
                <a:latin typeface="Verdana" pitchFamily="34" charset="0"/>
              </a:defRPr>
            </a:lvl2pPr>
            <a:lvl3pPr marL="1143000" indent="-228600" eaLnBrk="0" hangingPunct="0">
              <a:defRPr sz="8700" b="1">
                <a:solidFill>
                  <a:srgbClr val="FFD624"/>
                </a:solidFill>
                <a:latin typeface="Verdana" pitchFamily="34" charset="0"/>
              </a:defRPr>
            </a:lvl3pPr>
            <a:lvl4pPr marL="1600200" indent="-228600" eaLnBrk="0" hangingPunct="0">
              <a:defRPr sz="8700" b="1">
                <a:solidFill>
                  <a:srgbClr val="FFD624"/>
                </a:solidFill>
                <a:latin typeface="Verdana" pitchFamily="34" charset="0"/>
              </a:defRPr>
            </a:lvl4pPr>
            <a:lvl5pPr marL="2057400" indent="-228600" eaLnBrk="0" hangingPunct="0">
              <a:defRPr sz="8700" b="1">
                <a:solidFill>
                  <a:srgbClr val="FFD624"/>
                </a:solidFill>
                <a:latin typeface="Verdana" pitchFamily="34" charset="0"/>
              </a:defRPr>
            </a:lvl5pPr>
            <a:lvl6pPr marL="2514600" indent="-228600" eaLnBrk="0" fontAlgn="base" hangingPunct="0">
              <a:spcBef>
                <a:spcPct val="0"/>
              </a:spcBef>
              <a:spcAft>
                <a:spcPct val="0"/>
              </a:spcAft>
              <a:defRPr sz="8700" b="1">
                <a:solidFill>
                  <a:srgbClr val="FFD624"/>
                </a:solidFill>
                <a:latin typeface="Verdana" pitchFamily="34" charset="0"/>
              </a:defRPr>
            </a:lvl6pPr>
            <a:lvl7pPr marL="2971800" indent="-228600" eaLnBrk="0" fontAlgn="base" hangingPunct="0">
              <a:spcBef>
                <a:spcPct val="0"/>
              </a:spcBef>
              <a:spcAft>
                <a:spcPct val="0"/>
              </a:spcAft>
              <a:defRPr sz="8700" b="1">
                <a:solidFill>
                  <a:srgbClr val="FFD624"/>
                </a:solidFill>
                <a:latin typeface="Verdana" pitchFamily="34" charset="0"/>
              </a:defRPr>
            </a:lvl7pPr>
            <a:lvl8pPr marL="3429000" indent="-228600" eaLnBrk="0" fontAlgn="base" hangingPunct="0">
              <a:spcBef>
                <a:spcPct val="0"/>
              </a:spcBef>
              <a:spcAft>
                <a:spcPct val="0"/>
              </a:spcAft>
              <a:defRPr sz="8700" b="1">
                <a:solidFill>
                  <a:srgbClr val="FFD624"/>
                </a:solidFill>
                <a:latin typeface="Verdana" pitchFamily="34" charset="0"/>
              </a:defRPr>
            </a:lvl8pPr>
            <a:lvl9pPr marL="3886200" indent="-228600" eaLnBrk="0" fontAlgn="base" hangingPunct="0">
              <a:spcBef>
                <a:spcPct val="0"/>
              </a:spcBef>
              <a:spcAft>
                <a:spcPct val="0"/>
              </a:spcAft>
              <a:defRPr sz="8700" b="1">
                <a:solidFill>
                  <a:srgbClr val="FFD624"/>
                </a:solidFill>
                <a:latin typeface="Verdana" pitchFamily="34" charset="0"/>
              </a:defRPr>
            </a:lvl9pPr>
          </a:lstStyle>
          <a:p>
            <a:pPr marL="785812" lvl="1" indent="-342900" eaLnBrk="1" hangingPunct="1">
              <a:spcBef>
                <a:spcPct val="75000"/>
              </a:spcBef>
              <a:buClr>
                <a:srgbClr val="800000"/>
              </a:buClr>
              <a:buSzPct val="120000"/>
              <a:buFont typeface="Wingdings" panose="05000000000000000000" pitchFamily="2" charset="2"/>
              <a:buChar char="Ø"/>
              <a:defRPr/>
            </a:pPr>
            <a:r>
              <a:rPr lang="en-GB" altLang="en-US" sz="2400" b="0" dirty="0">
                <a:solidFill>
                  <a:schemeClr val="tx2">
                    <a:lumMod val="50000"/>
                  </a:schemeClr>
                </a:solidFill>
                <a:latin typeface="+mn-lt"/>
                <a:sym typeface="Wingdings" pitchFamily="2" charset="2"/>
              </a:rPr>
              <a:t>The reports must be in the language of the agreement: generally </a:t>
            </a:r>
            <a:r>
              <a:rPr lang="en-GB" altLang="en-US" sz="2400" dirty="0">
                <a:solidFill>
                  <a:schemeClr val="tx2">
                    <a:lumMod val="50000"/>
                  </a:schemeClr>
                </a:solidFill>
                <a:latin typeface="+mn-lt"/>
                <a:sym typeface="Wingdings" pitchFamily="2" charset="2"/>
              </a:rPr>
              <a:t>English</a:t>
            </a:r>
          </a:p>
          <a:p>
            <a:pPr marL="785813" lvl="1" indent="-342900" eaLnBrk="1" hangingPunct="1">
              <a:spcBef>
                <a:spcPts val="3600"/>
              </a:spcBef>
              <a:buClr>
                <a:srgbClr val="800000"/>
              </a:buClr>
              <a:buSzPct val="120000"/>
              <a:buFont typeface="Wingdings" panose="05000000000000000000" pitchFamily="2" charset="2"/>
              <a:buChar char="Ø"/>
              <a:defRPr/>
            </a:pPr>
            <a:r>
              <a:rPr lang="en-GB" altLang="en-US" sz="2400" b="0" dirty="0">
                <a:solidFill>
                  <a:schemeClr val="tx2">
                    <a:lumMod val="50000"/>
                  </a:schemeClr>
                </a:solidFill>
                <a:latin typeface="+mn-lt"/>
              </a:rPr>
              <a:t>The financial reports must be </a:t>
            </a:r>
            <a:r>
              <a:rPr lang="en-GB" altLang="en-US" sz="2400" dirty="0">
                <a:solidFill>
                  <a:schemeClr val="tx2">
                    <a:lumMod val="50000"/>
                  </a:schemeClr>
                </a:solidFill>
                <a:latin typeface="+mn-lt"/>
              </a:rPr>
              <a:t>in €</a:t>
            </a:r>
          </a:p>
          <a:p>
            <a:pPr marL="785813" lvl="1" indent="-342900" eaLnBrk="1" hangingPunct="1">
              <a:spcBef>
                <a:spcPts val="3600"/>
              </a:spcBef>
              <a:buClr>
                <a:srgbClr val="800000"/>
              </a:buClr>
              <a:buSzPct val="120000"/>
              <a:buFont typeface="Wingdings" panose="05000000000000000000" pitchFamily="2" charset="2"/>
              <a:buChar char="Ø"/>
              <a:defRPr/>
            </a:pPr>
            <a:r>
              <a:rPr lang="en-GB" altLang="en-US" sz="2400" dirty="0">
                <a:solidFill>
                  <a:schemeClr val="tx2">
                    <a:lumMod val="50000"/>
                  </a:schemeClr>
                </a:solidFill>
                <a:latin typeface="+mn-lt"/>
              </a:rPr>
              <a:t>Linked third parties </a:t>
            </a:r>
            <a:r>
              <a:rPr lang="en-GB" altLang="en-US" sz="2400" b="0" dirty="0">
                <a:solidFill>
                  <a:schemeClr val="tx2">
                    <a:lumMod val="50000"/>
                  </a:schemeClr>
                </a:solidFill>
                <a:latin typeface="+mn-lt"/>
              </a:rPr>
              <a:t>fill in a separate financial statement but only their beneficiaries can encode it in the IT system</a:t>
            </a:r>
          </a:p>
          <a:p>
            <a:pPr marL="785813" lvl="1" indent="-342900" eaLnBrk="1" hangingPunct="1">
              <a:spcBef>
                <a:spcPts val="3600"/>
              </a:spcBef>
              <a:spcAft>
                <a:spcPts val="1200"/>
              </a:spcAft>
              <a:buClr>
                <a:srgbClr val="800000"/>
              </a:buClr>
              <a:buSzPct val="120000"/>
              <a:buFont typeface="Wingdings" panose="05000000000000000000" pitchFamily="2" charset="2"/>
              <a:buChar char="Ø"/>
              <a:defRPr/>
            </a:pPr>
            <a:r>
              <a:rPr lang="en-GB" altLang="en-US" sz="2400" b="0" dirty="0">
                <a:solidFill>
                  <a:schemeClr val="tx2">
                    <a:lumMod val="50000"/>
                  </a:schemeClr>
                </a:solidFill>
                <a:latin typeface="+mn-lt"/>
              </a:rPr>
              <a:t>Don´t forget to submit the </a:t>
            </a:r>
            <a:r>
              <a:rPr lang="en-GB" altLang="en-US" sz="2400" dirty="0">
                <a:solidFill>
                  <a:schemeClr val="tx2">
                    <a:lumMod val="50000"/>
                  </a:schemeClr>
                </a:solidFill>
                <a:latin typeface="+mn-lt"/>
              </a:rPr>
              <a:t>Certificate on the financial statements</a:t>
            </a:r>
            <a:r>
              <a:rPr lang="en-GB" altLang="en-US" sz="2400" b="0" dirty="0">
                <a:solidFill>
                  <a:schemeClr val="tx2">
                    <a:lumMod val="50000"/>
                  </a:schemeClr>
                </a:solidFill>
                <a:latin typeface="+mn-lt"/>
              </a:rPr>
              <a:t> (for beneficiaries and/or the linked third parties), if needed </a:t>
            </a:r>
          </a:p>
          <a:p>
            <a:pPr marL="785813" lvl="1" indent="-342900" eaLnBrk="1" hangingPunct="1">
              <a:spcBef>
                <a:spcPct val="75000"/>
              </a:spcBef>
              <a:buClr>
                <a:srgbClr val="800000"/>
              </a:buClr>
              <a:buSzPct val="120000"/>
              <a:buFont typeface="Wingdings" panose="05000000000000000000" pitchFamily="2" charset="2"/>
              <a:buChar char="Ø"/>
              <a:defRPr/>
            </a:pPr>
            <a:endParaRPr lang="en-GB" altLang="en-US" sz="2400" dirty="0">
              <a:solidFill>
                <a:srgbClr val="600000"/>
              </a:solidFill>
            </a:endParaRPr>
          </a:p>
        </p:txBody>
      </p:sp>
    </p:spTree>
    <p:extLst>
      <p:ext uri="{BB962C8B-B14F-4D97-AF65-F5344CB8AC3E}">
        <p14:creationId xmlns:p14="http://schemas.microsoft.com/office/powerpoint/2010/main" val="3334506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518615" y="528534"/>
            <a:ext cx="11451712" cy="5055515"/>
          </a:xfrm>
        </p:spPr>
        <p:txBody>
          <a:bodyPr>
            <a:normAutofit/>
          </a:bodyPr>
          <a:lstStyle/>
          <a:p>
            <a:pPr marL="0" indent="0">
              <a:buNone/>
              <a:defRPr/>
            </a:pPr>
            <a:r>
              <a:rPr lang="en-US" altLang="en-US" b="1" u="sng" dirty="0">
                <a:effectLst>
                  <a:outerShdw blurRad="38100" dist="38100" dir="2700000" algn="tl">
                    <a:srgbClr val="000000">
                      <a:alpha val="43137"/>
                    </a:srgbClr>
                  </a:outerShdw>
                </a:effectLst>
              </a:rPr>
              <a:t>Financial </a:t>
            </a:r>
            <a:r>
              <a:rPr lang="tr-TR" altLang="en-US" b="1" u="sng" dirty="0">
                <a:effectLst>
                  <a:outerShdw blurRad="38100" dist="38100" dir="2700000" algn="tl">
                    <a:srgbClr val="000000">
                      <a:alpha val="43137"/>
                    </a:srgbClr>
                  </a:outerShdw>
                </a:effectLst>
              </a:rPr>
              <a:t>Reporting</a:t>
            </a:r>
            <a:endParaRPr lang="en-US" altLang="en-US" sz="2400" dirty="0"/>
          </a:p>
        </p:txBody>
      </p:sp>
      <p:pic>
        <p:nvPicPr>
          <p:cNvPr id="15" name="Picture 2" descr="Image result for PROJECT MANAGEMENT">
            <a:extLst>
              <a:ext uri="{FF2B5EF4-FFF2-40B4-BE49-F238E27FC236}">
                <a16:creationId xmlns:a16="http://schemas.microsoft.com/office/drawing/2014/main" id="{2620DE4D-FE18-4BAE-B2B7-DC05256501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470" y="5803538"/>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51379" y="1378839"/>
            <a:ext cx="11572937" cy="2947500"/>
          </a:xfrm>
          <a:prstGeom prst="rect">
            <a:avLst/>
          </a:prstGeom>
        </p:spPr>
      </p:pic>
    </p:spTree>
    <p:extLst>
      <p:ext uri="{BB962C8B-B14F-4D97-AF65-F5344CB8AC3E}">
        <p14:creationId xmlns:p14="http://schemas.microsoft.com/office/powerpoint/2010/main" val="28135923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80446" y="290197"/>
            <a:ext cx="11676679" cy="4981900"/>
          </a:xfrm>
        </p:spPr>
        <p:txBody>
          <a:bodyPr>
            <a:normAutofit fontScale="92500"/>
          </a:bodyPr>
          <a:lstStyle/>
          <a:p>
            <a:pPr marL="0" indent="0" algn="just">
              <a:buNone/>
              <a:defRPr/>
            </a:pPr>
            <a:r>
              <a:rPr lang="tr-TR" altLang="en-US" sz="3000" b="1" dirty="0"/>
              <a:t>In terms of Budget</a:t>
            </a:r>
            <a:r>
              <a:rPr lang="en-US" altLang="en-US" sz="3000" b="1" dirty="0"/>
              <a:t>:</a:t>
            </a:r>
            <a:endParaRPr lang="tr-TR" altLang="en-US" sz="2400" b="1" dirty="0"/>
          </a:p>
          <a:p>
            <a:pPr algn="just">
              <a:buFont typeface="Wingdings" panose="05000000000000000000" pitchFamily="2" charset="2"/>
              <a:buChar char="§"/>
              <a:defRPr/>
            </a:pPr>
            <a:endParaRPr lang="en-US" altLang="en-US" sz="2400" dirty="0"/>
          </a:p>
          <a:p>
            <a:pPr algn="just">
              <a:buFont typeface="Wingdings" panose="05000000000000000000" pitchFamily="2" charset="2"/>
              <a:buChar char="§"/>
              <a:defRPr/>
            </a:pPr>
            <a:r>
              <a:rPr lang="en-US" altLang="en-US" sz="2400" b="1" dirty="0"/>
              <a:t>Follow the budget or request amendment </a:t>
            </a:r>
            <a:r>
              <a:rPr lang="en-US" altLang="en-US" sz="2400" dirty="0"/>
              <a:t>if necessary</a:t>
            </a:r>
          </a:p>
          <a:p>
            <a:pPr algn="just">
              <a:buFont typeface="Wingdings" panose="05000000000000000000" pitchFamily="2" charset="2"/>
              <a:buChar char="§"/>
              <a:defRPr/>
            </a:pPr>
            <a:r>
              <a:rPr lang="en-US" altLang="en-US" sz="2400" dirty="0"/>
              <a:t>Establish the </a:t>
            </a:r>
            <a:r>
              <a:rPr lang="en-US" altLang="en-US" sz="2400" b="1" dirty="0"/>
              <a:t>Financial Statement</a:t>
            </a:r>
            <a:r>
              <a:rPr lang="en-US" altLang="en-US" sz="2400" dirty="0"/>
              <a:t>: Collecting supporting documents and Filling in the Financial Statement for each beneficiary and after each activity</a:t>
            </a:r>
          </a:p>
          <a:p>
            <a:pPr algn="just">
              <a:buFont typeface="Wingdings" panose="05000000000000000000" pitchFamily="2" charset="2"/>
              <a:buChar char="§"/>
              <a:defRPr/>
            </a:pPr>
            <a:r>
              <a:rPr lang="en-US" altLang="en-US" sz="2400" dirty="0"/>
              <a:t>Hire the appropriated </a:t>
            </a:r>
            <a:r>
              <a:rPr lang="en-US" altLang="en-US" sz="2400" b="1" dirty="0"/>
              <a:t>Auditor</a:t>
            </a:r>
            <a:r>
              <a:rPr lang="en-US" altLang="en-US" sz="2400" dirty="0"/>
              <a:t> to carry out the Report on factual funding for the final financial report </a:t>
            </a:r>
          </a:p>
          <a:p>
            <a:pPr algn="just">
              <a:buFont typeface="Wingdings" panose="05000000000000000000" pitchFamily="2" charset="2"/>
              <a:buChar char="§"/>
              <a:defRPr/>
            </a:pPr>
            <a:r>
              <a:rPr lang="en-US" altLang="en-US" sz="2400" dirty="0"/>
              <a:t>Keep the </a:t>
            </a:r>
            <a:r>
              <a:rPr lang="en-US" altLang="en-US" sz="2400" b="1" dirty="0"/>
              <a:t>project financial accounting up-to-date</a:t>
            </a:r>
            <a:r>
              <a:rPr lang="en-US" altLang="en-US" sz="2400" dirty="0"/>
              <a:t>. </a:t>
            </a:r>
          </a:p>
          <a:p>
            <a:pPr algn="just">
              <a:buFont typeface="Wingdings" panose="05000000000000000000" pitchFamily="2" charset="2"/>
              <a:buChar char="§"/>
              <a:defRPr/>
            </a:pPr>
            <a:r>
              <a:rPr lang="en-US" altLang="en-US" sz="2400" dirty="0"/>
              <a:t>Identify the</a:t>
            </a:r>
            <a:r>
              <a:rPr lang="tr-TR" altLang="en-US" sz="2400" dirty="0"/>
              <a:t> </a:t>
            </a:r>
            <a:r>
              <a:rPr lang="en-US" altLang="en-US" sz="2400" dirty="0"/>
              <a:t>problematic budget lines</a:t>
            </a:r>
            <a:r>
              <a:rPr lang="sr-Latn-RS" altLang="en-US" sz="2400" dirty="0"/>
              <a:t> -</a:t>
            </a:r>
            <a:r>
              <a:rPr lang="tr-TR" altLang="en-US" sz="2400" dirty="0"/>
              <a:t> </a:t>
            </a:r>
            <a:r>
              <a:rPr lang="en-US" altLang="en-US" sz="2400" b="1" dirty="0"/>
              <a:t>Monitoring</a:t>
            </a:r>
          </a:p>
          <a:p>
            <a:pPr algn="just">
              <a:buFont typeface="Wingdings" panose="05000000000000000000" pitchFamily="2" charset="2"/>
              <a:buChar char="§"/>
              <a:defRPr/>
            </a:pPr>
            <a:r>
              <a:rPr lang="en-US" altLang="en-US" sz="2400" dirty="0"/>
              <a:t>Re-define the project budget and </a:t>
            </a:r>
            <a:r>
              <a:rPr lang="en-US" altLang="en-US" sz="2400" b="1" dirty="0"/>
              <a:t>the grant allocation </a:t>
            </a:r>
            <a:r>
              <a:rPr lang="en-US" altLang="en-US" sz="2400" dirty="0"/>
              <a:t>according</a:t>
            </a:r>
            <a:r>
              <a:rPr lang="tr-TR" altLang="en-US" sz="2400" dirty="0"/>
              <a:t> </a:t>
            </a:r>
            <a:r>
              <a:rPr lang="en-US" altLang="en-US" sz="2400" dirty="0"/>
              <a:t>to the budget lines when possible. </a:t>
            </a:r>
          </a:p>
          <a:p>
            <a:pPr algn="just">
              <a:buFont typeface="Wingdings" panose="05000000000000000000" pitchFamily="2" charset="2"/>
              <a:buChar char="§"/>
              <a:defRPr/>
            </a:pPr>
            <a:r>
              <a:rPr lang="en-US" altLang="en-US" sz="2400" dirty="0"/>
              <a:t>Bear in mind that some EU programmes</a:t>
            </a:r>
            <a:r>
              <a:rPr lang="tr-TR" altLang="en-US" sz="2400" dirty="0"/>
              <a:t> </a:t>
            </a:r>
            <a:r>
              <a:rPr lang="en-US" altLang="en-US" sz="2400" dirty="0"/>
              <a:t>provides a margin of error on the project budget compared with the initial</a:t>
            </a:r>
            <a:r>
              <a:rPr lang="tr-TR" altLang="en-US" sz="2400" dirty="0"/>
              <a:t> </a:t>
            </a:r>
            <a:r>
              <a:rPr lang="en-US" altLang="en-US" sz="2400" dirty="0"/>
              <a:t>budget in the bid</a:t>
            </a:r>
            <a:r>
              <a:rPr lang="sr-Latn-RS" altLang="en-US" sz="2400" dirty="0"/>
              <a:t> -</a:t>
            </a:r>
            <a:r>
              <a:rPr lang="tr-TR" altLang="en-US" sz="2400" dirty="0"/>
              <a:t> </a:t>
            </a:r>
            <a:r>
              <a:rPr lang="en-US" altLang="en-US" sz="2400" b="1" dirty="0"/>
              <a:t>Adapting</a:t>
            </a:r>
          </a:p>
        </p:txBody>
      </p:sp>
      <p:pic>
        <p:nvPicPr>
          <p:cNvPr id="1026" name="Picture 2" descr="Image result for BUDGET">
            <a:extLst>
              <a:ext uri="{FF2B5EF4-FFF2-40B4-BE49-F238E27FC236}">
                <a16:creationId xmlns:a16="http://schemas.microsoft.com/office/drawing/2014/main" id="{5AD3FF10-1BC9-4DEA-93DF-072445A55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396" y="5245437"/>
            <a:ext cx="2866777" cy="1612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PROJECT MANAGEMENT">
            <a:extLst>
              <a:ext uri="{FF2B5EF4-FFF2-40B4-BE49-F238E27FC236}">
                <a16:creationId xmlns:a16="http://schemas.microsoft.com/office/drawing/2014/main" id="{A256574D-EBF6-4F7B-8B9F-98DC507C41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9279" y="5820988"/>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7989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069D892-1C1C-4F33-84C0-ED5E5A27E177}"/>
              </a:ext>
            </a:extLst>
          </p:cNvPr>
          <p:cNvPicPr>
            <a:picLocks noChangeAspect="1"/>
          </p:cNvPicPr>
          <p:nvPr/>
        </p:nvPicPr>
        <p:blipFill rotWithShape="1">
          <a:blip r:embed="rId3"/>
          <a:srcRect l="1091" t="27702" r="44151" b="12880"/>
          <a:stretch/>
        </p:blipFill>
        <p:spPr>
          <a:xfrm>
            <a:off x="199868" y="131506"/>
            <a:ext cx="11059590" cy="6282941"/>
          </a:xfrm>
          <a:prstGeom prst="rect">
            <a:avLst/>
          </a:prstGeom>
        </p:spPr>
      </p:pic>
      <p:sp>
        <p:nvSpPr>
          <p:cNvPr id="9" name="Dikdörtgen 8">
            <a:extLst>
              <a:ext uri="{FF2B5EF4-FFF2-40B4-BE49-F238E27FC236}">
                <a16:creationId xmlns:a16="http://schemas.microsoft.com/office/drawing/2014/main" id="{61216375-0EC9-47D1-9A07-B92BE77BC667}"/>
              </a:ext>
            </a:extLst>
          </p:cNvPr>
          <p:cNvSpPr/>
          <p:nvPr/>
        </p:nvSpPr>
        <p:spPr>
          <a:xfrm>
            <a:off x="2808687" y="6231564"/>
            <a:ext cx="6157892" cy="646331"/>
          </a:xfrm>
          <a:prstGeom prst="rect">
            <a:avLst/>
          </a:prstGeom>
        </p:spPr>
        <p:txBody>
          <a:bodyPr wrap="square">
            <a:spAutoFit/>
          </a:bodyPr>
          <a:lstStyle/>
          <a:p>
            <a:r>
              <a:rPr lang="en-US" dirty="0">
                <a:hlinkClick r:id="rId4"/>
              </a:rPr>
              <a:t>https://www.horizon2020.info/wp-content/uploads/2015/03/Format-budget-Horizon2020.xlsx</a:t>
            </a:r>
            <a:endParaRPr lang="en-US" dirty="0"/>
          </a:p>
        </p:txBody>
      </p:sp>
      <p:sp>
        <p:nvSpPr>
          <p:cNvPr id="10" name="Dikdörtgen 9">
            <a:extLst>
              <a:ext uri="{FF2B5EF4-FFF2-40B4-BE49-F238E27FC236}">
                <a16:creationId xmlns:a16="http://schemas.microsoft.com/office/drawing/2014/main" id="{82E2EBB2-1FFF-4048-8E60-1C5675B185B0}"/>
              </a:ext>
            </a:extLst>
          </p:cNvPr>
          <p:cNvSpPr/>
          <p:nvPr/>
        </p:nvSpPr>
        <p:spPr>
          <a:xfrm>
            <a:off x="349994" y="6231564"/>
            <a:ext cx="4205056" cy="369332"/>
          </a:xfrm>
          <a:prstGeom prst="rect">
            <a:avLst/>
          </a:prstGeom>
        </p:spPr>
        <p:txBody>
          <a:bodyPr wrap="square">
            <a:spAutoFit/>
          </a:bodyPr>
          <a:lstStyle/>
          <a:p>
            <a:r>
              <a:rPr lang="tr-TR" u="sng" dirty="0">
                <a:latin typeface="arial" panose="020B0604020202020204" pitchFamily="34" charset="0"/>
                <a:hlinkClick r:id="rId5">
                  <a:extLst>
                    <a:ext uri="{A12FA001-AC4F-418D-AE19-62706E023703}">
                      <ahyp:hlinkClr xmlns:ahyp="http://schemas.microsoft.com/office/drawing/2018/hyperlinkcolor" val="tx"/>
                    </a:ext>
                  </a:extLst>
                </a:hlinkClick>
              </a:rPr>
              <a:t>Budget </a:t>
            </a:r>
            <a:r>
              <a:rPr lang="tr-TR" u="sng" dirty="0" err="1">
                <a:latin typeface="arial" panose="020B0604020202020204" pitchFamily="34" charset="0"/>
                <a:hlinkClick r:id="rId5">
                  <a:extLst>
                    <a:ext uri="{A12FA001-AC4F-418D-AE19-62706E023703}">
                      <ahyp:hlinkClr xmlns:ahyp="http://schemas.microsoft.com/office/drawing/2018/hyperlinkcolor" val="tx"/>
                    </a:ext>
                  </a:extLst>
                </a:hlinkClick>
              </a:rPr>
              <a:t>for</a:t>
            </a:r>
            <a:r>
              <a:rPr lang="tr-TR" u="sng" dirty="0">
                <a:latin typeface="arial" panose="020B0604020202020204" pitchFamily="34" charset="0"/>
                <a:hlinkClick r:id="rId5">
                  <a:extLst>
                    <a:ext uri="{A12FA001-AC4F-418D-AE19-62706E023703}">
                      <ahyp:hlinkClr xmlns:ahyp="http://schemas.microsoft.com/office/drawing/2018/hyperlinkcolor" val="tx"/>
                    </a:ext>
                  </a:extLst>
                </a:hlinkClick>
              </a:rPr>
              <a:t> </a:t>
            </a:r>
            <a:r>
              <a:rPr lang="tr-TR" u="sng" dirty="0" err="1">
                <a:latin typeface="arial" panose="020B0604020202020204" pitchFamily="34" charset="0"/>
                <a:hlinkClick r:id="rId5">
                  <a:extLst>
                    <a:ext uri="{A12FA001-AC4F-418D-AE19-62706E023703}">
                      <ahyp:hlinkClr xmlns:ahyp="http://schemas.microsoft.com/office/drawing/2018/hyperlinkcolor" val="tx"/>
                    </a:ext>
                  </a:extLst>
                </a:hlinkClick>
              </a:rPr>
              <a:t>H2020</a:t>
            </a:r>
            <a:endParaRPr lang="en-US" u="sng" dirty="0">
              <a:latin typeface="arial" panose="020B0604020202020204" pitchFamily="34" charset="0"/>
              <a:hlinkClick r:id="rId5">
                <a:extLst>
                  <a:ext uri="{A12FA001-AC4F-418D-AE19-62706E023703}">
                    <ahyp:hlinkClr xmlns:ahyp="http://schemas.microsoft.com/office/drawing/2018/hyperlinkcolor" val="tx"/>
                  </a:ext>
                </a:extLst>
              </a:hlinkClick>
            </a:endParaRPr>
          </a:p>
        </p:txBody>
      </p:sp>
      <p:pic>
        <p:nvPicPr>
          <p:cNvPr id="12" name="Picture 2" descr="Image result for PROJECT MANAGEMENT">
            <a:extLst>
              <a:ext uri="{FF2B5EF4-FFF2-40B4-BE49-F238E27FC236}">
                <a16:creationId xmlns:a16="http://schemas.microsoft.com/office/drawing/2014/main" id="{104F3CBC-E431-4B8E-8E4D-88F2E09C83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39975" y="5814603"/>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100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6E2DDE16-4409-459A-A5B4-B32E824A0096}"/>
              </a:ext>
            </a:extLst>
          </p:cNvPr>
          <p:cNvSpPr/>
          <p:nvPr/>
        </p:nvSpPr>
        <p:spPr>
          <a:xfrm>
            <a:off x="240813" y="6048361"/>
            <a:ext cx="4764721" cy="1200329"/>
          </a:xfrm>
          <a:prstGeom prst="rect">
            <a:avLst/>
          </a:prstGeom>
        </p:spPr>
        <p:txBody>
          <a:bodyPr wrap="square">
            <a:spAutoFit/>
          </a:bodyPr>
          <a:lstStyle/>
          <a:p>
            <a:r>
              <a:rPr lang="en-US" u="sng" dirty="0">
                <a:latin typeface="arial" panose="020B0604020202020204" pitchFamily="34" charset="0"/>
                <a:hlinkClick r:id="rId3">
                  <a:extLst>
                    <a:ext uri="{A12FA001-AC4F-418D-AE19-62706E023703}">
                      <ahyp:hlinkClr xmlns:ahyp="http://schemas.microsoft.com/office/drawing/2018/hyperlinkcolor" val="tx"/>
                    </a:ext>
                  </a:extLst>
                </a:hlinkClick>
              </a:rPr>
              <a:t>Detailed budget template to facilitate the planning of your project</a:t>
            </a:r>
          </a:p>
          <a:p>
            <a:br>
              <a:rPr lang="en-US" dirty="0">
                <a:solidFill>
                  <a:srgbClr val="660099"/>
                </a:solidFill>
                <a:latin typeface="arial" panose="020B0604020202020204" pitchFamily="34" charset="0"/>
                <a:hlinkClick r:id="rId3">
                  <a:extLst>
                    <a:ext uri="{A12FA001-AC4F-418D-AE19-62706E023703}">
                      <ahyp:hlinkClr xmlns:ahyp="http://schemas.microsoft.com/office/drawing/2018/hyperlinkcolor" val="tx"/>
                    </a:ext>
                  </a:extLst>
                </a:hlinkClick>
              </a:rPr>
            </a:br>
            <a:endParaRPr lang="en-US" dirty="0"/>
          </a:p>
        </p:txBody>
      </p:sp>
      <p:pic>
        <p:nvPicPr>
          <p:cNvPr id="7" name="Resim 6">
            <a:extLst>
              <a:ext uri="{FF2B5EF4-FFF2-40B4-BE49-F238E27FC236}">
                <a16:creationId xmlns:a16="http://schemas.microsoft.com/office/drawing/2014/main" id="{B815B5C1-33A4-4777-935D-D10E078E2406}"/>
              </a:ext>
            </a:extLst>
          </p:cNvPr>
          <p:cNvPicPr>
            <a:picLocks noChangeAspect="1"/>
          </p:cNvPicPr>
          <p:nvPr/>
        </p:nvPicPr>
        <p:blipFill rotWithShape="1">
          <a:blip r:embed="rId4"/>
          <a:srcRect l="2257" t="18123" r="24126" b="23754"/>
          <a:stretch/>
        </p:blipFill>
        <p:spPr>
          <a:xfrm>
            <a:off x="219255" y="310858"/>
            <a:ext cx="11844160" cy="5260166"/>
          </a:xfrm>
          <a:prstGeom prst="rect">
            <a:avLst/>
          </a:prstGeom>
        </p:spPr>
      </p:pic>
      <p:sp>
        <p:nvSpPr>
          <p:cNvPr id="8" name="Dikdörtgen 7">
            <a:extLst>
              <a:ext uri="{FF2B5EF4-FFF2-40B4-BE49-F238E27FC236}">
                <a16:creationId xmlns:a16="http://schemas.microsoft.com/office/drawing/2014/main" id="{146D2135-A650-4DE4-850F-79498032A322}"/>
              </a:ext>
            </a:extLst>
          </p:cNvPr>
          <p:cNvSpPr/>
          <p:nvPr/>
        </p:nvSpPr>
        <p:spPr>
          <a:xfrm>
            <a:off x="4756294" y="5754226"/>
            <a:ext cx="5639275" cy="1200329"/>
          </a:xfrm>
          <a:prstGeom prst="rect">
            <a:avLst/>
          </a:prstGeom>
        </p:spPr>
        <p:txBody>
          <a:bodyPr wrap="square">
            <a:spAutoFit/>
          </a:bodyPr>
          <a:lstStyle/>
          <a:p>
            <a:br>
              <a:rPr lang="en-US" dirty="0">
                <a:solidFill>
                  <a:srgbClr val="660099"/>
                </a:solidFill>
                <a:latin typeface="arial" panose="020B0604020202020204" pitchFamily="34" charset="0"/>
                <a:hlinkClick r:id="rId3"/>
              </a:rPr>
            </a:br>
            <a:r>
              <a:rPr lang="en-US" dirty="0">
                <a:solidFill>
                  <a:srgbClr val="660099"/>
                </a:solidFill>
                <a:latin typeface="arial" panose="020B0604020202020204" pitchFamily="34" charset="0"/>
                <a:hlinkClick r:id="rId3"/>
              </a:rPr>
              <a:t>https://</a:t>
            </a:r>
            <a:r>
              <a:rPr lang="en-US" dirty="0" err="1">
                <a:solidFill>
                  <a:srgbClr val="660099"/>
                </a:solidFill>
                <a:latin typeface="arial" panose="020B0604020202020204" pitchFamily="34" charset="0"/>
                <a:hlinkClick r:id="rId3"/>
              </a:rPr>
              <a:t>ec.europa.eu</a:t>
            </a:r>
            <a:r>
              <a:rPr lang="en-US" dirty="0">
                <a:solidFill>
                  <a:srgbClr val="660099"/>
                </a:solidFill>
                <a:latin typeface="arial" panose="020B0604020202020204" pitchFamily="34" charset="0"/>
                <a:hlinkClick r:id="rId3"/>
              </a:rPr>
              <a:t>/research/participants/data/ref/</a:t>
            </a:r>
            <a:r>
              <a:rPr lang="en-US" dirty="0" err="1">
                <a:solidFill>
                  <a:srgbClr val="660099"/>
                </a:solidFill>
                <a:latin typeface="arial" panose="020B0604020202020204" pitchFamily="34" charset="0"/>
                <a:hlinkClick r:id="rId3"/>
              </a:rPr>
              <a:t>other_eu_prog</a:t>
            </a:r>
            <a:r>
              <a:rPr lang="en-US" dirty="0">
                <a:solidFill>
                  <a:srgbClr val="660099"/>
                </a:solidFill>
                <a:latin typeface="arial" panose="020B0604020202020204" pitchFamily="34" charset="0"/>
                <a:hlinkClick r:id="rId3"/>
              </a:rPr>
              <a:t>/common/just-rec-guide-budget-</a:t>
            </a:r>
            <a:r>
              <a:rPr lang="en-US" dirty="0" err="1">
                <a:solidFill>
                  <a:srgbClr val="660099"/>
                </a:solidFill>
                <a:latin typeface="arial" panose="020B0604020202020204" pitchFamily="34" charset="0"/>
                <a:hlinkClick r:id="rId3"/>
              </a:rPr>
              <a:t>tpl_en.xls</a:t>
            </a:r>
            <a:endParaRPr lang="tr-TR" dirty="0">
              <a:solidFill>
                <a:srgbClr val="660099"/>
              </a:solidFill>
              <a:latin typeface="arial" panose="020B0604020202020204" pitchFamily="34" charset="0"/>
              <a:hlinkClick r:id="rId3"/>
            </a:endParaRPr>
          </a:p>
          <a:p>
            <a:endParaRPr lang="en-US" b="0" i="0" u="none" strike="noStrike" dirty="0">
              <a:solidFill>
                <a:srgbClr val="660099"/>
              </a:solidFill>
              <a:effectLst/>
              <a:latin typeface="arial" panose="020B0604020202020204" pitchFamily="34" charset="0"/>
              <a:hlinkClick r:id="rId3"/>
            </a:endParaRPr>
          </a:p>
        </p:txBody>
      </p:sp>
      <p:pic>
        <p:nvPicPr>
          <p:cNvPr id="12" name="Picture 2" descr="Image result for PROJECT MANAGEMENT">
            <a:extLst>
              <a:ext uri="{FF2B5EF4-FFF2-40B4-BE49-F238E27FC236}">
                <a16:creationId xmlns:a16="http://schemas.microsoft.com/office/drawing/2014/main" id="{104F3CBC-E431-4B8E-8E4D-88F2E09C83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5569" y="5937430"/>
            <a:ext cx="1667846" cy="8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7058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PROJECT MANAGEMENT">
            <a:extLst>
              <a:ext uri="{FF2B5EF4-FFF2-40B4-BE49-F238E27FC236}">
                <a16:creationId xmlns:a16="http://schemas.microsoft.com/office/drawing/2014/main" id="{104F3CBC-E431-4B8E-8E4D-88F2E09C8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5569" y="5937430"/>
            <a:ext cx="1667846" cy="833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2204" t="22876" b="24929"/>
          <a:stretch/>
        </p:blipFill>
        <p:spPr>
          <a:xfrm>
            <a:off x="240812" y="591253"/>
            <a:ext cx="11851947" cy="3953452"/>
          </a:xfrm>
          <a:prstGeom prst="rect">
            <a:avLst/>
          </a:prstGeom>
        </p:spPr>
      </p:pic>
      <p:pic>
        <p:nvPicPr>
          <p:cNvPr id="9" name="Picture 8"/>
          <p:cNvPicPr>
            <a:picLocks noChangeAspect="1"/>
          </p:cNvPicPr>
          <p:nvPr/>
        </p:nvPicPr>
        <p:blipFill rotWithShape="1">
          <a:blip r:embed="rId5"/>
          <a:srcRect t="45675" b="33850"/>
          <a:stretch/>
        </p:blipFill>
        <p:spPr>
          <a:xfrm>
            <a:off x="240812" y="4683004"/>
            <a:ext cx="11717328" cy="1499431"/>
          </a:xfrm>
          <a:prstGeom prst="rect">
            <a:avLst/>
          </a:prstGeom>
        </p:spPr>
      </p:pic>
    </p:spTree>
    <p:extLst>
      <p:ext uri="{BB962C8B-B14F-4D97-AF65-F5344CB8AC3E}">
        <p14:creationId xmlns:p14="http://schemas.microsoft.com/office/powerpoint/2010/main" val="233610807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11064</TotalTime>
  <Words>18640</Words>
  <Application>Microsoft Office PowerPoint</Application>
  <PresentationFormat>Widescreen</PresentationFormat>
  <Paragraphs>1622</Paragraphs>
  <Slides>205</Slides>
  <Notes>65</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205</vt:i4>
      </vt:variant>
    </vt:vector>
  </HeadingPairs>
  <TitlesOfParts>
    <vt:vector size="221" baseType="lpstr">
      <vt:lpstr>Aharoni</vt:lpstr>
      <vt:lpstr>arial</vt:lpstr>
      <vt:lpstr>arial</vt:lpstr>
      <vt:lpstr>Arial Black</vt:lpstr>
      <vt:lpstr>Calibri</vt:lpstr>
      <vt:lpstr>Calibri Light</vt:lpstr>
      <vt:lpstr>Courier New</vt:lpstr>
      <vt:lpstr>Raleway</vt:lpstr>
      <vt:lpstr>Raleway Light</vt:lpstr>
      <vt:lpstr>Raleway Medium</vt:lpstr>
      <vt:lpstr>Raleway SemiBold</vt:lpstr>
      <vt:lpstr>Tahoma</vt:lpstr>
      <vt:lpstr>Times New Roman</vt:lpstr>
      <vt:lpstr>Verdana</vt:lpstr>
      <vt:lpstr>Wingdings</vt:lpstr>
      <vt:lpstr>Office Teması</vt:lpstr>
      <vt:lpstr>PowerPoint Presentation</vt:lpstr>
      <vt:lpstr>Work plan</vt:lpstr>
      <vt:lpstr>PowerPoint Presentation</vt:lpstr>
      <vt:lpstr>Possibilities</vt:lpstr>
      <vt:lpstr>Possibilities</vt:lpstr>
      <vt:lpstr>Main list   Reserve list   Below available budget   Below threshold</vt:lpstr>
      <vt:lpstr>PowerPoint Presentation</vt:lpstr>
      <vt:lpstr>PowerPoint Presentation</vt:lpstr>
      <vt:lpstr>It is possible to reduce budget   It is possible that some partners to be expelled from the consortium   It is possible to be invited in Brussels   The result of this phase is signed contract with European Commission   This phase (grant agreement preparation phase) is timely limited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Project Life Cycle</vt:lpstr>
      <vt:lpstr>PowerPoint Presentation</vt:lpstr>
      <vt:lpstr>PowerPoint Presentation</vt:lpstr>
      <vt:lpstr>   Past   Present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Amendments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Mid-term review meeting</vt:lpstr>
      <vt:lpstr>Mid-term review meeting</vt:lpstr>
      <vt:lpstr>PowerPoint Presentation</vt:lpstr>
      <vt:lpstr>PowerPoint Presentation</vt:lpstr>
      <vt:lpstr>PowerPoint Presentation</vt:lpstr>
      <vt:lpstr>PowerPoint Presentation</vt:lpstr>
      <vt:lpstr>11:00-11:15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reallocations - amendments</vt:lpstr>
      <vt:lpstr>Budget reallocations - amendments</vt:lpstr>
      <vt:lpstr>Budget reallocations - amendments</vt:lpstr>
      <vt:lpstr>Budget reallocations - amendments</vt:lpstr>
      <vt:lpstr>Budget reallocations - amendments</vt:lpstr>
      <vt:lpstr>Budget reallocations - amendments</vt:lpstr>
      <vt:lpstr>Cash flow in H2020 projects</vt:lpstr>
      <vt:lpstr>Cash flow in H2020 projects</vt:lpstr>
      <vt:lpstr>Cash flow in ERASMUS projects  Cash flow for Staff costs</vt:lpstr>
      <vt:lpstr>Cash flow in ERASMUS projects  Cash flow for Travel costs and Cost of Stay</vt:lpstr>
      <vt:lpstr>PowerPoint Presentation</vt:lpstr>
      <vt:lpstr>PowerPoint Presentation</vt:lpstr>
      <vt:lpstr>PowerPoint Presentation</vt:lpstr>
      <vt:lpstr>PowerPoint Presentation</vt:lpstr>
      <vt:lpstr>PowerPoint Presentation</vt:lpstr>
      <vt:lpstr>Internal Quality Assurance</vt:lpstr>
      <vt:lpstr>PowerPoint Presentation</vt:lpstr>
      <vt:lpstr>External Quality Assurance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Obligation to provide information on-the spot visits</vt:lpstr>
      <vt:lpstr>Technical and Financial Checks</vt:lpstr>
      <vt:lpstr>13:00-14:00</vt:lpstr>
      <vt:lpstr>PowerPoint Presentation</vt:lpstr>
      <vt:lpstr>PowerPoint Presentation</vt:lpstr>
      <vt:lpstr>PowerPoint Presentation</vt:lpstr>
      <vt:lpstr>PowerPoint Presentation</vt:lpstr>
      <vt:lpstr> Communication and Consultation aims to identify who should be involved in assessment of risk (including identification, analysis and evaluation) and it should engage those who will be involved in the treatment, monitoring and review of risk.   Identify the Risk Risk cannot be managed unless it is first identified. Once the context of the project has been defined, the next step is to utilise the information to identify as many risks as possible. The aim of risk identification is to identify possible risks that may affect, either negatively or positively.   Analyse the Risk During the risk identification step, coordinator may have identified many risks and it is often not possible to try to address all those identified. The risk analysis step will assist in determining which risks have a greater consequence or impact than others. This will assist in providing a better understanding of the possible impact of a risk, or the likelihood of it occurring, in order to make a decision about committing resources to control the risk. </vt:lpstr>
      <vt:lpstr>Evaluate the Risk It is important to be able to determine how serious the risks are that the project is facing. The coordinator must determine the level of risk that a project is willing to accept. Risk evaluation involves comparing the level of risk found during the analysis process with previously established risk criteria, and deciding whether these risks require treatment.   Treat the Risk Risk treatment is about considering options for treating risks that were not considered acceptable or tolerable at previous step. Risk treatment involves identifying options for treating or controlling risk, in order to either reduce or eliminate negative consequences, or to reduce the likelihood of an adverse occurrence.   Monitoring and Review Monitor and review is an essential and integral step in the risk management process. A coordinator must monitor risks and review the effectiveness of the treatment plan, strategies and management system that have been set up to effectively manage risk. Risks need to be monitored periodically to ensure changing circumstances do not alter the risk priorities. </vt:lpstr>
      <vt:lpstr>PowerPoint Presentation</vt:lpstr>
      <vt:lpstr>Risk management – example in Erasmus</vt:lpstr>
      <vt:lpstr>Risk management – example in Erasmus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Dissemination, communication, exploitation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the project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bugra barlas</dc:creator>
  <cp:lastModifiedBy>Mila Marinkovic</cp:lastModifiedBy>
  <cp:revision>260</cp:revision>
  <cp:lastPrinted>2020-06-22T11:13:52Z</cp:lastPrinted>
  <dcterms:created xsi:type="dcterms:W3CDTF">2019-09-09T11:44:04Z</dcterms:created>
  <dcterms:modified xsi:type="dcterms:W3CDTF">2020-06-22T14:48:11Z</dcterms:modified>
</cp:coreProperties>
</file>